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1"/>
  </p:notesMasterIdLst>
  <p:handoutMasterIdLst>
    <p:handoutMasterId r:id="rId32"/>
  </p:handoutMasterIdLst>
  <p:sldIdLst>
    <p:sldId id="256" r:id="rId2"/>
    <p:sldId id="257" r:id="rId3"/>
    <p:sldId id="258" r:id="rId4"/>
    <p:sldId id="299" r:id="rId5"/>
    <p:sldId id="300" r:id="rId6"/>
    <p:sldId id="301" r:id="rId7"/>
    <p:sldId id="303" r:id="rId8"/>
    <p:sldId id="298" r:id="rId9"/>
    <p:sldId id="317" r:id="rId10"/>
    <p:sldId id="304" r:id="rId11"/>
    <p:sldId id="305" r:id="rId12"/>
    <p:sldId id="306" r:id="rId13"/>
    <p:sldId id="307" r:id="rId14"/>
    <p:sldId id="308" r:id="rId15"/>
    <p:sldId id="309" r:id="rId16"/>
    <p:sldId id="310" r:id="rId17"/>
    <p:sldId id="311" r:id="rId18"/>
    <p:sldId id="315" r:id="rId19"/>
    <p:sldId id="319" r:id="rId20"/>
    <p:sldId id="321" r:id="rId21"/>
    <p:sldId id="313" r:id="rId22"/>
    <p:sldId id="320" r:id="rId23"/>
    <p:sldId id="324" r:id="rId24"/>
    <p:sldId id="325" r:id="rId25"/>
    <p:sldId id="322" r:id="rId26"/>
    <p:sldId id="327" r:id="rId27"/>
    <p:sldId id="314" r:id="rId28"/>
    <p:sldId id="326" r:id="rId29"/>
    <p:sldId id="312" r:id="rId30"/>
  </p:sldIdLst>
  <p:sldSz cx="9144000" cy="5143500" type="screen16x9"/>
  <p:notesSz cx="6858000" cy="9144000"/>
  <p:embeddedFontLst>
    <p:embeddedFont>
      <p:font typeface="Cambria Math" panose="02040503050406030204" pitchFamily="18" charset="0"/>
      <p:regular r:id="rId33"/>
    </p:embeddedFont>
    <p:embeddedFont>
      <p:font typeface="lmroman10-italic" panose="00000500000000000000" pitchFamily="50" charset="0"/>
      <p:italic r:id="rId34"/>
    </p:embeddedFont>
    <p:embeddedFont>
      <p:font typeface="Roboto Slab Regular" pitchFamily="2" charset="0"/>
      <p:regular r:id="rId35"/>
    </p:embeddedFont>
    <p:embeddedFont>
      <p:font typeface="Source Code Pro" panose="020B0604020202020204" charset="0"/>
      <p:regular r:id="rId36"/>
      <p:bold r:id="rId37"/>
      <p:italic r:id="rId38"/>
      <p:boldItalic r:id="rId39"/>
    </p:embeddedFont>
    <p:embeddedFont>
      <p:font typeface="Source Code Pro Light" panose="020B0604020202020204" charset="0"/>
      <p:regular r:id="rId40"/>
      <p:bold r:id="rId41"/>
      <p:italic r:id="rId42"/>
      <p:boldItalic r:id="rId43"/>
    </p:embeddedFont>
    <p:embeddedFont>
      <p:font typeface="Teko" panose="020B0604020202020204" charset="0"/>
      <p:regular r:id="rId44"/>
      <p:bold r:id="rId45"/>
    </p:embeddedFont>
    <p:embeddedFont>
      <p:font typeface="Teko Light" panose="020B0604020202020204" charset="0"/>
      <p:regular r:id="rId46"/>
      <p:bold r:id="rId47"/>
    </p:embeddedFont>
    <p:embeddedFont>
      <p:font typeface="Teko Medium"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71">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FFFF"/>
    <a:srgbClr val="FF6969"/>
    <a:srgbClr val="FF3B3B"/>
    <a:srgbClr val="57EB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Светлый стиль 3 — акцент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94660"/>
  </p:normalViewPr>
  <p:slideViewPr>
    <p:cSldViewPr snapToGrid="0">
      <p:cViewPr varScale="1">
        <p:scale>
          <a:sx n="142" d="100"/>
          <a:sy n="142" d="100"/>
        </p:scale>
        <p:origin x="822" y="144"/>
      </p:cViewPr>
      <p:guideLst>
        <p:guide orient="horz" pos="1071"/>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C4DE86-9BB9-4670-8333-4FE6CA31B9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7221B2-360A-4D7E-9831-79E0E47947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AEEFD5-55A5-4EFD-8DC4-05A0B7879FAD}" type="datetimeFigureOut">
              <a:rPr lang="en-US" smtClean="0"/>
              <a:t>18-May-20</a:t>
            </a:fld>
            <a:endParaRPr lang="en-US"/>
          </a:p>
        </p:txBody>
      </p:sp>
      <p:sp>
        <p:nvSpPr>
          <p:cNvPr id="4" name="Footer Placeholder 3">
            <a:extLst>
              <a:ext uri="{FF2B5EF4-FFF2-40B4-BE49-F238E27FC236}">
                <a16:creationId xmlns:a16="http://schemas.microsoft.com/office/drawing/2014/main" id="{86F0F5CD-DB3D-4FC3-A7A8-5C0B5D4F2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46CAAF6-21A0-44BB-9D2B-0B34F86069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E13A9D-6DA5-49D6-9664-0AA854BF6D94}" type="slidenum">
              <a:rPr lang="en-US" smtClean="0"/>
              <a:t>‹#›</a:t>
            </a:fld>
            <a:endParaRPr lang="en-US"/>
          </a:p>
        </p:txBody>
      </p:sp>
    </p:spTree>
    <p:extLst>
      <p:ext uri="{BB962C8B-B14F-4D97-AF65-F5344CB8AC3E}">
        <p14:creationId xmlns:p14="http://schemas.microsoft.com/office/powerpoint/2010/main" val="7300542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920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298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432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883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69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232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564156046e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564156046e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8258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356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050" dirty="0" err="1"/>
              <a:t>fwefwef</a:t>
            </a:r>
            <a:endParaRPr lang="en-US" dirty="0"/>
          </a:p>
        </p:txBody>
      </p:sp>
    </p:spTree>
    <p:extLst>
      <p:ext uri="{BB962C8B-B14F-4D97-AF65-F5344CB8AC3E}">
        <p14:creationId xmlns:p14="http://schemas.microsoft.com/office/powerpoint/2010/main" val="1964693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6415604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6415604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restraining </a:t>
            </a:r>
            <a:endParaRPr dirty="0"/>
          </a:p>
        </p:txBody>
      </p:sp>
    </p:spTree>
    <p:extLst>
      <p:ext uri="{BB962C8B-B14F-4D97-AF65-F5344CB8AC3E}">
        <p14:creationId xmlns:p14="http://schemas.microsoft.com/office/powerpoint/2010/main" val="77474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Expert and Learner have a different mapping representation.</a:t>
            </a:r>
          </a:p>
        </p:txBody>
      </p:sp>
    </p:spTree>
    <p:extLst>
      <p:ext uri="{BB962C8B-B14F-4D97-AF65-F5344CB8AC3E}">
        <p14:creationId xmlns:p14="http://schemas.microsoft.com/office/powerpoint/2010/main" val="897001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time constrains, we will address only the case of Breakout, and our additional example</a:t>
            </a:r>
          </a:p>
        </p:txBody>
      </p:sp>
    </p:spTree>
    <p:extLst>
      <p:ext uri="{BB962C8B-B14F-4D97-AF65-F5344CB8AC3E}">
        <p14:creationId xmlns:p14="http://schemas.microsoft.com/office/powerpoint/2010/main" val="2636930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084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tried different variants, and one goal </a:t>
            </a:r>
          </a:p>
        </p:txBody>
      </p:sp>
    </p:spTree>
    <p:extLst>
      <p:ext uri="{BB962C8B-B14F-4D97-AF65-F5344CB8AC3E}">
        <p14:creationId xmlns:p14="http://schemas.microsoft.com/office/powerpoint/2010/main" val="677192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028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97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465e7bc0b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465e7bc0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414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543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66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562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4713f6f7e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4713f6f7e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293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008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2750" y="1680600"/>
            <a:ext cx="44754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962750" y="36636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
  <p:cSld name="CUSTOM_19">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59" name="Google Shape;59;p12"/>
          <p:cNvSpPr txBox="1">
            <a:spLocks noGrp="1"/>
          </p:cNvSpPr>
          <p:nvPr>
            <p:ph type="subTitle" idx="1"/>
          </p:nvPr>
        </p:nvSpPr>
        <p:spPr>
          <a:xfrm>
            <a:off x="865200" y="3125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2"/>
          </p:nvPr>
        </p:nvSpPr>
        <p:spPr>
          <a:xfrm>
            <a:off x="3663000" y="2744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2" name="Google Shape;62;p12"/>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3" name="Google Shape;63;p12"/>
          <p:cNvSpPr txBox="1">
            <a:spLocks noGrp="1"/>
          </p:cNvSpPr>
          <p:nvPr>
            <p:ph type="subTitle" idx="5"/>
          </p:nvPr>
        </p:nvSpPr>
        <p:spPr>
          <a:xfrm>
            <a:off x="6460750" y="22868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4" name="Google Shape;64;p12"/>
          <p:cNvSpPr txBox="1">
            <a:spLocks noGrp="1"/>
          </p:cNvSpPr>
          <p:nvPr>
            <p:ph type="ctrTitle" idx="6"/>
          </p:nvPr>
        </p:nvSpPr>
        <p:spPr>
          <a:xfrm>
            <a:off x="6060100" y="20412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text">
  <p:cSld name="CUSTOM_8">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1" name="Google Shape;81;p15"/>
          <p:cNvSpPr txBox="1">
            <a:spLocks noGrp="1"/>
          </p:cNvSpPr>
          <p:nvPr>
            <p:ph type="title"/>
          </p:nvPr>
        </p:nvSpPr>
        <p:spPr>
          <a:xfrm>
            <a:off x="4722997" y="1262675"/>
            <a:ext cx="3808200" cy="89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redits">
  <p:cSld name="CUSTOM_10_1">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1139994" y="2134800"/>
            <a:ext cx="29496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7" name="Google Shape;87;p17"/>
          <p:cNvSpPr txBox="1">
            <a:spLocks noGrp="1"/>
          </p:cNvSpPr>
          <p:nvPr>
            <p:ph type="subTitle" idx="2"/>
          </p:nvPr>
        </p:nvSpPr>
        <p:spPr>
          <a:xfrm>
            <a:off x="1095650" y="1524450"/>
            <a:ext cx="1580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a:endParaRPr/>
          </a:p>
        </p:txBody>
      </p:sp>
      <p:sp>
        <p:nvSpPr>
          <p:cNvPr id="88" name="Google Shape;88;p17"/>
          <p:cNvSpPr txBox="1">
            <a:spLocks noGrp="1"/>
          </p:cNvSpPr>
          <p:nvPr>
            <p:ph type="ctrTitle"/>
          </p:nvPr>
        </p:nvSpPr>
        <p:spPr>
          <a:xfrm>
            <a:off x="6029025" y="322800"/>
            <a:ext cx="2303700" cy="101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9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p:cSld name="CUSTOM_20">
    <p:bg>
      <p:bgPr>
        <a:no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3" name="Google Shape;13;p3"/>
          <p:cNvSpPr txBox="1">
            <a:spLocks noGrp="1"/>
          </p:cNvSpPr>
          <p:nvPr>
            <p:ph type="subTitle" idx="1"/>
          </p:nvPr>
        </p:nvSpPr>
        <p:spPr>
          <a:xfrm>
            <a:off x="4751864" y="115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4078923" y="1008060"/>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5" name="Google Shape;15;p3"/>
          <p:cNvSpPr txBox="1">
            <a:spLocks noGrp="1"/>
          </p:cNvSpPr>
          <p:nvPr>
            <p:ph type="ctrTitle" idx="3"/>
          </p:nvPr>
        </p:nvSpPr>
        <p:spPr>
          <a:xfrm>
            <a:off x="6021200" y="171684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6" name="Google Shape;16;p3"/>
          <p:cNvSpPr txBox="1">
            <a:spLocks noGrp="1"/>
          </p:cNvSpPr>
          <p:nvPr>
            <p:ph type="subTitle" idx="4"/>
          </p:nvPr>
        </p:nvSpPr>
        <p:spPr>
          <a:xfrm>
            <a:off x="6021200" y="2143177"/>
            <a:ext cx="2221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5282179" y="2002421"/>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8" name="Google Shape;18;p3"/>
          <p:cNvSpPr txBox="1">
            <a:spLocks noGrp="1"/>
          </p:cNvSpPr>
          <p:nvPr>
            <p:ph type="ctrTitle" idx="6"/>
          </p:nvPr>
        </p:nvSpPr>
        <p:spPr>
          <a:xfrm>
            <a:off x="6021200" y="27027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9" name="Google Shape;19;p3"/>
          <p:cNvSpPr txBox="1">
            <a:spLocks noGrp="1"/>
          </p:cNvSpPr>
          <p:nvPr>
            <p:ph type="subTitle" idx="7"/>
          </p:nvPr>
        </p:nvSpPr>
        <p:spPr>
          <a:xfrm>
            <a:off x="6021200" y="314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5282179" y="299962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21" name="Google Shape;21;p3"/>
          <p:cNvSpPr txBox="1">
            <a:spLocks noGrp="1"/>
          </p:cNvSpPr>
          <p:nvPr>
            <p:ph type="ctrTitle" idx="9"/>
          </p:nvPr>
        </p:nvSpPr>
        <p:spPr>
          <a:xfrm>
            <a:off x="723600" y="-54297"/>
            <a:ext cx="76968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22" name="Google Shape;22;p3"/>
          <p:cNvSpPr txBox="1">
            <a:spLocks noGrp="1"/>
          </p:cNvSpPr>
          <p:nvPr>
            <p:ph type="ctrTitle" idx="13"/>
          </p:nvPr>
        </p:nvSpPr>
        <p:spPr>
          <a:xfrm>
            <a:off x="4751864" y="369037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23" name="Google Shape;23;p3"/>
          <p:cNvSpPr txBox="1">
            <a:spLocks noGrp="1"/>
          </p:cNvSpPr>
          <p:nvPr>
            <p:ph type="subTitle" idx="14"/>
          </p:nvPr>
        </p:nvSpPr>
        <p:spPr>
          <a:xfrm>
            <a:off x="4751864" y="4133531"/>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4078923" y="399138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userDrawn="1">
  <p:cSld name="CUSTOM_13">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7" name="Google Shape;27;p4"/>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 name="Title 1">
            <a:extLst>
              <a:ext uri="{FF2B5EF4-FFF2-40B4-BE49-F238E27FC236}">
                <a16:creationId xmlns:a16="http://schemas.microsoft.com/office/drawing/2014/main" id="{9933EA4D-C340-45CE-9838-2DBAE38F7C2D}"/>
              </a:ext>
            </a:extLst>
          </p:cNvPr>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
  <p:cSld name="CUSTOM_14">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4853625" y="-194427"/>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2pPr>
            <a:lvl3pPr lvl="2"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3pPr>
            <a:lvl4pPr lvl="3"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4pPr>
            <a:lvl5pPr lvl="4"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5pPr>
            <a:lvl6pPr lvl="5"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6pPr>
            <a:lvl7pPr lvl="6"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7pPr>
            <a:lvl8pPr lvl="7"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8pPr>
            <a:lvl9pPr lvl="8"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9pPr>
          </a:lstStyle>
          <a:p>
            <a:endParaRPr/>
          </a:p>
        </p:txBody>
      </p:sp>
      <p:sp>
        <p:nvSpPr>
          <p:cNvPr id="30" name="Google Shape;30;p5"/>
          <p:cNvSpPr txBox="1">
            <a:spLocks noGrp="1"/>
          </p:cNvSpPr>
          <p:nvPr>
            <p:ph type="subTitle" idx="1"/>
          </p:nvPr>
        </p:nvSpPr>
        <p:spPr>
          <a:xfrm>
            <a:off x="4853625" y="2279075"/>
            <a:ext cx="29970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3 ">
  <p:cSld name="CUSTOM_16">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078952" y="2259300"/>
            <a:ext cx="2797200" cy="62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3000">
                <a:latin typeface="Teko"/>
                <a:ea typeface="Teko"/>
                <a:cs typeface="Teko"/>
                <a:sym typeface="Teko"/>
              </a:defRPr>
            </a:lvl1pPr>
            <a:lvl2pPr lvl="1" algn="ctr" rtl="0">
              <a:spcBef>
                <a:spcPts val="0"/>
              </a:spcBef>
              <a:spcAft>
                <a:spcPts val="0"/>
              </a:spcAft>
              <a:buNone/>
              <a:defRPr sz="2400">
                <a:latin typeface="Teko Light"/>
                <a:ea typeface="Teko Light"/>
                <a:cs typeface="Teko Light"/>
                <a:sym typeface="Teko Light"/>
              </a:defRPr>
            </a:lvl2pPr>
            <a:lvl3pPr lvl="2" algn="ctr" rtl="0">
              <a:spcBef>
                <a:spcPts val="0"/>
              </a:spcBef>
              <a:spcAft>
                <a:spcPts val="0"/>
              </a:spcAft>
              <a:buNone/>
              <a:defRPr sz="2400">
                <a:latin typeface="Teko Light"/>
                <a:ea typeface="Teko Light"/>
                <a:cs typeface="Teko Light"/>
                <a:sym typeface="Teko Light"/>
              </a:defRPr>
            </a:lvl3pPr>
            <a:lvl4pPr lvl="3" algn="ctr" rtl="0">
              <a:spcBef>
                <a:spcPts val="0"/>
              </a:spcBef>
              <a:spcAft>
                <a:spcPts val="0"/>
              </a:spcAft>
              <a:buNone/>
              <a:defRPr sz="2400">
                <a:latin typeface="Teko Light"/>
                <a:ea typeface="Teko Light"/>
                <a:cs typeface="Teko Light"/>
                <a:sym typeface="Teko Light"/>
              </a:defRPr>
            </a:lvl4pPr>
            <a:lvl5pPr lvl="4" algn="ctr" rtl="0">
              <a:spcBef>
                <a:spcPts val="0"/>
              </a:spcBef>
              <a:spcAft>
                <a:spcPts val="0"/>
              </a:spcAft>
              <a:buNone/>
              <a:defRPr sz="2400">
                <a:latin typeface="Teko Light"/>
                <a:ea typeface="Teko Light"/>
                <a:cs typeface="Teko Light"/>
                <a:sym typeface="Teko Light"/>
              </a:defRPr>
            </a:lvl5pPr>
            <a:lvl6pPr lvl="5" algn="ctr" rtl="0">
              <a:spcBef>
                <a:spcPts val="0"/>
              </a:spcBef>
              <a:spcAft>
                <a:spcPts val="0"/>
              </a:spcAft>
              <a:buNone/>
              <a:defRPr sz="2400">
                <a:latin typeface="Teko Light"/>
                <a:ea typeface="Teko Light"/>
                <a:cs typeface="Teko Light"/>
                <a:sym typeface="Teko Light"/>
              </a:defRPr>
            </a:lvl6pPr>
            <a:lvl7pPr lvl="6" algn="ctr" rtl="0">
              <a:spcBef>
                <a:spcPts val="0"/>
              </a:spcBef>
              <a:spcAft>
                <a:spcPts val="0"/>
              </a:spcAft>
              <a:buNone/>
              <a:defRPr sz="2400">
                <a:latin typeface="Teko Light"/>
                <a:ea typeface="Teko Light"/>
                <a:cs typeface="Teko Light"/>
                <a:sym typeface="Teko Light"/>
              </a:defRPr>
            </a:lvl7pPr>
            <a:lvl8pPr lvl="7" algn="ctr" rtl="0">
              <a:spcBef>
                <a:spcPts val="0"/>
              </a:spcBef>
              <a:spcAft>
                <a:spcPts val="0"/>
              </a:spcAft>
              <a:buNone/>
              <a:defRPr sz="2400">
                <a:latin typeface="Teko Light"/>
                <a:ea typeface="Teko Light"/>
                <a:cs typeface="Teko Light"/>
                <a:sym typeface="Teko Light"/>
              </a:defRPr>
            </a:lvl8pPr>
            <a:lvl9pPr lvl="8" algn="ctr" rtl="0">
              <a:spcBef>
                <a:spcPts val="0"/>
              </a:spcBef>
              <a:spcAft>
                <a:spcPts val="0"/>
              </a:spcAft>
              <a:buNone/>
              <a:defRPr sz="2400">
                <a:latin typeface="Teko Light"/>
                <a:ea typeface="Teko Light"/>
                <a:cs typeface="Teko Light"/>
                <a:sym typeface="Teko Light"/>
              </a:defRPr>
            </a:lvl9pPr>
          </a:lstStyle>
          <a:p>
            <a:endParaRPr/>
          </a:p>
        </p:txBody>
      </p:sp>
      <p:sp>
        <p:nvSpPr>
          <p:cNvPr id="35" name="Google Shape;35;p7"/>
          <p:cNvSpPr txBox="1">
            <a:spLocks noGrp="1"/>
          </p:cNvSpPr>
          <p:nvPr>
            <p:ph type="subTitle" idx="1"/>
          </p:nvPr>
        </p:nvSpPr>
        <p:spPr>
          <a:xfrm>
            <a:off x="5433773" y="2180250"/>
            <a:ext cx="3012300" cy="783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p:cSld name="CUSTOM_17">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ctrTitle"/>
          </p:nvPr>
        </p:nvSpPr>
        <p:spPr>
          <a:xfrm>
            <a:off x="1026475" y="394186"/>
            <a:ext cx="45678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Teko"/>
              <a:buNone/>
              <a:defRPr sz="3000">
                <a:latin typeface="Teko"/>
                <a:ea typeface="Teko"/>
                <a:cs typeface="Teko"/>
                <a:sym typeface="Teko"/>
              </a:defRPr>
            </a:lvl1pPr>
            <a:lvl2pPr lvl="1" rtl="0">
              <a:spcBef>
                <a:spcPts val="0"/>
              </a:spcBef>
              <a:spcAft>
                <a:spcPts val="0"/>
              </a:spcAft>
              <a:buSzPts val="3000"/>
              <a:buFont typeface="Teko"/>
              <a:buNone/>
              <a:defRPr sz="3000">
                <a:latin typeface="Teko"/>
                <a:ea typeface="Teko"/>
                <a:cs typeface="Teko"/>
                <a:sym typeface="Teko"/>
              </a:defRPr>
            </a:lvl2pPr>
            <a:lvl3pPr lvl="2" rtl="0">
              <a:spcBef>
                <a:spcPts val="0"/>
              </a:spcBef>
              <a:spcAft>
                <a:spcPts val="0"/>
              </a:spcAft>
              <a:buSzPts val="3000"/>
              <a:buFont typeface="Teko"/>
              <a:buNone/>
              <a:defRPr sz="3000">
                <a:latin typeface="Teko"/>
                <a:ea typeface="Teko"/>
                <a:cs typeface="Teko"/>
                <a:sym typeface="Teko"/>
              </a:defRPr>
            </a:lvl3pPr>
            <a:lvl4pPr lvl="3" rtl="0">
              <a:spcBef>
                <a:spcPts val="0"/>
              </a:spcBef>
              <a:spcAft>
                <a:spcPts val="0"/>
              </a:spcAft>
              <a:buSzPts val="3000"/>
              <a:buFont typeface="Teko"/>
              <a:buNone/>
              <a:defRPr sz="3000">
                <a:latin typeface="Teko"/>
                <a:ea typeface="Teko"/>
                <a:cs typeface="Teko"/>
                <a:sym typeface="Teko"/>
              </a:defRPr>
            </a:lvl4pPr>
            <a:lvl5pPr lvl="4" rtl="0">
              <a:spcBef>
                <a:spcPts val="0"/>
              </a:spcBef>
              <a:spcAft>
                <a:spcPts val="0"/>
              </a:spcAft>
              <a:buSzPts val="3000"/>
              <a:buFont typeface="Teko"/>
              <a:buNone/>
              <a:defRPr sz="3000">
                <a:latin typeface="Teko"/>
                <a:ea typeface="Teko"/>
                <a:cs typeface="Teko"/>
                <a:sym typeface="Teko"/>
              </a:defRPr>
            </a:lvl5pPr>
            <a:lvl6pPr lvl="5" rtl="0">
              <a:spcBef>
                <a:spcPts val="0"/>
              </a:spcBef>
              <a:spcAft>
                <a:spcPts val="0"/>
              </a:spcAft>
              <a:buSzPts val="3000"/>
              <a:buFont typeface="Teko"/>
              <a:buNone/>
              <a:defRPr sz="3000">
                <a:latin typeface="Teko"/>
                <a:ea typeface="Teko"/>
                <a:cs typeface="Teko"/>
                <a:sym typeface="Teko"/>
              </a:defRPr>
            </a:lvl6pPr>
            <a:lvl7pPr lvl="6" rtl="0">
              <a:spcBef>
                <a:spcPts val="0"/>
              </a:spcBef>
              <a:spcAft>
                <a:spcPts val="0"/>
              </a:spcAft>
              <a:buSzPts val="3000"/>
              <a:buFont typeface="Teko"/>
              <a:buNone/>
              <a:defRPr sz="3000">
                <a:latin typeface="Teko"/>
                <a:ea typeface="Teko"/>
                <a:cs typeface="Teko"/>
                <a:sym typeface="Teko"/>
              </a:defRPr>
            </a:lvl7pPr>
            <a:lvl8pPr lvl="7" rtl="0">
              <a:spcBef>
                <a:spcPts val="0"/>
              </a:spcBef>
              <a:spcAft>
                <a:spcPts val="0"/>
              </a:spcAft>
              <a:buSzPts val="3000"/>
              <a:buFont typeface="Teko"/>
              <a:buNone/>
              <a:defRPr sz="3000">
                <a:latin typeface="Teko"/>
                <a:ea typeface="Teko"/>
                <a:cs typeface="Teko"/>
                <a:sym typeface="Teko"/>
              </a:defRPr>
            </a:lvl8pPr>
            <a:lvl9pPr lvl="8" rtl="0">
              <a:spcBef>
                <a:spcPts val="0"/>
              </a:spcBef>
              <a:spcAft>
                <a:spcPts val="0"/>
              </a:spcAft>
              <a:buSzPts val="3000"/>
              <a:buFont typeface="Teko"/>
              <a:buNone/>
              <a:defRPr sz="3000">
                <a:latin typeface="Teko"/>
                <a:ea typeface="Teko"/>
                <a:cs typeface="Teko"/>
                <a:sym typeface="Teko"/>
              </a:defRPr>
            </a:lvl9pPr>
          </a:lstStyle>
          <a:p>
            <a:endParaRPr/>
          </a:p>
        </p:txBody>
      </p:sp>
      <p:sp>
        <p:nvSpPr>
          <p:cNvPr id="38" name="Google Shape;38;p8"/>
          <p:cNvSpPr txBox="1">
            <a:spLocks noGrp="1"/>
          </p:cNvSpPr>
          <p:nvPr>
            <p:ph type="subTitle" idx="1"/>
          </p:nvPr>
        </p:nvSpPr>
        <p:spPr>
          <a:xfrm>
            <a:off x="1026475" y="1654475"/>
            <a:ext cx="3142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9" name="Google Shape;39;p8"/>
          <p:cNvSpPr txBox="1">
            <a:spLocks noGrp="1"/>
          </p:cNvSpPr>
          <p:nvPr>
            <p:ph type="subTitle" idx="2"/>
          </p:nvPr>
        </p:nvSpPr>
        <p:spPr>
          <a:xfrm>
            <a:off x="5386268" y="3114715"/>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000"/>
              <a:buNone/>
              <a:defRPr sz="1000">
                <a:solidFill>
                  <a:srgbClr val="FFFFFF"/>
                </a:solidFill>
              </a:defRPr>
            </a:lvl1pPr>
            <a:lvl2pPr lvl="1" algn="r" rtl="0">
              <a:lnSpc>
                <a:spcPct val="100000"/>
              </a:lnSpc>
              <a:spcBef>
                <a:spcPts val="0"/>
              </a:spcBef>
              <a:spcAft>
                <a:spcPts val="0"/>
              </a:spcAft>
              <a:buClr>
                <a:srgbClr val="FFFFFF"/>
              </a:buClr>
              <a:buSzPts val="1000"/>
              <a:buNone/>
              <a:defRPr sz="1000">
                <a:solidFill>
                  <a:srgbClr val="FFFFFF"/>
                </a:solidFill>
              </a:defRPr>
            </a:lvl2pPr>
            <a:lvl3pPr lvl="2" algn="r" rtl="0">
              <a:lnSpc>
                <a:spcPct val="100000"/>
              </a:lnSpc>
              <a:spcBef>
                <a:spcPts val="0"/>
              </a:spcBef>
              <a:spcAft>
                <a:spcPts val="0"/>
              </a:spcAft>
              <a:buClr>
                <a:srgbClr val="FFFFFF"/>
              </a:buClr>
              <a:buSzPts val="1000"/>
              <a:buNone/>
              <a:defRPr sz="1000">
                <a:solidFill>
                  <a:srgbClr val="FFFFFF"/>
                </a:solidFill>
              </a:defRPr>
            </a:lvl3pPr>
            <a:lvl4pPr lvl="3" algn="r" rtl="0">
              <a:lnSpc>
                <a:spcPct val="100000"/>
              </a:lnSpc>
              <a:spcBef>
                <a:spcPts val="0"/>
              </a:spcBef>
              <a:spcAft>
                <a:spcPts val="0"/>
              </a:spcAft>
              <a:buClr>
                <a:srgbClr val="FFFFFF"/>
              </a:buClr>
              <a:buSzPts val="1000"/>
              <a:buNone/>
              <a:defRPr sz="1000">
                <a:solidFill>
                  <a:srgbClr val="FFFFFF"/>
                </a:solidFill>
              </a:defRPr>
            </a:lvl4pPr>
            <a:lvl5pPr lvl="4" algn="r" rtl="0">
              <a:lnSpc>
                <a:spcPct val="100000"/>
              </a:lnSpc>
              <a:spcBef>
                <a:spcPts val="0"/>
              </a:spcBef>
              <a:spcAft>
                <a:spcPts val="0"/>
              </a:spcAft>
              <a:buClr>
                <a:srgbClr val="FFFFFF"/>
              </a:buClr>
              <a:buSzPts val="1000"/>
              <a:buNone/>
              <a:defRPr sz="1000">
                <a:solidFill>
                  <a:srgbClr val="FFFFFF"/>
                </a:solidFill>
              </a:defRPr>
            </a:lvl5pPr>
            <a:lvl6pPr lvl="5" algn="r" rtl="0">
              <a:lnSpc>
                <a:spcPct val="100000"/>
              </a:lnSpc>
              <a:spcBef>
                <a:spcPts val="0"/>
              </a:spcBef>
              <a:spcAft>
                <a:spcPts val="0"/>
              </a:spcAft>
              <a:buClr>
                <a:srgbClr val="FFFFFF"/>
              </a:buClr>
              <a:buSzPts val="1000"/>
              <a:buNone/>
              <a:defRPr sz="1000">
                <a:solidFill>
                  <a:srgbClr val="FFFFFF"/>
                </a:solidFill>
              </a:defRPr>
            </a:lvl6pPr>
            <a:lvl7pPr lvl="6" algn="r" rtl="0">
              <a:lnSpc>
                <a:spcPct val="100000"/>
              </a:lnSpc>
              <a:spcBef>
                <a:spcPts val="0"/>
              </a:spcBef>
              <a:spcAft>
                <a:spcPts val="0"/>
              </a:spcAft>
              <a:buClr>
                <a:srgbClr val="FFFFFF"/>
              </a:buClr>
              <a:buSzPts val="1000"/>
              <a:buNone/>
              <a:defRPr sz="1000">
                <a:solidFill>
                  <a:srgbClr val="FFFFFF"/>
                </a:solidFill>
              </a:defRPr>
            </a:lvl7pPr>
            <a:lvl8pPr lvl="7" algn="r" rtl="0">
              <a:lnSpc>
                <a:spcPct val="100000"/>
              </a:lnSpc>
              <a:spcBef>
                <a:spcPts val="0"/>
              </a:spcBef>
              <a:spcAft>
                <a:spcPts val="0"/>
              </a:spcAft>
              <a:buClr>
                <a:srgbClr val="FFFFFF"/>
              </a:buClr>
              <a:buSzPts val="1000"/>
              <a:buNone/>
              <a:defRPr sz="1000">
                <a:solidFill>
                  <a:srgbClr val="FFFFFF"/>
                </a:solidFill>
              </a:defRPr>
            </a:lvl8pPr>
            <a:lvl9pPr lvl="8" algn="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40" name="Google Shape;40;p8"/>
          <p:cNvSpPr txBox="1">
            <a:spLocks noGrp="1"/>
          </p:cNvSpPr>
          <p:nvPr>
            <p:ph type="ctrTitle" idx="3"/>
          </p:nvPr>
        </p:nvSpPr>
        <p:spPr>
          <a:xfrm>
            <a:off x="3596168" y="1850075"/>
            <a:ext cx="4587300" cy="94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1pPr>
            <a:lvl2pPr lvl="1"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2pPr>
            <a:lvl3pPr lvl="2"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3pPr>
            <a:lvl4pPr lvl="3"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4pPr>
            <a:lvl5pPr lvl="4"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5pPr>
            <a:lvl6pPr lvl="5"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6pPr>
            <a:lvl7pPr lvl="6"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7pPr>
            <a:lvl8pPr lvl="7"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8pPr>
            <a:lvl9pPr lvl="8"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4">
  <p:cSld name="CUSTOM_16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5243609" y="2259300"/>
            <a:ext cx="2797200" cy="62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3000">
                <a:latin typeface="Teko"/>
                <a:ea typeface="Teko"/>
                <a:cs typeface="Teko"/>
                <a:sym typeface="Teko"/>
              </a:defRPr>
            </a:lvl1pPr>
            <a:lvl2pPr lvl="1" rtl="0">
              <a:spcBef>
                <a:spcPts val="0"/>
              </a:spcBef>
              <a:spcAft>
                <a:spcPts val="0"/>
              </a:spcAft>
              <a:buNone/>
              <a:defRPr sz="2400">
                <a:latin typeface="Teko Light"/>
                <a:ea typeface="Teko Light"/>
                <a:cs typeface="Teko Light"/>
                <a:sym typeface="Teko Light"/>
              </a:defRPr>
            </a:lvl2pPr>
            <a:lvl3pPr lvl="2" rtl="0">
              <a:spcBef>
                <a:spcPts val="0"/>
              </a:spcBef>
              <a:spcAft>
                <a:spcPts val="0"/>
              </a:spcAft>
              <a:buNone/>
              <a:defRPr sz="2400">
                <a:latin typeface="Teko Light"/>
                <a:ea typeface="Teko Light"/>
                <a:cs typeface="Teko Light"/>
                <a:sym typeface="Teko Light"/>
              </a:defRPr>
            </a:lvl3pPr>
            <a:lvl4pPr lvl="3" rtl="0">
              <a:spcBef>
                <a:spcPts val="0"/>
              </a:spcBef>
              <a:spcAft>
                <a:spcPts val="0"/>
              </a:spcAft>
              <a:buNone/>
              <a:defRPr sz="2400">
                <a:latin typeface="Teko Light"/>
                <a:ea typeface="Teko Light"/>
                <a:cs typeface="Teko Light"/>
                <a:sym typeface="Teko Light"/>
              </a:defRPr>
            </a:lvl4pPr>
            <a:lvl5pPr lvl="4" rtl="0">
              <a:spcBef>
                <a:spcPts val="0"/>
              </a:spcBef>
              <a:spcAft>
                <a:spcPts val="0"/>
              </a:spcAft>
              <a:buNone/>
              <a:defRPr sz="2400">
                <a:latin typeface="Teko Light"/>
                <a:ea typeface="Teko Light"/>
                <a:cs typeface="Teko Light"/>
                <a:sym typeface="Teko Light"/>
              </a:defRPr>
            </a:lvl5pPr>
            <a:lvl6pPr lvl="5" rtl="0">
              <a:spcBef>
                <a:spcPts val="0"/>
              </a:spcBef>
              <a:spcAft>
                <a:spcPts val="0"/>
              </a:spcAft>
              <a:buNone/>
              <a:defRPr sz="2400">
                <a:latin typeface="Teko Light"/>
                <a:ea typeface="Teko Light"/>
                <a:cs typeface="Teko Light"/>
                <a:sym typeface="Teko Light"/>
              </a:defRPr>
            </a:lvl6pPr>
            <a:lvl7pPr lvl="6" rtl="0">
              <a:spcBef>
                <a:spcPts val="0"/>
              </a:spcBef>
              <a:spcAft>
                <a:spcPts val="0"/>
              </a:spcAft>
              <a:buNone/>
              <a:defRPr sz="2400">
                <a:latin typeface="Teko Light"/>
                <a:ea typeface="Teko Light"/>
                <a:cs typeface="Teko Light"/>
                <a:sym typeface="Teko Light"/>
              </a:defRPr>
            </a:lvl7pPr>
            <a:lvl8pPr lvl="7" rtl="0">
              <a:spcBef>
                <a:spcPts val="0"/>
              </a:spcBef>
              <a:spcAft>
                <a:spcPts val="0"/>
              </a:spcAft>
              <a:buNone/>
              <a:defRPr sz="2400">
                <a:latin typeface="Teko Light"/>
                <a:ea typeface="Teko Light"/>
                <a:cs typeface="Teko Light"/>
                <a:sym typeface="Teko Light"/>
              </a:defRPr>
            </a:lvl8pPr>
            <a:lvl9pPr lvl="8" rtl="0">
              <a:spcBef>
                <a:spcPts val="0"/>
              </a:spcBef>
              <a:spcAft>
                <a:spcPts val="0"/>
              </a:spcAft>
              <a:buNone/>
              <a:defRPr sz="2400">
                <a:latin typeface="Teko Light"/>
                <a:ea typeface="Teko Light"/>
                <a:cs typeface="Teko Light"/>
                <a:sym typeface="Teko Light"/>
              </a:defRPr>
            </a:lvl9pPr>
          </a:lstStyle>
          <a:p>
            <a:endParaRPr/>
          </a:p>
        </p:txBody>
      </p:sp>
      <p:sp>
        <p:nvSpPr>
          <p:cNvPr id="43" name="Google Shape;43;p9"/>
          <p:cNvSpPr txBox="1">
            <a:spLocks noGrp="1"/>
          </p:cNvSpPr>
          <p:nvPr>
            <p:ph type="subTitle" idx="1"/>
          </p:nvPr>
        </p:nvSpPr>
        <p:spPr>
          <a:xfrm>
            <a:off x="671387" y="1951650"/>
            <a:ext cx="3012300" cy="783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a:lvl1pPr>
            <a:lvl2pPr lvl="1" algn="r" rtl="0">
              <a:spcBef>
                <a:spcPts val="1600"/>
              </a:spcBef>
              <a:spcAft>
                <a:spcPts val="0"/>
              </a:spcAft>
              <a:buNone/>
              <a:defRPr sz="1000"/>
            </a:lvl2pPr>
            <a:lvl3pPr lvl="2" algn="r" rtl="0">
              <a:spcBef>
                <a:spcPts val="1600"/>
              </a:spcBef>
              <a:spcAft>
                <a:spcPts val="0"/>
              </a:spcAft>
              <a:buNone/>
              <a:defRPr sz="1000"/>
            </a:lvl3pPr>
            <a:lvl4pPr lvl="3" algn="r" rtl="0">
              <a:spcBef>
                <a:spcPts val="1600"/>
              </a:spcBef>
              <a:spcAft>
                <a:spcPts val="0"/>
              </a:spcAft>
              <a:buNone/>
              <a:defRPr sz="1000"/>
            </a:lvl4pPr>
            <a:lvl5pPr lvl="4" algn="r" rtl="0">
              <a:spcBef>
                <a:spcPts val="1600"/>
              </a:spcBef>
              <a:spcAft>
                <a:spcPts val="0"/>
              </a:spcAft>
              <a:buNone/>
              <a:defRPr sz="1000"/>
            </a:lvl5pPr>
            <a:lvl6pPr lvl="5" algn="r" rtl="0">
              <a:spcBef>
                <a:spcPts val="1600"/>
              </a:spcBef>
              <a:spcAft>
                <a:spcPts val="0"/>
              </a:spcAft>
              <a:buNone/>
              <a:defRPr sz="1000"/>
            </a:lvl6pPr>
            <a:lvl7pPr lvl="6" algn="r" rtl="0">
              <a:spcBef>
                <a:spcPts val="1600"/>
              </a:spcBef>
              <a:spcAft>
                <a:spcPts val="0"/>
              </a:spcAft>
              <a:buNone/>
              <a:defRPr sz="1000"/>
            </a:lvl7pPr>
            <a:lvl8pPr lvl="7" algn="r" rtl="0">
              <a:spcBef>
                <a:spcPts val="1600"/>
              </a:spcBef>
              <a:spcAft>
                <a:spcPts val="0"/>
              </a:spcAft>
              <a:buNone/>
              <a:defRPr sz="1000"/>
            </a:lvl8pPr>
            <a:lvl9pPr lvl="8" algn="r" rtl="0">
              <a:spcBef>
                <a:spcPts val="1600"/>
              </a:spcBef>
              <a:spcAft>
                <a:spcPts val="1600"/>
              </a:spcAft>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p:cSld name="CUSTOM_18">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46" name="Google Shape;46;p10"/>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7" name="Google Shape;47;p10"/>
          <p:cNvSpPr txBox="1">
            <a:spLocks noGrp="1"/>
          </p:cNvSpPr>
          <p:nvPr>
            <p:ph type="subTitle" idx="1"/>
          </p:nvPr>
        </p:nvSpPr>
        <p:spPr>
          <a:xfrm>
            <a:off x="504925" y="3795900"/>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48" name="Google Shape;48;p10"/>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9" name="Google Shape;49;p10"/>
          <p:cNvSpPr txBox="1">
            <a:spLocks noGrp="1"/>
          </p:cNvSpPr>
          <p:nvPr>
            <p:ph type="subTitle" idx="4"/>
          </p:nvPr>
        </p:nvSpPr>
        <p:spPr>
          <a:xfrm>
            <a:off x="6531375" y="1513062"/>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0" name="Google Shape;50;p10"/>
          <p:cNvSpPr txBox="1">
            <a:spLocks noGrp="1"/>
          </p:cNvSpPr>
          <p:nvPr>
            <p:ph type="ctrTitle" idx="5"/>
          </p:nvPr>
        </p:nvSpPr>
        <p:spPr>
          <a:xfrm>
            <a:off x="6531350" y="2779787"/>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1" name="Google Shape;51;p10"/>
          <p:cNvSpPr txBox="1">
            <a:spLocks noGrp="1"/>
          </p:cNvSpPr>
          <p:nvPr>
            <p:ph type="subTitle" idx="6"/>
          </p:nvPr>
        </p:nvSpPr>
        <p:spPr>
          <a:xfrm>
            <a:off x="6531363" y="3369137"/>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2" name="Google Shape;52;p10"/>
          <p:cNvSpPr txBox="1">
            <a:spLocks noGrp="1"/>
          </p:cNvSpPr>
          <p:nvPr>
            <p:ph type="ctrTitle" idx="7"/>
          </p:nvPr>
        </p:nvSpPr>
        <p:spPr>
          <a:xfrm>
            <a:off x="504925" y="1367607"/>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3" name="Google Shape;53;p10"/>
          <p:cNvSpPr txBox="1">
            <a:spLocks noGrp="1"/>
          </p:cNvSpPr>
          <p:nvPr>
            <p:ph type="subTitle" idx="8"/>
          </p:nvPr>
        </p:nvSpPr>
        <p:spPr>
          <a:xfrm>
            <a:off x="504938" y="193400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marL="914400" lvl="1"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marL="1371600" lvl="2"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marL="1828800" lvl="3"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marL="2286000" lvl="4"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marL="2743200" lvl="5"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marL="3200400" lvl="6"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marL="3657600" lvl="7"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marL="4114800" lvl="8" indent="-30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1" r:id="rId11"/>
    <p:sldLayoutId id="2147483663" r:id="rId12"/>
    <p:sldLayoutId id="2147483665" r:id="rId13"/>
    <p:sldLayoutId id="2147483666" r:id="rId14"/>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3.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0.png"/><Relationship Id="rId5" Type="http://schemas.microsoft.com/office/2007/relationships/media" Target="../media/media3.mp4"/><Relationship Id="rId15" Type="http://schemas.openxmlformats.org/officeDocument/2006/relationships/image" Target="../media/image25.png"/><Relationship Id="rId10" Type="http://schemas.openxmlformats.org/officeDocument/2006/relationships/notesSlide" Target="../notesSlides/notesSlide19.xml"/><Relationship Id="rId4" Type="http://schemas.openxmlformats.org/officeDocument/2006/relationships/video" Target="../media/media2.mp4"/><Relationship Id="rId9" Type="http://schemas.openxmlformats.org/officeDocument/2006/relationships/slideLayout" Target="../slideLayouts/slideLayout9.xml"/><Relationship Id="rId1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5.mp4"/><Relationship Id="rId7" Type="http://schemas.openxmlformats.org/officeDocument/2006/relationships/image" Target="../media/image2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0.xml"/><Relationship Id="rId5" Type="http://schemas.openxmlformats.org/officeDocument/2006/relationships/slideLayout" Target="../slideLayouts/slideLayout12.xml"/><Relationship Id="rId10" Type="http://schemas.openxmlformats.org/officeDocument/2006/relationships/image" Target="../media/image28.png"/><Relationship Id="rId4" Type="http://schemas.openxmlformats.org/officeDocument/2006/relationships/video" Target="../media/media5.mp4"/><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1.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microsoft.com/office/2007/relationships/media" Target="../media/media6.mp4"/><Relationship Id="rId7" Type="http://schemas.openxmlformats.org/officeDocument/2006/relationships/slideLayout" Target="../slideLayouts/slideLayout12.xml"/><Relationship Id="rId12" Type="http://schemas.openxmlformats.org/officeDocument/2006/relationships/image" Target="../media/image34.png"/><Relationship Id="rId2" Type="http://schemas.microsoft.com/office/2007/relationships/media" Target="../media/media7.mp4"/><Relationship Id="rId1" Type="http://schemas.openxmlformats.org/officeDocument/2006/relationships/video" Target="NULL" TargetMode="External"/><Relationship Id="rId6" Type="http://schemas.openxmlformats.org/officeDocument/2006/relationships/video" Target="../media/media8.mp4"/><Relationship Id="rId11" Type="http://schemas.openxmlformats.org/officeDocument/2006/relationships/image" Target="../media/image31.png"/><Relationship Id="rId5" Type="http://schemas.microsoft.com/office/2007/relationships/media" Target="../media/media8.mp4"/><Relationship Id="rId10" Type="http://schemas.openxmlformats.org/officeDocument/2006/relationships/image" Target="../media/image33.png"/><Relationship Id="rId4" Type="http://schemas.openxmlformats.org/officeDocument/2006/relationships/video" Target="../media/media6.mp4"/><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microsoft.com/office/2007/relationships/media" Target="../media/media10.mp4"/><Relationship Id="rId7" Type="http://schemas.openxmlformats.org/officeDocument/2006/relationships/slideLayout" Target="../slideLayouts/slideLayout12.xml"/><Relationship Id="rId12" Type="http://schemas.openxmlformats.org/officeDocument/2006/relationships/image" Target="../media/image39.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video" Target="../media/media11.mp4"/><Relationship Id="rId11" Type="http://schemas.openxmlformats.org/officeDocument/2006/relationships/image" Target="../media/image38.png"/><Relationship Id="rId5" Type="http://schemas.microsoft.com/office/2007/relationships/media" Target="../media/media11.mp4"/><Relationship Id="rId10" Type="http://schemas.openxmlformats.org/officeDocument/2006/relationships/image" Target="../media/image37.png"/><Relationship Id="rId4" Type="http://schemas.openxmlformats.org/officeDocument/2006/relationships/video" Target="../media/media10.mp4"/><Relationship Id="rId9"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www.diag.uniroma1.it/degiacom/papers/2020/icaps2020dfip.pdf"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hyperlink" Target="https://www.flaticon.com/" TargetMode="External"/><Relationship Id="rId4" Type="http://schemas.openxmlformats.org/officeDocument/2006/relationships/hyperlink" Target="http://slidesgo.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0.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grpSp>
        <p:nvGrpSpPr>
          <p:cNvPr id="104" name="Google Shape;104;p23"/>
          <p:cNvGrpSpPr/>
          <p:nvPr/>
        </p:nvGrpSpPr>
        <p:grpSpPr>
          <a:xfrm>
            <a:off x="4346618" y="171602"/>
            <a:ext cx="5339389" cy="4800295"/>
            <a:chOff x="1356525" y="651475"/>
            <a:chExt cx="4906625" cy="4411225"/>
          </a:xfrm>
        </p:grpSpPr>
        <p:sp>
          <p:nvSpPr>
            <p:cNvPr id="105" name="Google Shape;105;p23"/>
            <p:cNvSpPr/>
            <p:nvPr/>
          </p:nvSpPr>
          <p:spPr>
            <a:xfrm>
              <a:off x="4118600" y="2035675"/>
              <a:ext cx="780325" cy="283950"/>
            </a:xfrm>
            <a:custGeom>
              <a:avLst/>
              <a:gdLst/>
              <a:ahLst/>
              <a:cxnLst/>
              <a:rect l="l" t="t" r="r" b="b"/>
              <a:pathLst>
                <a:path w="31213" h="11358" extrusionOk="0">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3"/>
            <p:cNvSpPr/>
            <p:nvPr/>
          </p:nvSpPr>
          <p:spPr>
            <a:xfrm>
              <a:off x="4092550" y="2314600"/>
              <a:ext cx="130675" cy="36300"/>
            </a:xfrm>
            <a:custGeom>
              <a:avLst/>
              <a:gdLst/>
              <a:ahLst/>
              <a:cxnLst/>
              <a:rect l="l" t="t" r="r" b="b"/>
              <a:pathLst>
                <a:path w="5227" h="1452" extrusionOk="0">
                  <a:moveTo>
                    <a:pt x="5226" y="1"/>
                  </a:moveTo>
                  <a:lnTo>
                    <a:pt x="419" y="932"/>
                  </a:lnTo>
                  <a:lnTo>
                    <a:pt x="0" y="1452"/>
                  </a:lnTo>
                  <a:lnTo>
                    <a:pt x="4927" y="3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a:off x="4067800" y="2340650"/>
              <a:ext cx="136325" cy="45900"/>
            </a:xfrm>
            <a:custGeom>
              <a:avLst/>
              <a:gdLst/>
              <a:ahLst/>
              <a:cxnLst/>
              <a:rect l="l" t="t" r="r" b="b"/>
              <a:pathLst>
                <a:path w="5453" h="1836" extrusionOk="0">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a:off x="4050075" y="2365575"/>
              <a:ext cx="139650" cy="54900"/>
            </a:xfrm>
            <a:custGeom>
              <a:avLst/>
              <a:gdLst/>
              <a:ahLst/>
              <a:cxnLst/>
              <a:rect l="l" t="t" r="r" b="b"/>
              <a:pathLst>
                <a:path w="5586" h="2196" extrusionOk="0">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p:nvPr/>
          </p:nvSpPr>
          <p:spPr>
            <a:xfrm>
              <a:off x="4039250" y="2389000"/>
              <a:ext cx="141325" cy="63325"/>
            </a:xfrm>
            <a:custGeom>
              <a:avLst/>
              <a:gdLst/>
              <a:ahLst/>
              <a:cxnLst/>
              <a:rect l="l" t="t" r="r" b="b"/>
              <a:pathLst>
                <a:path w="5653" h="2533" extrusionOk="0">
                  <a:moveTo>
                    <a:pt x="5652" y="1"/>
                  </a:moveTo>
                  <a:lnTo>
                    <a:pt x="115" y="2091"/>
                  </a:lnTo>
                  <a:lnTo>
                    <a:pt x="1" y="2532"/>
                  </a:lnTo>
                  <a:lnTo>
                    <a:pt x="5581" y="3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3"/>
            <p:cNvSpPr/>
            <p:nvPr/>
          </p:nvSpPr>
          <p:spPr>
            <a:xfrm>
              <a:off x="4035600" y="2410550"/>
              <a:ext cx="141325" cy="71050"/>
            </a:xfrm>
            <a:custGeom>
              <a:avLst/>
              <a:gdLst/>
              <a:ahLst/>
              <a:cxnLst/>
              <a:rect l="l" t="t" r="r" b="b"/>
              <a:pathLst>
                <a:path w="5653" h="2842" extrusionOk="0">
                  <a:moveTo>
                    <a:pt x="5652" y="0"/>
                  </a:moveTo>
                  <a:lnTo>
                    <a:pt x="22" y="2434"/>
                  </a:lnTo>
                  <a:lnTo>
                    <a:pt x="0" y="2841"/>
                  </a:lnTo>
                  <a:lnTo>
                    <a:pt x="5643" y="2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3"/>
            <p:cNvSpPr/>
            <p:nvPr/>
          </p:nvSpPr>
          <p:spPr>
            <a:xfrm>
              <a:off x="4037375" y="2429975"/>
              <a:ext cx="142725" cy="77775"/>
            </a:xfrm>
            <a:custGeom>
              <a:avLst/>
              <a:gdLst/>
              <a:ahLst/>
              <a:cxnLst/>
              <a:rect l="l" t="t" r="r" b="b"/>
              <a:pathLst>
                <a:path w="5709" h="3111" extrusionOk="0">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3"/>
            <p:cNvSpPr/>
            <p:nvPr/>
          </p:nvSpPr>
          <p:spPr>
            <a:xfrm>
              <a:off x="4045925" y="2447025"/>
              <a:ext cx="143200" cy="83325"/>
            </a:xfrm>
            <a:custGeom>
              <a:avLst/>
              <a:gdLst/>
              <a:ahLst/>
              <a:cxnLst/>
              <a:rect l="l" t="t" r="r" b="b"/>
              <a:pathLst>
                <a:path w="5728" h="3333" extrusionOk="0">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p:nvPr/>
          </p:nvSpPr>
          <p:spPr>
            <a:xfrm>
              <a:off x="4062325" y="2461200"/>
              <a:ext cx="141000" cy="87975"/>
            </a:xfrm>
            <a:custGeom>
              <a:avLst/>
              <a:gdLst/>
              <a:ahLst/>
              <a:cxnLst/>
              <a:rect l="l" t="t" r="r" b="b"/>
              <a:pathLst>
                <a:path w="5640" h="3519" extrusionOk="0">
                  <a:moveTo>
                    <a:pt x="5409" y="0"/>
                  </a:moveTo>
                  <a:lnTo>
                    <a:pt x="0" y="3270"/>
                  </a:lnTo>
                  <a:lnTo>
                    <a:pt x="309" y="3518"/>
                  </a:lnTo>
                  <a:lnTo>
                    <a:pt x="5639" y="1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p:nvPr/>
          </p:nvSpPr>
          <p:spPr>
            <a:xfrm>
              <a:off x="4086175" y="2472350"/>
              <a:ext cx="136425" cy="91575"/>
            </a:xfrm>
            <a:custGeom>
              <a:avLst/>
              <a:gdLst/>
              <a:ahLst/>
              <a:cxnLst/>
              <a:rect l="l" t="t" r="r" b="b"/>
              <a:pathLst>
                <a:path w="5457" h="3663" extrusionOk="0">
                  <a:moveTo>
                    <a:pt x="5162" y="1"/>
                  </a:moveTo>
                  <a:lnTo>
                    <a:pt x="0" y="3467"/>
                  </a:lnTo>
                  <a:lnTo>
                    <a:pt x="401" y="3662"/>
                  </a:lnTo>
                  <a:lnTo>
                    <a:pt x="5456" y="1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3"/>
            <p:cNvSpPr/>
            <p:nvPr/>
          </p:nvSpPr>
          <p:spPr>
            <a:xfrm>
              <a:off x="4117150" y="2480375"/>
              <a:ext cx="129975" cy="93525"/>
            </a:xfrm>
            <a:custGeom>
              <a:avLst/>
              <a:gdLst/>
              <a:ahLst/>
              <a:cxnLst/>
              <a:rect l="l" t="t" r="r" b="b"/>
              <a:pathLst>
                <a:path w="5199" h="3741" extrusionOk="0">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p:nvPr/>
          </p:nvSpPr>
          <p:spPr>
            <a:xfrm>
              <a:off x="4154900" y="2485125"/>
              <a:ext cx="121525" cy="93825"/>
            </a:xfrm>
            <a:custGeom>
              <a:avLst/>
              <a:gdLst/>
              <a:ahLst/>
              <a:cxnLst/>
              <a:rect l="l" t="t" r="r" b="b"/>
              <a:pathLst>
                <a:path w="4861" h="3753" extrusionOk="0">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3"/>
            <p:cNvSpPr/>
            <p:nvPr/>
          </p:nvSpPr>
          <p:spPr>
            <a:xfrm>
              <a:off x="4199200" y="2485525"/>
              <a:ext cx="110650" cy="94225"/>
            </a:xfrm>
            <a:custGeom>
              <a:avLst/>
              <a:gdLst/>
              <a:ahLst/>
              <a:cxnLst/>
              <a:rect l="l" t="t" r="r" b="b"/>
              <a:pathLst>
                <a:path w="4426" h="3769" extrusionOk="0">
                  <a:moveTo>
                    <a:pt x="3925" y="24"/>
                  </a:moveTo>
                  <a:lnTo>
                    <a:pt x="0" y="3768"/>
                  </a:lnTo>
                  <a:lnTo>
                    <a:pt x="691" y="3744"/>
                  </a:lnTo>
                  <a:lnTo>
                    <a:pt x="44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p:nvPr/>
          </p:nvSpPr>
          <p:spPr>
            <a:xfrm>
              <a:off x="4248950" y="2481875"/>
              <a:ext cx="97875" cy="94750"/>
            </a:xfrm>
            <a:custGeom>
              <a:avLst/>
              <a:gdLst/>
              <a:ahLst/>
              <a:cxnLst/>
              <a:rect l="l" t="t" r="r" b="b"/>
              <a:pathLst>
                <a:path w="3915" h="3790" extrusionOk="0">
                  <a:moveTo>
                    <a:pt x="3371" y="68"/>
                  </a:moveTo>
                  <a:lnTo>
                    <a:pt x="0" y="3790"/>
                  </a:lnTo>
                  <a:lnTo>
                    <a:pt x="756" y="3701"/>
                  </a:lnTo>
                  <a:lnTo>
                    <a:pt x="391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p:nvPr/>
          </p:nvSpPr>
          <p:spPr>
            <a:xfrm>
              <a:off x="4303625" y="2474825"/>
              <a:ext cx="83425" cy="93800"/>
            </a:xfrm>
            <a:custGeom>
              <a:avLst/>
              <a:gdLst/>
              <a:ahLst/>
              <a:cxnLst/>
              <a:rect l="l" t="t" r="r" b="b"/>
              <a:pathLst>
                <a:path w="3337" h="3752" extrusionOk="0">
                  <a:moveTo>
                    <a:pt x="2753" y="111"/>
                  </a:moveTo>
                  <a:lnTo>
                    <a:pt x="1" y="3752"/>
                  </a:lnTo>
                  <a:lnTo>
                    <a:pt x="819" y="3598"/>
                  </a:lnTo>
                  <a:lnTo>
                    <a:pt x="333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p:nvPr/>
          </p:nvSpPr>
          <p:spPr>
            <a:xfrm>
              <a:off x="4362600" y="2464000"/>
              <a:ext cx="67550" cy="91700"/>
            </a:xfrm>
            <a:custGeom>
              <a:avLst/>
              <a:gdLst/>
              <a:ahLst/>
              <a:cxnLst/>
              <a:rect l="l" t="t" r="r" b="b"/>
              <a:pathLst>
                <a:path w="2702" h="3668" extrusionOk="0">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3"/>
            <p:cNvSpPr/>
            <p:nvPr/>
          </p:nvSpPr>
          <p:spPr>
            <a:xfrm>
              <a:off x="4424825" y="2449950"/>
              <a:ext cx="50225" cy="88025"/>
            </a:xfrm>
            <a:custGeom>
              <a:avLst/>
              <a:gdLst/>
              <a:ahLst/>
              <a:cxnLst/>
              <a:rect l="l" t="t" r="r" b="b"/>
              <a:pathLst>
                <a:path w="2009" h="3521" extrusionOk="0">
                  <a:moveTo>
                    <a:pt x="1" y="3521"/>
                  </a:moveTo>
                  <a:lnTo>
                    <a:pt x="916" y="3213"/>
                  </a:lnTo>
                  <a:lnTo>
                    <a:pt x="2008" y="1"/>
                  </a:lnTo>
                  <a:lnTo>
                    <a:pt x="1357" y="2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3"/>
            <p:cNvSpPr/>
            <p:nvPr/>
          </p:nvSpPr>
          <p:spPr>
            <a:xfrm>
              <a:off x="4489225" y="2432900"/>
              <a:ext cx="31825" cy="82550"/>
            </a:xfrm>
            <a:custGeom>
              <a:avLst/>
              <a:gdLst/>
              <a:ahLst/>
              <a:cxnLst/>
              <a:rect l="l" t="t" r="r" b="b"/>
              <a:pathLst>
                <a:path w="1273" h="3302" extrusionOk="0">
                  <a:moveTo>
                    <a:pt x="1" y="3301"/>
                  </a:moveTo>
                  <a:lnTo>
                    <a:pt x="932" y="2940"/>
                  </a:lnTo>
                  <a:lnTo>
                    <a:pt x="1273" y="0"/>
                  </a:lnTo>
                  <a:lnTo>
                    <a:pt x="611"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3"/>
            <p:cNvSpPr/>
            <p:nvPr/>
          </p:nvSpPr>
          <p:spPr>
            <a:xfrm>
              <a:off x="4550850" y="2413150"/>
              <a:ext cx="27000" cy="75725"/>
            </a:xfrm>
            <a:custGeom>
              <a:avLst/>
              <a:gdLst/>
              <a:ahLst/>
              <a:cxnLst/>
              <a:rect l="l" t="t" r="r" b="b"/>
              <a:pathLst>
                <a:path w="1080" h="3029" extrusionOk="0">
                  <a:moveTo>
                    <a:pt x="1" y="290"/>
                  </a:moveTo>
                  <a:lnTo>
                    <a:pt x="145" y="3029"/>
                  </a:lnTo>
                  <a:lnTo>
                    <a:pt x="1079" y="2619"/>
                  </a:lnTo>
                  <a:lnTo>
                    <a:pt x="66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4597150" y="2390675"/>
              <a:ext cx="45425" cy="68050"/>
            </a:xfrm>
            <a:custGeom>
              <a:avLst/>
              <a:gdLst/>
              <a:ahLst/>
              <a:cxnLst/>
              <a:rect l="l" t="t" r="r" b="b"/>
              <a:pathLst>
                <a:path w="1817" h="2722" extrusionOk="0">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p:nvPr/>
          </p:nvSpPr>
          <p:spPr>
            <a:xfrm>
              <a:off x="4642600" y="2366175"/>
              <a:ext cx="63200" cy="59150"/>
            </a:xfrm>
            <a:custGeom>
              <a:avLst/>
              <a:gdLst/>
              <a:ahLst/>
              <a:cxnLst/>
              <a:rect l="l" t="t" r="r" b="b"/>
              <a:pathLst>
                <a:path w="2528" h="2366" extrusionOk="0">
                  <a:moveTo>
                    <a:pt x="1" y="363"/>
                  </a:moveTo>
                  <a:lnTo>
                    <a:pt x="1636" y="2366"/>
                  </a:lnTo>
                  <a:lnTo>
                    <a:pt x="2527" y="1858"/>
                  </a:lnTo>
                  <a:lnTo>
                    <a:pt x="63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3"/>
            <p:cNvSpPr/>
            <p:nvPr/>
          </p:nvSpPr>
          <p:spPr>
            <a:xfrm>
              <a:off x="4686400" y="2340025"/>
              <a:ext cx="80100" cy="49150"/>
            </a:xfrm>
            <a:custGeom>
              <a:avLst/>
              <a:gdLst/>
              <a:ahLst/>
              <a:cxnLst/>
              <a:rect l="l" t="t" r="r" b="b"/>
              <a:pathLst>
                <a:path w="3204" h="1966" extrusionOk="0">
                  <a:moveTo>
                    <a:pt x="0" y="381"/>
                  </a:moveTo>
                  <a:lnTo>
                    <a:pt x="2348" y="1966"/>
                  </a:lnTo>
                  <a:lnTo>
                    <a:pt x="3204" y="1429"/>
                  </a:lnTo>
                  <a:lnTo>
                    <a:pt x="60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4728025" y="2312575"/>
              <a:ext cx="95625" cy="38400"/>
            </a:xfrm>
            <a:custGeom>
              <a:avLst/>
              <a:gdLst/>
              <a:ahLst/>
              <a:cxnLst/>
              <a:rect l="l" t="t" r="r" b="b"/>
              <a:pathLst>
                <a:path w="3825" h="1536" extrusionOk="0">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4766750" y="2284200"/>
              <a:ext cx="109250" cy="27175"/>
            </a:xfrm>
            <a:custGeom>
              <a:avLst/>
              <a:gdLst/>
              <a:ahLst/>
              <a:cxnLst/>
              <a:rect l="l" t="t" r="r" b="b"/>
              <a:pathLst>
                <a:path w="4370" h="1087" extrusionOk="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4801800" y="2255500"/>
              <a:ext cx="121025" cy="15525"/>
            </a:xfrm>
            <a:custGeom>
              <a:avLst/>
              <a:gdLst/>
              <a:ahLst/>
              <a:cxnLst/>
              <a:rect l="l" t="t" r="r" b="b"/>
              <a:pathLst>
                <a:path w="4841" h="621" extrusionOk="0">
                  <a:moveTo>
                    <a:pt x="1" y="411"/>
                  </a:moveTo>
                  <a:lnTo>
                    <a:pt x="4207" y="621"/>
                  </a:lnTo>
                  <a:lnTo>
                    <a:pt x="4841" y="4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4832475" y="2216650"/>
              <a:ext cx="130900" cy="20500"/>
            </a:xfrm>
            <a:custGeom>
              <a:avLst/>
              <a:gdLst/>
              <a:ahLst/>
              <a:cxnLst/>
              <a:rect l="l" t="t" r="r" b="b"/>
              <a:pathLst>
                <a:path w="5236" h="820" extrusionOk="0">
                  <a:moveTo>
                    <a:pt x="1" y="820"/>
                  </a:moveTo>
                  <a:lnTo>
                    <a:pt x="4688" y="567"/>
                  </a:lnTo>
                  <a:lnTo>
                    <a:pt x="5235" y="0"/>
                  </a:lnTo>
                  <a:lnTo>
                    <a:pt x="398" y="41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4188300" y="2228625"/>
              <a:ext cx="635300" cy="249250"/>
            </a:xfrm>
            <a:custGeom>
              <a:avLst/>
              <a:gdLst/>
              <a:ahLst/>
              <a:cxnLst/>
              <a:rect l="l" t="t" r="r" b="b"/>
              <a:pathLst>
                <a:path w="25412" h="9970" extrusionOk="0">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4632900" y="2172150"/>
              <a:ext cx="368600" cy="69175"/>
            </a:xfrm>
            <a:custGeom>
              <a:avLst/>
              <a:gdLst/>
              <a:ahLst/>
              <a:cxnLst/>
              <a:rect l="l" t="t" r="r" b="b"/>
              <a:pathLst>
                <a:path w="14744" h="2767" extrusionOk="0">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4880050" y="2139925"/>
              <a:ext cx="143800" cy="41650"/>
            </a:xfrm>
            <a:custGeom>
              <a:avLst/>
              <a:gdLst/>
              <a:ahLst/>
              <a:cxnLst/>
              <a:rect l="l" t="t" r="r" b="b"/>
              <a:pathLst>
                <a:path w="5752" h="1666" extrusionOk="0">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4896350" y="2104325"/>
              <a:ext cx="146400" cy="51050"/>
            </a:xfrm>
            <a:custGeom>
              <a:avLst/>
              <a:gdLst/>
              <a:ahLst/>
              <a:cxnLst/>
              <a:rect l="l" t="t" r="r" b="b"/>
              <a:pathLst>
                <a:path w="5856" h="2042" extrusionOk="0">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4906875" y="2071350"/>
              <a:ext cx="147050" cy="59575"/>
            </a:xfrm>
            <a:custGeom>
              <a:avLst/>
              <a:gdLst/>
              <a:ahLst/>
              <a:cxnLst/>
              <a:rect l="l" t="t" r="r" b="b"/>
              <a:pathLst>
                <a:path w="5882" h="2383" extrusionOk="0">
                  <a:moveTo>
                    <a:pt x="1" y="2382"/>
                  </a:moveTo>
                  <a:lnTo>
                    <a:pt x="5764" y="456"/>
                  </a:lnTo>
                  <a:lnTo>
                    <a:pt x="5882" y="0"/>
                  </a:lnTo>
                  <a:lnTo>
                    <a:pt x="91" y="20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a:off x="4911725" y="2041475"/>
              <a:ext cx="145775" cy="67075"/>
            </a:xfrm>
            <a:custGeom>
              <a:avLst/>
              <a:gdLst/>
              <a:ahLst/>
              <a:cxnLst/>
              <a:rect l="l" t="t" r="r" b="b"/>
              <a:pathLst>
                <a:path w="5831" h="2683" extrusionOk="0">
                  <a:moveTo>
                    <a:pt x="0" y="2682"/>
                  </a:moveTo>
                  <a:lnTo>
                    <a:pt x="5810" y="414"/>
                  </a:lnTo>
                  <a:lnTo>
                    <a:pt x="5830" y="0"/>
                  </a:lnTo>
                  <a:lnTo>
                    <a:pt x="26" y="2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a:off x="4909825" y="2015225"/>
              <a:ext cx="145575" cy="73225"/>
            </a:xfrm>
            <a:custGeom>
              <a:avLst/>
              <a:gdLst/>
              <a:ahLst/>
              <a:cxnLst/>
              <a:rect l="l" t="t" r="r" b="b"/>
              <a:pathLst>
                <a:path w="5823" h="2929" extrusionOk="0">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a:off x="4901775" y="1992900"/>
              <a:ext cx="144675" cy="77975"/>
            </a:xfrm>
            <a:custGeom>
              <a:avLst/>
              <a:gdLst/>
              <a:ahLst/>
              <a:cxnLst/>
              <a:rect l="l" t="t" r="r" b="b"/>
              <a:pathLst>
                <a:path w="5787" h="3119" extrusionOk="0">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4888675" y="1974500"/>
              <a:ext cx="141150" cy="81850"/>
            </a:xfrm>
            <a:custGeom>
              <a:avLst/>
              <a:gdLst/>
              <a:ahLst/>
              <a:cxnLst/>
              <a:rect l="l" t="t" r="r" b="b"/>
              <a:pathLst>
                <a:path w="5646" h="3274" extrusionOk="0">
                  <a:moveTo>
                    <a:pt x="214" y="3273"/>
                  </a:moveTo>
                  <a:lnTo>
                    <a:pt x="5645" y="242"/>
                  </a:lnTo>
                  <a:lnTo>
                    <a:pt x="5340" y="0"/>
                  </a:lnTo>
                  <a:lnTo>
                    <a:pt x="1" y="30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4870800" y="1960275"/>
              <a:ext cx="135500" cy="84475"/>
            </a:xfrm>
            <a:custGeom>
              <a:avLst/>
              <a:gdLst/>
              <a:ahLst/>
              <a:cxnLst/>
              <a:rect l="l" t="t" r="r" b="b"/>
              <a:pathLst>
                <a:path w="5420" h="3379" extrusionOk="0">
                  <a:moveTo>
                    <a:pt x="271" y="3379"/>
                  </a:moveTo>
                  <a:lnTo>
                    <a:pt x="5420" y="188"/>
                  </a:lnTo>
                  <a:lnTo>
                    <a:pt x="5031" y="0"/>
                  </a:lnTo>
                  <a:lnTo>
                    <a:pt x="1" y="323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4847875" y="1950675"/>
              <a:ext cx="128550" cy="85525"/>
            </a:xfrm>
            <a:custGeom>
              <a:avLst/>
              <a:gdLst/>
              <a:ahLst/>
              <a:cxnLst/>
              <a:rect l="l" t="t" r="r" b="b"/>
              <a:pathLst>
                <a:path w="5142" h="3421" extrusionOk="0">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4820675" y="1945525"/>
              <a:ext cx="119925" cy="85250"/>
            </a:xfrm>
            <a:custGeom>
              <a:avLst/>
              <a:gdLst/>
              <a:ahLst/>
              <a:cxnLst/>
              <a:rect l="l" t="t" r="r" b="b"/>
              <a:pathLst>
                <a:path w="4797" h="3410" extrusionOk="0">
                  <a:moveTo>
                    <a:pt x="418" y="3410"/>
                  </a:moveTo>
                  <a:lnTo>
                    <a:pt x="4796" y="46"/>
                  </a:lnTo>
                  <a:lnTo>
                    <a:pt x="4216" y="1"/>
                  </a:lnTo>
                  <a:lnTo>
                    <a:pt x="1" y="3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4789725" y="1944525"/>
              <a:ext cx="109225" cy="84625"/>
            </a:xfrm>
            <a:custGeom>
              <a:avLst/>
              <a:gdLst/>
              <a:ahLst/>
              <a:cxnLst/>
              <a:rect l="l" t="t" r="r" b="b"/>
              <a:pathLst>
                <a:path w="4369" h="3385" extrusionOk="0">
                  <a:moveTo>
                    <a:pt x="462" y="3378"/>
                  </a:moveTo>
                  <a:lnTo>
                    <a:pt x="4369" y="1"/>
                  </a:lnTo>
                  <a:lnTo>
                    <a:pt x="3727" y="13"/>
                  </a:lnTo>
                  <a:lnTo>
                    <a:pt x="0" y="33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4755550" y="1946800"/>
              <a:ext cx="97300" cy="84675"/>
            </a:xfrm>
            <a:custGeom>
              <a:avLst/>
              <a:gdLst/>
              <a:ahLst/>
              <a:cxnLst/>
              <a:rect l="l" t="t" r="r" b="b"/>
              <a:pathLst>
                <a:path w="3892" h="3387" extrusionOk="0">
                  <a:moveTo>
                    <a:pt x="500" y="3343"/>
                  </a:moveTo>
                  <a:lnTo>
                    <a:pt x="3892" y="0"/>
                  </a:lnTo>
                  <a:lnTo>
                    <a:pt x="3200" y="69"/>
                  </a:lnTo>
                  <a:lnTo>
                    <a:pt x="1" y="338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4718500" y="1953275"/>
              <a:ext cx="84500" cy="83750"/>
            </a:xfrm>
            <a:custGeom>
              <a:avLst/>
              <a:gdLst/>
              <a:ahLst/>
              <a:cxnLst/>
              <a:rect l="l" t="t" r="r" b="b"/>
              <a:pathLst>
                <a:path w="3380" h="3350" extrusionOk="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4678950" y="1963850"/>
              <a:ext cx="70775" cy="81950"/>
            </a:xfrm>
            <a:custGeom>
              <a:avLst/>
              <a:gdLst/>
              <a:ahLst/>
              <a:cxnLst/>
              <a:rect l="l" t="t" r="r" b="b"/>
              <a:pathLst>
                <a:path w="2831" h="3278" extrusionOk="0">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4637575" y="1978575"/>
              <a:ext cx="56050" cy="78900"/>
            </a:xfrm>
            <a:custGeom>
              <a:avLst/>
              <a:gdLst/>
              <a:ahLst/>
              <a:cxnLst/>
              <a:rect l="l" t="t" r="r" b="b"/>
              <a:pathLst>
                <a:path w="2242" h="3156" extrusionOk="0">
                  <a:moveTo>
                    <a:pt x="2242" y="0"/>
                  </a:moveTo>
                  <a:lnTo>
                    <a:pt x="1416" y="255"/>
                  </a:lnTo>
                  <a:lnTo>
                    <a:pt x="1" y="3155"/>
                  </a:lnTo>
                  <a:lnTo>
                    <a:pt x="601" y="297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4595075" y="1997325"/>
              <a:ext cx="40475" cy="74500"/>
            </a:xfrm>
            <a:custGeom>
              <a:avLst/>
              <a:gdLst/>
              <a:ahLst/>
              <a:cxnLst/>
              <a:rect l="l" t="t" r="r" b="b"/>
              <a:pathLst>
                <a:path w="1619" h="2980" extrusionOk="0">
                  <a:moveTo>
                    <a:pt x="1619" y="0"/>
                  </a:moveTo>
                  <a:lnTo>
                    <a:pt x="778" y="301"/>
                  </a:lnTo>
                  <a:lnTo>
                    <a:pt x="0" y="2979"/>
                  </a:lnTo>
                  <a:lnTo>
                    <a:pt x="612" y="27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4551875" y="2019500"/>
              <a:ext cx="24650" cy="69200"/>
            </a:xfrm>
            <a:custGeom>
              <a:avLst/>
              <a:gdLst/>
              <a:ahLst/>
              <a:cxnLst/>
              <a:rect l="l" t="t" r="r" b="b"/>
              <a:pathLst>
                <a:path w="986" h="2768" extrusionOk="0">
                  <a:moveTo>
                    <a:pt x="986" y="1"/>
                  </a:moveTo>
                  <a:lnTo>
                    <a:pt x="140" y="343"/>
                  </a:lnTo>
                  <a:lnTo>
                    <a:pt x="1" y="2767"/>
                  </a:lnTo>
                  <a:lnTo>
                    <a:pt x="619" y="25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a:off x="4496225" y="2044775"/>
              <a:ext cx="27875" cy="63275"/>
            </a:xfrm>
            <a:custGeom>
              <a:avLst/>
              <a:gdLst/>
              <a:ahLst/>
              <a:cxnLst/>
              <a:rect l="l" t="t" r="r" b="b"/>
              <a:pathLst>
                <a:path w="1115" h="2531" extrusionOk="0">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a:off x="4437875" y="2072975"/>
              <a:ext cx="43300" cy="56425"/>
            </a:xfrm>
            <a:custGeom>
              <a:avLst/>
              <a:gdLst/>
              <a:ahLst/>
              <a:cxnLst/>
              <a:rect l="l" t="t" r="r" b="b"/>
              <a:pathLst>
                <a:path w="1732" h="2257" extrusionOk="0">
                  <a:moveTo>
                    <a:pt x="1731" y="1940"/>
                  </a:moveTo>
                  <a:lnTo>
                    <a:pt x="829" y="1"/>
                  </a:lnTo>
                  <a:lnTo>
                    <a:pt x="0" y="431"/>
                  </a:lnTo>
                  <a:lnTo>
                    <a:pt x="1127"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4380875" y="2103775"/>
              <a:ext cx="58275" cy="48650"/>
            </a:xfrm>
            <a:custGeom>
              <a:avLst/>
              <a:gdLst/>
              <a:ahLst/>
              <a:cxnLst/>
              <a:rect l="l" t="t" r="r" b="b"/>
              <a:pathLst>
                <a:path w="2331" h="1946" extrusionOk="0">
                  <a:moveTo>
                    <a:pt x="2331" y="1610"/>
                  </a:moveTo>
                  <a:lnTo>
                    <a:pt x="808" y="1"/>
                  </a:lnTo>
                  <a:lnTo>
                    <a:pt x="0" y="460"/>
                  </a:lnTo>
                  <a:lnTo>
                    <a:pt x="1741" y="19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a:off x="4325925" y="2136700"/>
              <a:ext cx="72575" cy="40275"/>
            </a:xfrm>
            <a:custGeom>
              <a:avLst/>
              <a:gdLst/>
              <a:ahLst/>
              <a:cxnLst/>
              <a:rect l="l" t="t" r="r" b="b"/>
              <a:pathLst>
                <a:path w="2903" h="1611" extrusionOk="0">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4273900" y="2171375"/>
              <a:ext cx="85825" cy="31375"/>
            </a:xfrm>
            <a:custGeom>
              <a:avLst/>
              <a:gdLst/>
              <a:ahLst/>
              <a:cxnLst/>
              <a:rect l="l" t="t" r="r" b="b"/>
              <a:pathLst>
                <a:path w="3433" h="1255" extrusionOk="0">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4225375" y="2207500"/>
              <a:ext cx="98150" cy="21800"/>
            </a:xfrm>
            <a:custGeom>
              <a:avLst/>
              <a:gdLst/>
              <a:ahLst/>
              <a:cxnLst/>
              <a:rect l="l" t="t" r="r" b="b"/>
              <a:pathLst>
                <a:path w="3926" h="872" extrusionOk="0">
                  <a:moveTo>
                    <a:pt x="3926" y="489"/>
                  </a:moveTo>
                  <a:lnTo>
                    <a:pt x="672" y="1"/>
                  </a:lnTo>
                  <a:lnTo>
                    <a:pt x="1" y="526"/>
                  </a:lnTo>
                  <a:lnTo>
                    <a:pt x="3441" y="8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4181100" y="2244450"/>
              <a:ext cx="109400" cy="13325"/>
            </a:xfrm>
            <a:custGeom>
              <a:avLst/>
              <a:gdLst/>
              <a:ahLst/>
              <a:cxnLst/>
              <a:rect l="l" t="t" r="r" b="b"/>
              <a:pathLst>
                <a:path w="4376" h="533" extrusionOk="0">
                  <a:moveTo>
                    <a:pt x="4375" y="87"/>
                  </a:moveTo>
                  <a:lnTo>
                    <a:pt x="613" y="0"/>
                  </a:lnTo>
                  <a:lnTo>
                    <a:pt x="1" y="532"/>
                  </a:lnTo>
                  <a:lnTo>
                    <a:pt x="3931" y="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3874800" y="2335025"/>
              <a:ext cx="96450" cy="19875"/>
            </a:xfrm>
            <a:custGeom>
              <a:avLst/>
              <a:gdLst/>
              <a:ahLst/>
              <a:cxnLst/>
              <a:rect l="l" t="t" r="r" b="b"/>
              <a:pathLst>
                <a:path w="3858" h="795" extrusionOk="0">
                  <a:moveTo>
                    <a:pt x="3858" y="1"/>
                  </a:moveTo>
                  <a:lnTo>
                    <a:pt x="264" y="518"/>
                  </a:lnTo>
                  <a:lnTo>
                    <a:pt x="0" y="795"/>
                  </a:lnTo>
                  <a:lnTo>
                    <a:pt x="3631"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3849275" y="2359725"/>
              <a:ext cx="99425" cy="23675"/>
            </a:xfrm>
            <a:custGeom>
              <a:avLst/>
              <a:gdLst/>
              <a:ahLst/>
              <a:cxnLst/>
              <a:rect l="l" t="t" r="r" b="b"/>
              <a:pathLst>
                <a:path w="3977" h="947" extrusionOk="0">
                  <a:moveTo>
                    <a:pt x="1" y="946"/>
                  </a:moveTo>
                  <a:lnTo>
                    <a:pt x="3781" y="235"/>
                  </a:lnTo>
                  <a:lnTo>
                    <a:pt x="3976" y="1"/>
                  </a:lnTo>
                  <a:lnTo>
                    <a:pt x="231" y="6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3825500" y="2384125"/>
              <a:ext cx="102950" cy="27675"/>
            </a:xfrm>
            <a:custGeom>
              <a:avLst/>
              <a:gdLst/>
              <a:ahLst/>
              <a:cxnLst/>
              <a:rect l="l" t="t" r="r" b="b"/>
              <a:pathLst>
                <a:path w="4118" h="1107" extrusionOk="0">
                  <a:moveTo>
                    <a:pt x="1" y="1107"/>
                  </a:moveTo>
                  <a:lnTo>
                    <a:pt x="3921" y="238"/>
                  </a:lnTo>
                  <a:lnTo>
                    <a:pt x="4117" y="1"/>
                  </a:lnTo>
                  <a:lnTo>
                    <a:pt x="230" y="8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3804850" y="2408225"/>
              <a:ext cx="105350" cy="31425"/>
            </a:xfrm>
            <a:custGeom>
              <a:avLst/>
              <a:gdLst/>
              <a:ahLst/>
              <a:cxnLst/>
              <a:rect l="l" t="t" r="r" b="b"/>
              <a:pathLst>
                <a:path w="4214" h="1257" extrusionOk="0">
                  <a:moveTo>
                    <a:pt x="0" y="1257"/>
                  </a:moveTo>
                  <a:lnTo>
                    <a:pt x="4050" y="231"/>
                  </a:lnTo>
                  <a:lnTo>
                    <a:pt x="4213" y="0"/>
                  </a:lnTo>
                  <a:lnTo>
                    <a:pt x="193" y="9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3785550" y="2432150"/>
              <a:ext cx="107725" cy="35225"/>
            </a:xfrm>
            <a:custGeom>
              <a:avLst/>
              <a:gdLst/>
              <a:ahLst/>
              <a:cxnLst/>
              <a:rect l="l" t="t" r="r" b="b"/>
              <a:pathLst>
                <a:path w="4309" h="1409" extrusionOk="0">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3769575" y="2455300"/>
              <a:ext cx="110100" cy="39025"/>
            </a:xfrm>
            <a:custGeom>
              <a:avLst/>
              <a:gdLst/>
              <a:ahLst/>
              <a:cxnLst/>
              <a:rect l="l" t="t" r="r" b="b"/>
              <a:pathLst>
                <a:path w="4404" h="1561" extrusionOk="0">
                  <a:moveTo>
                    <a:pt x="0" y="1561"/>
                  </a:moveTo>
                  <a:lnTo>
                    <a:pt x="4276" y="224"/>
                  </a:lnTo>
                  <a:lnTo>
                    <a:pt x="4404" y="0"/>
                  </a:lnTo>
                  <a:lnTo>
                    <a:pt x="154" y="130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3755800" y="2478175"/>
              <a:ext cx="111550" cy="42600"/>
            </a:xfrm>
            <a:custGeom>
              <a:avLst/>
              <a:gdLst/>
              <a:ahLst/>
              <a:cxnLst/>
              <a:rect l="l" t="t" r="r" b="b"/>
              <a:pathLst>
                <a:path w="4462" h="1704" extrusionOk="0">
                  <a:moveTo>
                    <a:pt x="4461" y="0"/>
                  </a:moveTo>
                  <a:lnTo>
                    <a:pt x="115" y="1454"/>
                  </a:lnTo>
                  <a:lnTo>
                    <a:pt x="0" y="1703"/>
                  </a:lnTo>
                  <a:lnTo>
                    <a:pt x="436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a:off x="3744125" y="2500325"/>
              <a:ext cx="113550" cy="46375"/>
            </a:xfrm>
            <a:custGeom>
              <a:avLst/>
              <a:gdLst/>
              <a:ahLst/>
              <a:cxnLst/>
              <a:rect l="l" t="t" r="r" b="b"/>
              <a:pathLst>
                <a:path w="4542" h="1855" extrusionOk="0">
                  <a:moveTo>
                    <a:pt x="1" y="1854"/>
                  </a:moveTo>
                  <a:lnTo>
                    <a:pt x="4447" y="215"/>
                  </a:lnTo>
                  <a:lnTo>
                    <a:pt x="4542" y="0"/>
                  </a:lnTo>
                  <a:lnTo>
                    <a:pt x="112" y="16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3736200" y="2521700"/>
              <a:ext cx="114250" cy="49725"/>
            </a:xfrm>
            <a:custGeom>
              <a:avLst/>
              <a:gdLst/>
              <a:ahLst/>
              <a:cxnLst/>
              <a:rect l="l" t="t" r="r" b="b"/>
              <a:pathLst>
                <a:path w="4570" h="1989" extrusionOk="0">
                  <a:moveTo>
                    <a:pt x="1" y="1988"/>
                  </a:moveTo>
                  <a:lnTo>
                    <a:pt x="4512" y="202"/>
                  </a:lnTo>
                  <a:lnTo>
                    <a:pt x="4569" y="0"/>
                  </a:lnTo>
                  <a:lnTo>
                    <a:pt x="71" y="175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3730050" y="2542700"/>
              <a:ext cx="114550" cy="52925"/>
            </a:xfrm>
            <a:custGeom>
              <a:avLst/>
              <a:gdLst/>
              <a:ahLst/>
              <a:cxnLst/>
              <a:rect l="l" t="t" r="r" b="b"/>
              <a:pathLst>
                <a:path w="4582" h="2117" extrusionOk="0">
                  <a:moveTo>
                    <a:pt x="0" y="2116"/>
                  </a:moveTo>
                  <a:lnTo>
                    <a:pt x="4562" y="188"/>
                  </a:lnTo>
                  <a:lnTo>
                    <a:pt x="4581" y="0"/>
                  </a:lnTo>
                  <a:lnTo>
                    <a:pt x="30" y="18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3727175" y="2562225"/>
              <a:ext cx="115450" cy="56425"/>
            </a:xfrm>
            <a:custGeom>
              <a:avLst/>
              <a:gdLst/>
              <a:ahLst/>
              <a:cxnLst/>
              <a:rect l="l" t="t" r="r" b="b"/>
              <a:pathLst>
                <a:path w="4618" h="2257" extrusionOk="0">
                  <a:moveTo>
                    <a:pt x="1" y="2257"/>
                  </a:moveTo>
                  <a:lnTo>
                    <a:pt x="4598" y="191"/>
                  </a:lnTo>
                  <a:lnTo>
                    <a:pt x="4617" y="1"/>
                  </a:lnTo>
                  <a:lnTo>
                    <a:pt x="27" y="203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3726825" y="2581250"/>
              <a:ext cx="115850" cy="59300"/>
            </a:xfrm>
            <a:custGeom>
              <a:avLst/>
              <a:gdLst/>
              <a:ahLst/>
              <a:cxnLst/>
              <a:rect l="l" t="t" r="r" b="b"/>
              <a:pathLst>
                <a:path w="4634" h="2372" extrusionOk="0">
                  <a:moveTo>
                    <a:pt x="17" y="2372"/>
                  </a:moveTo>
                  <a:lnTo>
                    <a:pt x="4633" y="174"/>
                  </a:lnTo>
                  <a:lnTo>
                    <a:pt x="4614" y="0"/>
                  </a:lnTo>
                  <a:lnTo>
                    <a:pt x="1" y="21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3728600" y="2599300"/>
              <a:ext cx="116125" cy="62475"/>
            </a:xfrm>
            <a:custGeom>
              <a:avLst/>
              <a:gdLst/>
              <a:ahLst/>
              <a:cxnLst/>
              <a:rect l="l" t="t" r="r" b="b"/>
              <a:pathLst>
                <a:path w="4645" h="2499" extrusionOk="0">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3733925" y="2615925"/>
              <a:ext cx="116750" cy="65100"/>
            </a:xfrm>
            <a:custGeom>
              <a:avLst/>
              <a:gdLst/>
              <a:ahLst/>
              <a:cxnLst/>
              <a:rect l="l" t="t" r="r" b="b"/>
              <a:pathLst>
                <a:path w="4670" h="2604" extrusionOk="0">
                  <a:moveTo>
                    <a:pt x="4669" y="158"/>
                  </a:moveTo>
                  <a:lnTo>
                    <a:pt x="4613" y="0"/>
                  </a:lnTo>
                  <a:lnTo>
                    <a:pt x="0" y="2418"/>
                  </a:lnTo>
                  <a:lnTo>
                    <a:pt x="62" y="26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3741175" y="2631900"/>
              <a:ext cx="117125" cy="67475"/>
            </a:xfrm>
            <a:custGeom>
              <a:avLst/>
              <a:gdLst/>
              <a:ahLst/>
              <a:cxnLst/>
              <a:rect l="l" t="t" r="r" b="b"/>
              <a:pathLst>
                <a:path w="4685" h="2699" extrusionOk="0">
                  <a:moveTo>
                    <a:pt x="4685" y="138"/>
                  </a:moveTo>
                  <a:lnTo>
                    <a:pt x="4588" y="0"/>
                  </a:lnTo>
                  <a:lnTo>
                    <a:pt x="1" y="2534"/>
                  </a:lnTo>
                  <a:lnTo>
                    <a:pt x="106" y="26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3752250" y="2646225"/>
              <a:ext cx="116075" cy="70175"/>
            </a:xfrm>
            <a:custGeom>
              <a:avLst/>
              <a:gdLst/>
              <a:ahLst/>
              <a:cxnLst/>
              <a:rect l="l" t="t" r="r" b="b"/>
              <a:pathLst>
                <a:path w="4643" h="2807" extrusionOk="0">
                  <a:moveTo>
                    <a:pt x="0" y="2642"/>
                  </a:moveTo>
                  <a:lnTo>
                    <a:pt x="110" y="2807"/>
                  </a:lnTo>
                  <a:lnTo>
                    <a:pt x="4642" y="139"/>
                  </a:lnTo>
                  <a:lnTo>
                    <a:pt x="45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3765975" y="2659350"/>
              <a:ext cx="115525" cy="72125"/>
            </a:xfrm>
            <a:custGeom>
              <a:avLst/>
              <a:gdLst/>
              <a:ahLst/>
              <a:cxnLst/>
              <a:rect l="l" t="t" r="r" b="b"/>
              <a:pathLst>
                <a:path w="4621" h="2885" extrusionOk="0">
                  <a:moveTo>
                    <a:pt x="154" y="2885"/>
                  </a:moveTo>
                  <a:lnTo>
                    <a:pt x="4621" y="119"/>
                  </a:lnTo>
                  <a:lnTo>
                    <a:pt x="4486" y="1"/>
                  </a:lnTo>
                  <a:lnTo>
                    <a:pt x="1" y="27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3782000" y="2671575"/>
              <a:ext cx="114250" cy="74025"/>
            </a:xfrm>
            <a:custGeom>
              <a:avLst/>
              <a:gdLst/>
              <a:ahLst/>
              <a:cxnLst/>
              <a:rect l="l" t="t" r="r" b="b"/>
              <a:pathLst>
                <a:path w="4570" h="2961" extrusionOk="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3802175" y="2681575"/>
              <a:ext cx="112125" cy="75950"/>
            </a:xfrm>
            <a:custGeom>
              <a:avLst/>
              <a:gdLst/>
              <a:ahLst/>
              <a:cxnLst/>
              <a:rect l="l" t="t" r="r" b="b"/>
              <a:pathLst>
                <a:path w="4485" h="3038" extrusionOk="0">
                  <a:moveTo>
                    <a:pt x="201" y="3037"/>
                  </a:moveTo>
                  <a:lnTo>
                    <a:pt x="4485" y="96"/>
                  </a:lnTo>
                  <a:lnTo>
                    <a:pt x="4310" y="0"/>
                  </a:lnTo>
                  <a:lnTo>
                    <a:pt x="1" y="2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3824300" y="2690700"/>
              <a:ext cx="110200" cy="77150"/>
            </a:xfrm>
            <a:custGeom>
              <a:avLst/>
              <a:gdLst/>
              <a:ahLst/>
              <a:cxnLst/>
              <a:rect l="l" t="t" r="r" b="b"/>
              <a:pathLst>
                <a:path w="4408" h="3086" extrusionOk="0">
                  <a:moveTo>
                    <a:pt x="243" y="3085"/>
                  </a:moveTo>
                  <a:lnTo>
                    <a:pt x="4407" y="72"/>
                  </a:lnTo>
                  <a:lnTo>
                    <a:pt x="4196" y="1"/>
                  </a:lnTo>
                  <a:lnTo>
                    <a:pt x="0" y="2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5168425" y="2138975"/>
              <a:ext cx="115800" cy="23325"/>
            </a:xfrm>
            <a:custGeom>
              <a:avLst/>
              <a:gdLst/>
              <a:ahLst/>
              <a:cxnLst/>
              <a:rect l="l" t="t" r="r" b="b"/>
              <a:pathLst>
                <a:path w="4632" h="933" extrusionOk="0">
                  <a:moveTo>
                    <a:pt x="4631" y="1"/>
                  </a:moveTo>
                  <a:lnTo>
                    <a:pt x="212" y="676"/>
                  </a:lnTo>
                  <a:lnTo>
                    <a:pt x="1" y="933"/>
                  </a:lnTo>
                  <a:lnTo>
                    <a:pt x="4389" y="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5189125" y="2108350"/>
              <a:ext cx="117750" cy="27600"/>
            </a:xfrm>
            <a:custGeom>
              <a:avLst/>
              <a:gdLst/>
              <a:ahLst/>
              <a:cxnLst/>
              <a:rect l="l" t="t" r="r" b="b"/>
              <a:pathLst>
                <a:path w="4710" h="1104" extrusionOk="0">
                  <a:moveTo>
                    <a:pt x="4710" y="1"/>
                  </a:moveTo>
                  <a:lnTo>
                    <a:pt x="171" y="855"/>
                  </a:lnTo>
                  <a:lnTo>
                    <a:pt x="0" y="1104"/>
                  </a:lnTo>
                  <a:lnTo>
                    <a:pt x="4512"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5206775" y="2078400"/>
              <a:ext cx="120275" cy="31875"/>
            </a:xfrm>
            <a:custGeom>
              <a:avLst/>
              <a:gdLst/>
              <a:ahLst/>
              <a:cxnLst/>
              <a:rect l="l" t="t" r="r" b="b"/>
              <a:pathLst>
                <a:path w="4811" h="1275" extrusionOk="0">
                  <a:moveTo>
                    <a:pt x="4810" y="1"/>
                  </a:moveTo>
                  <a:lnTo>
                    <a:pt x="171" y="1028"/>
                  </a:lnTo>
                  <a:lnTo>
                    <a:pt x="0" y="1275"/>
                  </a:lnTo>
                  <a:lnTo>
                    <a:pt x="4617"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221850" y="2049550"/>
              <a:ext cx="121250" cy="35825"/>
            </a:xfrm>
            <a:custGeom>
              <a:avLst/>
              <a:gdLst/>
              <a:ahLst/>
              <a:cxnLst/>
              <a:rect l="l" t="t" r="r" b="b"/>
              <a:pathLst>
                <a:path w="4850" h="1433" extrusionOk="0">
                  <a:moveTo>
                    <a:pt x="4850" y="0"/>
                  </a:moveTo>
                  <a:lnTo>
                    <a:pt x="129" y="1197"/>
                  </a:lnTo>
                  <a:lnTo>
                    <a:pt x="0" y="1433"/>
                  </a:lnTo>
                  <a:lnTo>
                    <a:pt x="4703" y="2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5235150" y="2021375"/>
              <a:ext cx="122125" cy="39625"/>
            </a:xfrm>
            <a:custGeom>
              <a:avLst/>
              <a:gdLst/>
              <a:ahLst/>
              <a:cxnLst/>
              <a:rect l="l" t="t" r="r" b="b"/>
              <a:pathLst>
                <a:path w="4885" h="1585" extrusionOk="0">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5244400" y="1994600"/>
              <a:ext cx="122875" cy="43300"/>
            </a:xfrm>
            <a:custGeom>
              <a:avLst/>
              <a:gdLst/>
              <a:ahLst/>
              <a:cxnLst/>
              <a:rect l="l" t="t" r="r" b="b"/>
              <a:pathLst>
                <a:path w="4915" h="1732" extrusionOk="0">
                  <a:moveTo>
                    <a:pt x="4915" y="1"/>
                  </a:moveTo>
                  <a:lnTo>
                    <a:pt x="87" y="1511"/>
                  </a:lnTo>
                  <a:lnTo>
                    <a:pt x="1" y="1732"/>
                  </a:lnTo>
                  <a:lnTo>
                    <a:pt x="4820"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5252150" y="1968900"/>
              <a:ext cx="122425" cy="46550"/>
            </a:xfrm>
            <a:custGeom>
              <a:avLst/>
              <a:gdLst/>
              <a:ahLst/>
              <a:cxnLst/>
              <a:rect l="l" t="t" r="r" b="b"/>
              <a:pathLst>
                <a:path w="4897" h="1862" extrusionOk="0">
                  <a:moveTo>
                    <a:pt x="4896" y="1"/>
                  </a:moveTo>
                  <a:lnTo>
                    <a:pt x="45" y="1656"/>
                  </a:lnTo>
                  <a:lnTo>
                    <a:pt x="1" y="1862"/>
                  </a:lnTo>
                  <a:lnTo>
                    <a:pt x="4848"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5256750" y="1944275"/>
              <a:ext cx="122550" cy="49900"/>
            </a:xfrm>
            <a:custGeom>
              <a:avLst/>
              <a:gdLst/>
              <a:ahLst/>
              <a:cxnLst/>
              <a:rect l="l" t="t" r="r" b="b"/>
              <a:pathLst>
                <a:path w="4902" h="1996" extrusionOk="0">
                  <a:moveTo>
                    <a:pt x="4902" y="0"/>
                  </a:moveTo>
                  <a:lnTo>
                    <a:pt x="45" y="1791"/>
                  </a:lnTo>
                  <a:lnTo>
                    <a:pt x="1" y="1996"/>
                  </a:lnTo>
                  <a:lnTo>
                    <a:pt x="4858" y="2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5258625" y="1921425"/>
              <a:ext cx="121225" cy="52650"/>
            </a:xfrm>
            <a:custGeom>
              <a:avLst/>
              <a:gdLst/>
              <a:ahLst/>
              <a:cxnLst/>
              <a:rect l="l" t="t" r="r" b="b"/>
              <a:pathLst>
                <a:path w="4849" h="2106" extrusionOk="0">
                  <a:moveTo>
                    <a:pt x="4848" y="0"/>
                  </a:moveTo>
                  <a:lnTo>
                    <a:pt x="4" y="1918"/>
                  </a:lnTo>
                  <a:lnTo>
                    <a:pt x="1" y="2105"/>
                  </a:lnTo>
                  <a:lnTo>
                    <a:pt x="4849" y="2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5258000" y="1899600"/>
              <a:ext cx="121525" cy="55125"/>
            </a:xfrm>
            <a:custGeom>
              <a:avLst/>
              <a:gdLst/>
              <a:ahLst/>
              <a:cxnLst/>
              <a:rect l="l" t="t" r="r" b="b"/>
              <a:pathLst>
                <a:path w="4861" h="2205" extrusionOk="0">
                  <a:moveTo>
                    <a:pt x="0" y="2035"/>
                  </a:moveTo>
                  <a:lnTo>
                    <a:pt x="38" y="2204"/>
                  </a:lnTo>
                  <a:lnTo>
                    <a:pt x="4860" y="197"/>
                  </a:lnTo>
                  <a:lnTo>
                    <a:pt x="481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5254250" y="1879425"/>
              <a:ext cx="120400" cy="57775"/>
            </a:xfrm>
            <a:custGeom>
              <a:avLst/>
              <a:gdLst/>
              <a:ahLst/>
              <a:cxnLst/>
              <a:rect l="l" t="t" r="r" b="b"/>
              <a:pathLst>
                <a:path w="4816" h="2311" extrusionOk="0">
                  <a:moveTo>
                    <a:pt x="1" y="2142"/>
                  </a:moveTo>
                  <a:lnTo>
                    <a:pt x="37" y="2311"/>
                  </a:lnTo>
                  <a:lnTo>
                    <a:pt x="4815" y="194"/>
                  </a:lnTo>
                  <a:lnTo>
                    <a:pt x="47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5247900" y="1860875"/>
              <a:ext cx="119900" cy="59700"/>
            </a:xfrm>
            <a:custGeom>
              <a:avLst/>
              <a:gdLst/>
              <a:ahLst/>
              <a:cxnLst/>
              <a:rect l="l" t="t" r="r" b="b"/>
              <a:pathLst>
                <a:path w="4796" h="2388" extrusionOk="0">
                  <a:moveTo>
                    <a:pt x="1" y="2239"/>
                  </a:moveTo>
                  <a:lnTo>
                    <a:pt x="76" y="2387"/>
                  </a:lnTo>
                  <a:lnTo>
                    <a:pt x="4796" y="171"/>
                  </a:lnTo>
                  <a:lnTo>
                    <a:pt x="47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5240100" y="1843350"/>
              <a:ext cx="118100" cy="61825"/>
            </a:xfrm>
            <a:custGeom>
              <a:avLst/>
              <a:gdLst/>
              <a:ahLst/>
              <a:cxnLst/>
              <a:rect l="l" t="t" r="r" b="b"/>
              <a:pathLst>
                <a:path w="4724" h="2473" extrusionOk="0">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5228450" y="1828175"/>
              <a:ext cx="116675" cy="63325"/>
            </a:xfrm>
            <a:custGeom>
              <a:avLst/>
              <a:gdLst/>
              <a:ahLst/>
              <a:cxnLst/>
              <a:rect l="l" t="t" r="r" b="b"/>
              <a:pathLst>
                <a:path w="4667" h="2533" extrusionOk="0">
                  <a:moveTo>
                    <a:pt x="4532" y="0"/>
                  </a:moveTo>
                  <a:lnTo>
                    <a:pt x="1" y="2404"/>
                  </a:lnTo>
                  <a:lnTo>
                    <a:pt x="112" y="2533"/>
                  </a:lnTo>
                  <a:lnTo>
                    <a:pt x="4667" y="1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5215375" y="1814175"/>
              <a:ext cx="115000" cy="64500"/>
            </a:xfrm>
            <a:custGeom>
              <a:avLst/>
              <a:gdLst/>
              <a:ahLst/>
              <a:cxnLst/>
              <a:rect l="l" t="t" r="r" b="b"/>
              <a:pathLst>
                <a:path w="4600" h="2580" extrusionOk="0">
                  <a:moveTo>
                    <a:pt x="4423" y="1"/>
                  </a:moveTo>
                  <a:lnTo>
                    <a:pt x="0" y="2474"/>
                  </a:lnTo>
                  <a:lnTo>
                    <a:pt x="149" y="2580"/>
                  </a:lnTo>
                  <a:lnTo>
                    <a:pt x="4599" y="1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5200150" y="1801750"/>
              <a:ext cx="112000" cy="65950"/>
            </a:xfrm>
            <a:custGeom>
              <a:avLst/>
              <a:gdLst/>
              <a:ahLst/>
              <a:cxnLst/>
              <a:rect l="l" t="t" r="r" b="b"/>
              <a:pathLst>
                <a:path w="4480" h="2638" extrusionOk="0">
                  <a:moveTo>
                    <a:pt x="4479" y="120"/>
                  </a:moveTo>
                  <a:lnTo>
                    <a:pt x="4302" y="1"/>
                  </a:lnTo>
                  <a:lnTo>
                    <a:pt x="1" y="2532"/>
                  </a:lnTo>
                  <a:lnTo>
                    <a:pt x="147" y="2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5140875" y="1775200"/>
              <a:ext cx="102850" cy="67825"/>
            </a:xfrm>
            <a:custGeom>
              <a:avLst/>
              <a:gdLst/>
              <a:ahLst/>
              <a:cxnLst/>
              <a:rect l="l" t="t" r="r" b="b"/>
              <a:pathLst>
                <a:path w="4114" h="2713" extrusionOk="0">
                  <a:moveTo>
                    <a:pt x="0" y="2651"/>
                  </a:moveTo>
                  <a:lnTo>
                    <a:pt x="212" y="2712"/>
                  </a:lnTo>
                  <a:lnTo>
                    <a:pt x="4113" y="67"/>
                  </a:lnTo>
                  <a:lnTo>
                    <a:pt x="386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5117250" y="1769725"/>
              <a:ext cx="99475" cy="67750"/>
            </a:xfrm>
            <a:custGeom>
              <a:avLst/>
              <a:gdLst/>
              <a:ahLst/>
              <a:cxnLst/>
              <a:rect l="l" t="t" r="r" b="b"/>
              <a:pathLst>
                <a:path w="3979" h="2710" extrusionOk="0">
                  <a:moveTo>
                    <a:pt x="3694" y="0"/>
                  </a:moveTo>
                  <a:lnTo>
                    <a:pt x="1" y="2672"/>
                  </a:lnTo>
                  <a:lnTo>
                    <a:pt x="243" y="2710"/>
                  </a:lnTo>
                  <a:lnTo>
                    <a:pt x="3978" y="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3519850" y="2366475"/>
              <a:ext cx="865575" cy="536825"/>
            </a:xfrm>
            <a:custGeom>
              <a:avLst/>
              <a:gdLst/>
              <a:ahLst/>
              <a:cxnLst/>
              <a:rect l="l" t="t" r="r" b="b"/>
              <a:pathLst>
                <a:path w="34623" h="21473" extrusionOk="0">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3632775" y="2354125"/>
              <a:ext cx="772150" cy="473200"/>
            </a:xfrm>
            <a:custGeom>
              <a:avLst/>
              <a:gdLst/>
              <a:ahLst/>
              <a:cxnLst/>
              <a:rect l="l" t="t" r="r" b="b"/>
              <a:pathLst>
                <a:path w="30886" h="18928" extrusionOk="0">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4509100" y="1710675"/>
              <a:ext cx="1035800" cy="1044175"/>
            </a:xfrm>
            <a:custGeom>
              <a:avLst/>
              <a:gdLst/>
              <a:ahLst/>
              <a:cxnLst/>
              <a:rect l="l" t="t" r="r" b="b"/>
              <a:pathLst>
                <a:path w="41432" h="41767" extrusionOk="0">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4512975" y="1769675"/>
              <a:ext cx="918150" cy="924550"/>
            </a:xfrm>
            <a:custGeom>
              <a:avLst/>
              <a:gdLst/>
              <a:ahLst/>
              <a:cxnLst/>
              <a:rect l="l" t="t" r="r" b="b"/>
              <a:pathLst>
                <a:path w="36726" h="36982" extrusionOk="0">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3827950" y="1673750"/>
              <a:ext cx="1552675" cy="627325"/>
            </a:xfrm>
            <a:custGeom>
              <a:avLst/>
              <a:gdLst/>
              <a:ahLst/>
              <a:cxnLst/>
              <a:rect l="l" t="t" r="r" b="b"/>
              <a:pathLst>
                <a:path w="62107" h="25093" extrusionOk="0">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3902475" y="1735025"/>
              <a:ext cx="1387625" cy="560975"/>
            </a:xfrm>
            <a:custGeom>
              <a:avLst/>
              <a:gdLst/>
              <a:ahLst/>
              <a:cxnLst/>
              <a:rect l="l" t="t" r="r" b="b"/>
              <a:pathLst>
                <a:path w="55505" h="22439" extrusionOk="0">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3014650" y="2421650"/>
              <a:ext cx="82750" cy="17575"/>
            </a:xfrm>
            <a:custGeom>
              <a:avLst/>
              <a:gdLst/>
              <a:ahLst/>
              <a:cxnLst/>
              <a:rect l="l" t="t" r="r" b="b"/>
              <a:pathLst>
                <a:path w="3310" h="703" extrusionOk="0">
                  <a:moveTo>
                    <a:pt x="0" y="703"/>
                  </a:moveTo>
                  <a:lnTo>
                    <a:pt x="2943" y="345"/>
                  </a:lnTo>
                  <a:lnTo>
                    <a:pt x="3309" y="0"/>
                  </a:lnTo>
                  <a:lnTo>
                    <a:pt x="388"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2993300" y="2440600"/>
              <a:ext cx="83925" cy="18600"/>
            </a:xfrm>
            <a:custGeom>
              <a:avLst/>
              <a:gdLst/>
              <a:ahLst/>
              <a:cxnLst/>
              <a:rect l="l" t="t" r="r" b="b"/>
              <a:pathLst>
                <a:path w="3357" h="744" extrusionOk="0">
                  <a:moveTo>
                    <a:pt x="0" y="743"/>
                  </a:moveTo>
                  <a:lnTo>
                    <a:pt x="2989" y="346"/>
                  </a:lnTo>
                  <a:lnTo>
                    <a:pt x="3356" y="1"/>
                  </a:lnTo>
                  <a:lnTo>
                    <a:pt x="389" y="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2972400" y="2459650"/>
              <a:ext cx="84575" cy="19525"/>
            </a:xfrm>
            <a:custGeom>
              <a:avLst/>
              <a:gdLst/>
              <a:ahLst/>
              <a:cxnLst/>
              <a:rect l="l" t="t" r="r" b="b"/>
              <a:pathLst>
                <a:path w="3383" h="781" extrusionOk="0">
                  <a:moveTo>
                    <a:pt x="0" y="780"/>
                  </a:moveTo>
                  <a:lnTo>
                    <a:pt x="3035" y="344"/>
                  </a:lnTo>
                  <a:lnTo>
                    <a:pt x="3383" y="0"/>
                  </a:lnTo>
                  <a:lnTo>
                    <a:pt x="369" y="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2952050" y="2478600"/>
              <a:ext cx="85800" cy="20550"/>
            </a:xfrm>
            <a:custGeom>
              <a:avLst/>
              <a:gdLst/>
              <a:ahLst/>
              <a:cxnLst/>
              <a:rect l="l" t="t" r="r" b="b"/>
              <a:pathLst>
                <a:path w="3432" h="822" extrusionOk="0">
                  <a:moveTo>
                    <a:pt x="0" y="822"/>
                  </a:moveTo>
                  <a:lnTo>
                    <a:pt x="3081" y="346"/>
                  </a:lnTo>
                  <a:lnTo>
                    <a:pt x="3431" y="0"/>
                  </a:lnTo>
                  <a:lnTo>
                    <a:pt x="371" y="4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2931575" y="2497625"/>
              <a:ext cx="87025" cy="21600"/>
            </a:xfrm>
            <a:custGeom>
              <a:avLst/>
              <a:gdLst/>
              <a:ahLst/>
              <a:cxnLst/>
              <a:rect l="l" t="t" r="r" b="b"/>
              <a:pathLst>
                <a:path w="3481" h="864" extrusionOk="0">
                  <a:moveTo>
                    <a:pt x="1" y="863"/>
                  </a:moveTo>
                  <a:lnTo>
                    <a:pt x="3129" y="348"/>
                  </a:lnTo>
                  <a:lnTo>
                    <a:pt x="3480" y="1"/>
                  </a:lnTo>
                  <a:lnTo>
                    <a:pt x="373" y="4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2911650" y="2516775"/>
              <a:ext cx="87625" cy="22500"/>
            </a:xfrm>
            <a:custGeom>
              <a:avLst/>
              <a:gdLst/>
              <a:ahLst/>
              <a:cxnLst/>
              <a:rect l="l" t="t" r="r" b="b"/>
              <a:pathLst>
                <a:path w="3505" h="900" extrusionOk="0">
                  <a:moveTo>
                    <a:pt x="1" y="900"/>
                  </a:moveTo>
                  <a:lnTo>
                    <a:pt x="3174" y="345"/>
                  </a:lnTo>
                  <a:lnTo>
                    <a:pt x="3504" y="0"/>
                  </a:lnTo>
                  <a:lnTo>
                    <a:pt x="351" y="5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2892250" y="2535750"/>
              <a:ext cx="88825" cy="23575"/>
            </a:xfrm>
            <a:custGeom>
              <a:avLst/>
              <a:gdLst/>
              <a:ahLst/>
              <a:cxnLst/>
              <a:rect l="l" t="t" r="r" b="b"/>
              <a:pathLst>
                <a:path w="3553" h="943" extrusionOk="0">
                  <a:moveTo>
                    <a:pt x="1" y="943"/>
                  </a:moveTo>
                  <a:lnTo>
                    <a:pt x="3220" y="347"/>
                  </a:lnTo>
                  <a:lnTo>
                    <a:pt x="3553" y="0"/>
                  </a:lnTo>
                  <a:lnTo>
                    <a:pt x="353" y="5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2872750" y="2554825"/>
              <a:ext cx="90000" cy="24650"/>
            </a:xfrm>
            <a:custGeom>
              <a:avLst/>
              <a:gdLst/>
              <a:ahLst/>
              <a:cxnLst/>
              <a:rect l="l" t="t" r="r" b="b"/>
              <a:pathLst>
                <a:path w="3600" h="986" extrusionOk="0">
                  <a:moveTo>
                    <a:pt x="0" y="986"/>
                  </a:moveTo>
                  <a:lnTo>
                    <a:pt x="3265" y="349"/>
                  </a:lnTo>
                  <a:lnTo>
                    <a:pt x="3600" y="1"/>
                  </a:lnTo>
                  <a:lnTo>
                    <a:pt x="355" y="6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2853900" y="2574000"/>
              <a:ext cx="90550" cy="25600"/>
            </a:xfrm>
            <a:custGeom>
              <a:avLst/>
              <a:gdLst/>
              <a:ahLst/>
              <a:cxnLst/>
              <a:rect l="l" t="t" r="r" b="b"/>
              <a:pathLst>
                <a:path w="3622" h="1024" extrusionOk="0">
                  <a:moveTo>
                    <a:pt x="0" y="1023"/>
                  </a:moveTo>
                  <a:lnTo>
                    <a:pt x="3310" y="346"/>
                  </a:lnTo>
                  <a:lnTo>
                    <a:pt x="3622" y="1"/>
                  </a:lnTo>
                  <a:lnTo>
                    <a:pt x="333" y="6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835500" y="2593000"/>
              <a:ext cx="91750" cy="26700"/>
            </a:xfrm>
            <a:custGeom>
              <a:avLst/>
              <a:gdLst/>
              <a:ahLst/>
              <a:cxnLst/>
              <a:rect l="l" t="t" r="r" b="b"/>
              <a:pathLst>
                <a:path w="3670" h="1068" extrusionOk="0">
                  <a:moveTo>
                    <a:pt x="0" y="1068"/>
                  </a:moveTo>
                  <a:lnTo>
                    <a:pt x="3355" y="348"/>
                  </a:lnTo>
                  <a:lnTo>
                    <a:pt x="3669" y="1"/>
                  </a:lnTo>
                  <a:lnTo>
                    <a:pt x="335" y="7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2817000" y="2612125"/>
              <a:ext cx="92925" cy="27775"/>
            </a:xfrm>
            <a:custGeom>
              <a:avLst/>
              <a:gdLst/>
              <a:ahLst/>
              <a:cxnLst/>
              <a:rect l="l" t="t" r="r" b="b"/>
              <a:pathLst>
                <a:path w="3717" h="1111" extrusionOk="0">
                  <a:moveTo>
                    <a:pt x="1" y="1110"/>
                  </a:moveTo>
                  <a:lnTo>
                    <a:pt x="3399" y="350"/>
                  </a:lnTo>
                  <a:lnTo>
                    <a:pt x="3716" y="0"/>
                  </a:lnTo>
                  <a:lnTo>
                    <a:pt x="338" y="7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799300" y="2631300"/>
              <a:ext cx="93450" cy="28700"/>
            </a:xfrm>
            <a:custGeom>
              <a:avLst/>
              <a:gdLst/>
              <a:ahLst/>
              <a:cxnLst/>
              <a:rect l="l" t="t" r="r" b="b"/>
              <a:pathLst>
                <a:path w="3738" h="1148" extrusionOk="0">
                  <a:moveTo>
                    <a:pt x="0" y="1148"/>
                  </a:moveTo>
                  <a:lnTo>
                    <a:pt x="3444" y="345"/>
                  </a:lnTo>
                  <a:lnTo>
                    <a:pt x="3738" y="0"/>
                  </a:lnTo>
                  <a:lnTo>
                    <a:pt x="314" y="7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781975" y="2650300"/>
              <a:ext cx="94575" cy="29825"/>
            </a:xfrm>
            <a:custGeom>
              <a:avLst/>
              <a:gdLst/>
              <a:ahLst/>
              <a:cxnLst/>
              <a:rect l="l" t="t" r="r" b="b"/>
              <a:pathLst>
                <a:path w="3783" h="1193" extrusionOk="0">
                  <a:moveTo>
                    <a:pt x="0" y="1192"/>
                  </a:moveTo>
                  <a:lnTo>
                    <a:pt x="3487" y="347"/>
                  </a:lnTo>
                  <a:lnTo>
                    <a:pt x="3783" y="0"/>
                  </a:lnTo>
                  <a:lnTo>
                    <a:pt x="316" y="8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764525" y="2669400"/>
              <a:ext cx="95725" cy="30950"/>
            </a:xfrm>
            <a:custGeom>
              <a:avLst/>
              <a:gdLst/>
              <a:ahLst/>
              <a:cxnLst/>
              <a:rect l="l" t="t" r="r" b="b"/>
              <a:pathLst>
                <a:path w="3829" h="1238" extrusionOk="0">
                  <a:moveTo>
                    <a:pt x="0" y="1237"/>
                  </a:moveTo>
                  <a:lnTo>
                    <a:pt x="3530" y="349"/>
                  </a:lnTo>
                  <a:lnTo>
                    <a:pt x="3828" y="1"/>
                  </a:lnTo>
                  <a:lnTo>
                    <a:pt x="318" y="8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2748050" y="2688500"/>
              <a:ext cx="96200" cy="31900"/>
            </a:xfrm>
            <a:custGeom>
              <a:avLst/>
              <a:gdLst/>
              <a:ahLst/>
              <a:cxnLst/>
              <a:rect l="l" t="t" r="r" b="b"/>
              <a:pathLst>
                <a:path w="3848" h="1276" extrusionOk="0">
                  <a:moveTo>
                    <a:pt x="1" y="1276"/>
                  </a:moveTo>
                  <a:lnTo>
                    <a:pt x="3574" y="345"/>
                  </a:lnTo>
                  <a:lnTo>
                    <a:pt x="3848" y="0"/>
                  </a:lnTo>
                  <a:lnTo>
                    <a:pt x="295" y="9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2731825" y="2707475"/>
              <a:ext cx="97325" cy="33025"/>
            </a:xfrm>
            <a:custGeom>
              <a:avLst/>
              <a:gdLst/>
              <a:ahLst/>
              <a:cxnLst/>
              <a:rect l="l" t="t" r="r" b="b"/>
              <a:pathLst>
                <a:path w="3893" h="1321" extrusionOk="0">
                  <a:moveTo>
                    <a:pt x="0" y="1320"/>
                  </a:moveTo>
                  <a:lnTo>
                    <a:pt x="3615" y="347"/>
                  </a:lnTo>
                  <a:lnTo>
                    <a:pt x="3892" y="1"/>
                  </a:lnTo>
                  <a:lnTo>
                    <a:pt x="296" y="95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2715500" y="2726575"/>
              <a:ext cx="98400" cy="34125"/>
            </a:xfrm>
            <a:custGeom>
              <a:avLst/>
              <a:gdLst/>
              <a:ahLst/>
              <a:cxnLst/>
              <a:rect l="l" t="t" r="r" b="b"/>
              <a:pathLst>
                <a:path w="3936" h="1365" extrusionOk="0">
                  <a:moveTo>
                    <a:pt x="0" y="1365"/>
                  </a:moveTo>
                  <a:lnTo>
                    <a:pt x="3657" y="348"/>
                  </a:lnTo>
                  <a:lnTo>
                    <a:pt x="3936" y="0"/>
                  </a:lnTo>
                  <a:lnTo>
                    <a:pt x="297" y="9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2700350" y="2745575"/>
              <a:ext cx="98875" cy="35100"/>
            </a:xfrm>
            <a:custGeom>
              <a:avLst/>
              <a:gdLst/>
              <a:ahLst/>
              <a:cxnLst/>
              <a:rect l="l" t="t" r="r" b="b"/>
              <a:pathLst>
                <a:path w="3955" h="1404" extrusionOk="0">
                  <a:moveTo>
                    <a:pt x="1" y="1403"/>
                  </a:moveTo>
                  <a:lnTo>
                    <a:pt x="3699" y="343"/>
                  </a:lnTo>
                  <a:lnTo>
                    <a:pt x="3954" y="0"/>
                  </a:lnTo>
                  <a:lnTo>
                    <a:pt x="274" y="10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2685275" y="2764450"/>
              <a:ext cx="99900" cy="36250"/>
            </a:xfrm>
            <a:custGeom>
              <a:avLst/>
              <a:gdLst/>
              <a:ahLst/>
              <a:cxnLst/>
              <a:rect l="l" t="t" r="r" b="b"/>
              <a:pathLst>
                <a:path w="3996" h="1450" extrusionOk="0">
                  <a:moveTo>
                    <a:pt x="0" y="1449"/>
                  </a:moveTo>
                  <a:lnTo>
                    <a:pt x="3740" y="346"/>
                  </a:lnTo>
                  <a:lnTo>
                    <a:pt x="3996" y="0"/>
                  </a:lnTo>
                  <a:lnTo>
                    <a:pt x="275" y="10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2642500" y="2821125"/>
              <a:ext cx="102350" cy="39500"/>
            </a:xfrm>
            <a:custGeom>
              <a:avLst/>
              <a:gdLst/>
              <a:ahLst/>
              <a:cxnLst/>
              <a:rect l="l" t="t" r="r" b="b"/>
              <a:pathLst>
                <a:path w="4094" h="1580" extrusionOk="0">
                  <a:moveTo>
                    <a:pt x="4093" y="1"/>
                  </a:moveTo>
                  <a:lnTo>
                    <a:pt x="253" y="1216"/>
                  </a:lnTo>
                  <a:lnTo>
                    <a:pt x="0" y="1579"/>
                  </a:lnTo>
                  <a:lnTo>
                    <a:pt x="3859" y="3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2628825" y="2840025"/>
              <a:ext cx="103075" cy="40575"/>
            </a:xfrm>
            <a:custGeom>
              <a:avLst/>
              <a:gdLst/>
              <a:ahLst/>
              <a:cxnLst/>
              <a:rect l="l" t="t" r="r" b="b"/>
              <a:pathLst>
                <a:path w="4123" h="1623" extrusionOk="0">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2616300" y="2858700"/>
              <a:ext cx="103675" cy="41600"/>
            </a:xfrm>
            <a:custGeom>
              <a:avLst/>
              <a:gdLst/>
              <a:ahLst/>
              <a:cxnLst/>
              <a:rect l="l" t="t" r="r" b="b"/>
              <a:pathLst>
                <a:path w="4147" h="1664" extrusionOk="0">
                  <a:moveTo>
                    <a:pt x="4146" y="0"/>
                  </a:moveTo>
                  <a:lnTo>
                    <a:pt x="229" y="1305"/>
                  </a:lnTo>
                  <a:lnTo>
                    <a:pt x="0" y="1663"/>
                  </a:lnTo>
                  <a:lnTo>
                    <a:pt x="3936" y="3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2603650" y="2877375"/>
              <a:ext cx="104650" cy="42775"/>
            </a:xfrm>
            <a:custGeom>
              <a:avLst/>
              <a:gdLst/>
              <a:ahLst/>
              <a:cxnLst/>
              <a:rect l="l" t="t" r="r" b="b"/>
              <a:pathLst>
                <a:path w="4186" h="1711" extrusionOk="0">
                  <a:moveTo>
                    <a:pt x="4186" y="0"/>
                  </a:moveTo>
                  <a:lnTo>
                    <a:pt x="230" y="1349"/>
                  </a:lnTo>
                  <a:lnTo>
                    <a:pt x="1" y="1710"/>
                  </a:lnTo>
                  <a:lnTo>
                    <a:pt x="3973"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2591525" y="2896125"/>
              <a:ext cx="105050" cy="43775"/>
            </a:xfrm>
            <a:custGeom>
              <a:avLst/>
              <a:gdLst/>
              <a:ahLst/>
              <a:cxnLst/>
              <a:rect l="l" t="t" r="r" b="b"/>
              <a:pathLst>
                <a:path w="4202" h="1751" extrusionOk="0">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2580275" y="2914550"/>
              <a:ext cx="105875" cy="44875"/>
            </a:xfrm>
            <a:custGeom>
              <a:avLst/>
              <a:gdLst/>
              <a:ahLst/>
              <a:cxnLst/>
              <a:rect l="l" t="t" r="r" b="b"/>
              <a:pathLst>
                <a:path w="4235" h="1795" extrusionOk="0">
                  <a:moveTo>
                    <a:pt x="4234" y="0"/>
                  </a:moveTo>
                  <a:lnTo>
                    <a:pt x="205" y="1438"/>
                  </a:lnTo>
                  <a:lnTo>
                    <a:pt x="1" y="1794"/>
                  </a:lnTo>
                  <a:lnTo>
                    <a:pt x="4046" y="3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2568925" y="2933025"/>
              <a:ext cx="106825" cy="46075"/>
            </a:xfrm>
            <a:custGeom>
              <a:avLst/>
              <a:gdLst/>
              <a:ahLst/>
              <a:cxnLst/>
              <a:rect l="l" t="t" r="r" b="b"/>
              <a:pathLst>
                <a:path w="4273" h="1843" extrusionOk="0">
                  <a:moveTo>
                    <a:pt x="4272" y="0"/>
                  </a:moveTo>
                  <a:lnTo>
                    <a:pt x="207" y="1484"/>
                  </a:lnTo>
                  <a:lnTo>
                    <a:pt x="1" y="1842"/>
                  </a:lnTo>
                  <a:lnTo>
                    <a:pt x="4082"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2558425" y="2951575"/>
              <a:ext cx="106975" cy="47000"/>
            </a:xfrm>
            <a:custGeom>
              <a:avLst/>
              <a:gdLst/>
              <a:ahLst/>
              <a:cxnLst/>
              <a:rect l="l" t="t" r="r" b="b"/>
              <a:pathLst>
                <a:path w="4279" h="1880" extrusionOk="0">
                  <a:moveTo>
                    <a:pt x="4278" y="1"/>
                  </a:moveTo>
                  <a:lnTo>
                    <a:pt x="180" y="1529"/>
                  </a:lnTo>
                  <a:lnTo>
                    <a:pt x="1" y="1879"/>
                  </a:lnTo>
                  <a:lnTo>
                    <a:pt x="4115" y="3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2548525" y="2969725"/>
              <a:ext cx="107875" cy="48175"/>
            </a:xfrm>
            <a:custGeom>
              <a:avLst/>
              <a:gdLst/>
              <a:ahLst/>
              <a:cxnLst/>
              <a:rect l="l" t="t" r="r" b="b"/>
              <a:pathLst>
                <a:path w="4315" h="1927" extrusionOk="0">
                  <a:moveTo>
                    <a:pt x="4314" y="0"/>
                  </a:moveTo>
                  <a:lnTo>
                    <a:pt x="181" y="1575"/>
                  </a:lnTo>
                  <a:lnTo>
                    <a:pt x="1" y="1926"/>
                  </a:lnTo>
                  <a:lnTo>
                    <a:pt x="4149" y="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2538550" y="2988025"/>
              <a:ext cx="108725" cy="49350"/>
            </a:xfrm>
            <a:custGeom>
              <a:avLst/>
              <a:gdLst/>
              <a:ahLst/>
              <a:cxnLst/>
              <a:rect l="l" t="t" r="r" b="b"/>
              <a:pathLst>
                <a:path w="4349" h="1974" extrusionOk="0">
                  <a:moveTo>
                    <a:pt x="4349" y="0"/>
                  </a:moveTo>
                  <a:lnTo>
                    <a:pt x="182" y="1619"/>
                  </a:lnTo>
                  <a:lnTo>
                    <a:pt x="1" y="1974"/>
                  </a:lnTo>
                  <a:lnTo>
                    <a:pt x="4181" y="33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2529725" y="3006200"/>
              <a:ext cx="108850" cy="50300"/>
            </a:xfrm>
            <a:custGeom>
              <a:avLst/>
              <a:gdLst/>
              <a:ahLst/>
              <a:cxnLst/>
              <a:rect l="l" t="t" r="r" b="b"/>
              <a:pathLst>
                <a:path w="4354" h="2012" extrusionOk="0">
                  <a:moveTo>
                    <a:pt x="4353" y="1"/>
                  </a:moveTo>
                  <a:lnTo>
                    <a:pt x="155" y="1666"/>
                  </a:lnTo>
                  <a:lnTo>
                    <a:pt x="1" y="2011"/>
                  </a:lnTo>
                  <a:lnTo>
                    <a:pt x="4214" y="3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2521225" y="3024100"/>
              <a:ext cx="109650" cy="51475"/>
            </a:xfrm>
            <a:custGeom>
              <a:avLst/>
              <a:gdLst/>
              <a:ahLst/>
              <a:cxnLst/>
              <a:rect l="l" t="t" r="r" b="b"/>
              <a:pathLst>
                <a:path w="4386" h="2059" extrusionOk="0">
                  <a:moveTo>
                    <a:pt x="1" y="2059"/>
                  </a:moveTo>
                  <a:lnTo>
                    <a:pt x="4245" y="328"/>
                  </a:lnTo>
                  <a:lnTo>
                    <a:pt x="4386" y="1"/>
                  </a:lnTo>
                  <a:lnTo>
                    <a:pt x="156" y="17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2512650" y="3042150"/>
              <a:ext cx="110475" cy="52650"/>
            </a:xfrm>
            <a:custGeom>
              <a:avLst/>
              <a:gdLst/>
              <a:ahLst/>
              <a:cxnLst/>
              <a:rect l="l" t="t" r="r" b="b"/>
              <a:pathLst>
                <a:path w="4419" h="2106" extrusionOk="0">
                  <a:moveTo>
                    <a:pt x="0" y="2105"/>
                  </a:moveTo>
                  <a:lnTo>
                    <a:pt x="4275" y="330"/>
                  </a:lnTo>
                  <a:lnTo>
                    <a:pt x="4418" y="0"/>
                  </a:lnTo>
                  <a:lnTo>
                    <a:pt x="156" y="17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2505600" y="3059975"/>
              <a:ext cx="110475" cy="53550"/>
            </a:xfrm>
            <a:custGeom>
              <a:avLst/>
              <a:gdLst/>
              <a:ahLst/>
              <a:cxnLst/>
              <a:rect l="l" t="t" r="r" b="b"/>
              <a:pathLst>
                <a:path w="4419" h="2142" extrusionOk="0">
                  <a:moveTo>
                    <a:pt x="0" y="2141"/>
                  </a:moveTo>
                  <a:lnTo>
                    <a:pt x="4305" y="319"/>
                  </a:lnTo>
                  <a:lnTo>
                    <a:pt x="4419" y="0"/>
                  </a:lnTo>
                  <a:lnTo>
                    <a:pt x="128" y="18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2498550" y="3077575"/>
              <a:ext cx="111250" cy="54725"/>
            </a:xfrm>
            <a:custGeom>
              <a:avLst/>
              <a:gdLst/>
              <a:ahLst/>
              <a:cxnLst/>
              <a:rect l="l" t="t" r="r" b="b"/>
              <a:pathLst>
                <a:path w="4450" h="2189" extrusionOk="0">
                  <a:moveTo>
                    <a:pt x="0" y="2189"/>
                  </a:moveTo>
                  <a:lnTo>
                    <a:pt x="4333" y="322"/>
                  </a:lnTo>
                  <a:lnTo>
                    <a:pt x="4449" y="1"/>
                  </a:lnTo>
                  <a:lnTo>
                    <a:pt x="128" y="184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2491725" y="3095325"/>
              <a:ext cx="111700" cy="55800"/>
            </a:xfrm>
            <a:custGeom>
              <a:avLst/>
              <a:gdLst/>
              <a:ahLst/>
              <a:cxnLst/>
              <a:rect l="l" t="t" r="r" b="b"/>
              <a:pathLst>
                <a:path w="4468" h="2232" extrusionOk="0">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2486225" y="3112675"/>
              <a:ext cx="111900" cy="56800"/>
            </a:xfrm>
            <a:custGeom>
              <a:avLst/>
              <a:gdLst/>
              <a:ahLst/>
              <a:cxnLst/>
              <a:rect l="l" t="t" r="r" b="b"/>
              <a:pathLst>
                <a:path w="4476" h="2272" extrusionOk="0">
                  <a:moveTo>
                    <a:pt x="0" y="2272"/>
                  </a:moveTo>
                  <a:lnTo>
                    <a:pt x="4387" y="313"/>
                  </a:lnTo>
                  <a:lnTo>
                    <a:pt x="4476" y="0"/>
                  </a:lnTo>
                  <a:lnTo>
                    <a:pt x="100" y="19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2480650" y="3129950"/>
              <a:ext cx="112600" cy="58000"/>
            </a:xfrm>
            <a:custGeom>
              <a:avLst/>
              <a:gdLst/>
              <a:ahLst/>
              <a:cxnLst/>
              <a:rect l="l" t="t" r="r" b="b"/>
              <a:pathLst>
                <a:path w="4504" h="2320" extrusionOk="0">
                  <a:moveTo>
                    <a:pt x="1" y="2319"/>
                  </a:moveTo>
                  <a:lnTo>
                    <a:pt x="4414" y="316"/>
                  </a:lnTo>
                  <a:lnTo>
                    <a:pt x="4504" y="0"/>
                  </a:lnTo>
                  <a:lnTo>
                    <a:pt x="102" y="198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2475725" y="3147350"/>
              <a:ext cx="112600" cy="58900"/>
            </a:xfrm>
            <a:custGeom>
              <a:avLst/>
              <a:gdLst/>
              <a:ahLst/>
              <a:cxnLst/>
              <a:rect l="l" t="t" r="r" b="b"/>
              <a:pathLst>
                <a:path w="4504" h="2356" extrusionOk="0">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2473400" y="3157300"/>
              <a:ext cx="112825" cy="59550"/>
            </a:xfrm>
            <a:custGeom>
              <a:avLst/>
              <a:gdLst/>
              <a:ahLst/>
              <a:cxnLst/>
              <a:rect l="l" t="t" r="r" b="b"/>
              <a:pathLst>
                <a:path w="4513" h="2382" extrusionOk="0">
                  <a:moveTo>
                    <a:pt x="0" y="2381"/>
                  </a:moveTo>
                  <a:lnTo>
                    <a:pt x="4453" y="306"/>
                  </a:lnTo>
                  <a:lnTo>
                    <a:pt x="4513" y="0"/>
                  </a:lnTo>
                  <a:lnTo>
                    <a:pt x="72" y="20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2469425" y="3174125"/>
              <a:ext cx="113450" cy="60775"/>
            </a:xfrm>
            <a:custGeom>
              <a:avLst/>
              <a:gdLst/>
              <a:ahLst/>
              <a:cxnLst/>
              <a:rect l="l" t="t" r="r" b="b"/>
              <a:pathLst>
                <a:path w="4538" h="2431" extrusionOk="0">
                  <a:moveTo>
                    <a:pt x="0" y="2431"/>
                  </a:moveTo>
                  <a:lnTo>
                    <a:pt x="4476" y="309"/>
                  </a:lnTo>
                  <a:lnTo>
                    <a:pt x="4538" y="0"/>
                  </a:lnTo>
                  <a:lnTo>
                    <a:pt x="73" y="21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2465725" y="3191100"/>
              <a:ext cx="113750" cy="61825"/>
            </a:xfrm>
            <a:custGeom>
              <a:avLst/>
              <a:gdLst/>
              <a:ahLst/>
              <a:cxnLst/>
              <a:rect l="l" t="t" r="r" b="b"/>
              <a:pathLst>
                <a:path w="4550" h="2473" extrusionOk="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2463425" y="3207600"/>
              <a:ext cx="113800" cy="62800"/>
            </a:xfrm>
            <a:custGeom>
              <a:avLst/>
              <a:gdLst/>
              <a:ahLst/>
              <a:cxnLst/>
              <a:rect l="l" t="t" r="r" b="b"/>
              <a:pathLst>
                <a:path w="4552" h="2512" extrusionOk="0">
                  <a:moveTo>
                    <a:pt x="0" y="2511"/>
                  </a:moveTo>
                  <a:lnTo>
                    <a:pt x="4519" y="299"/>
                  </a:lnTo>
                  <a:lnTo>
                    <a:pt x="4552" y="1"/>
                  </a:lnTo>
                  <a:lnTo>
                    <a:pt x="42" y="21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2461075" y="3224025"/>
              <a:ext cx="114325" cy="63950"/>
            </a:xfrm>
            <a:custGeom>
              <a:avLst/>
              <a:gdLst/>
              <a:ahLst/>
              <a:cxnLst/>
              <a:rect l="l" t="t" r="r" b="b"/>
              <a:pathLst>
                <a:path w="4573" h="2558" extrusionOk="0">
                  <a:moveTo>
                    <a:pt x="1" y="2558"/>
                  </a:moveTo>
                  <a:lnTo>
                    <a:pt x="4538" y="300"/>
                  </a:lnTo>
                  <a:lnTo>
                    <a:pt x="4573" y="1"/>
                  </a:lnTo>
                  <a:lnTo>
                    <a:pt x="44" y="22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2459375" y="3240575"/>
              <a:ext cx="114150" cy="64800"/>
            </a:xfrm>
            <a:custGeom>
              <a:avLst/>
              <a:gdLst/>
              <a:ahLst/>
              <a:cxnLst/>
              <a:rect l="l" t="t" r="r" b="b"/>
              <a:pathLst>
                <a:path w="4566" h="2592" extrusionOk="0">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2458725" y="3256425"/>
              <a:ext cx="114475" cy="65950"/>
            </a:xfrm>
            <a:custGeom>
              <a:avLst/>
              <a:gdLst/>
              <a:ahLst/>
              <a:cxnLst/>
              <a:rect l="l" t="t" r="r" b="b"/>
              <a:pathLst>
                <a:path w="4579" h="2638" extrusionOk="0">
                  <a:moveTo>
                    <a:pt x="4578" y="0"/>
                  </a:moveTo>
                  <a:lnTo>
                    <a:pt x="12" y="2328"/>
                  </a:lnTo>
                  <a:lnTo>
                    <a:pt x="1" y="2637"/>
                  </a:lnTo>
                  <a:lnTo>
                    <a:pt x="4574"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2458050" y="3272350"/>
              <a:ext cx="114900" cy="67125"/>
            </a:xfrm>
            <a:custGeom>
              <a:avLst/>
              <a:gdLst/>
              <a:ahLst/>
              <a:cxnLst/>
              <a:rect l="l" t="t" r="r" b="b"/>
              <a:pathLst>
                <a:path w="4596" h="2685" extrusionOk="0">
                  <a:moveTo>
                    <a:pt x="4596" y="0"/>
                  </a:moveTo>
                  <a:lnTo>
                    <a:pt x="13" y="2373"/>
                  </a:lnTo>
                  <a:lnTo>
                    <a:pt x="0" y="2685"/>
                  </a:lnTo>
                  <a:lnTo>
                    <a:pt x="4592" y="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2457950" y="3288275"/>
              <a:ext cx="115650" cy="67925"/>
            </a:xfrm>
            <a:custGeom>
              <a:avLst/>
              <a:gdLst/>
              <a:ahLst/>
              <a:cxnLst/>
              <a:rect l="l" t="t" r="r" b="b"/>
              <a:pathLst>
                <a:path w="4626" h="2717" extrusionOk="0">
                  <a:moveTo>
                    <a:pt x="4599" y="0"/>
                  </a:moveTo>
                  <a:lnTo>
                    <a:pt x="0" y="2418"/>
                  </a:lnTo>
                  <a:lnTo>
                    <a:pt x="19" y="2716"/>
                  </a:lnTo>
                  <a:lnTo>
                    <a:pt x="4625" y="2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2459025" y="3303550"/>
              <a:ext cx="116000" cy="69075"/>
            </a:xfrm>
            <a:custGeom>
              <a:avLst/>
              <a:gdLst/>
              <a:ahLst/>
              <a:cxnLst/>
              <a:rect l="l" t="t" r="r" b="b"/>
              <a:pathLst>
                <a:path w="4640" h="2763" extrusionOk="0">
                  <a:moveTo>
                    <a:pt x="0" y="2463"/>
                  </a:moveTo>
                  <a:lnTo>
                    <a:pt x="19" y="2762"/>
                  </a:lnTo>
                  <a:lnTo>
                    <a:pt x="4639" y="279"/>
                  </a:lnTo>
                  <a:lnTo>
                    <a:pt x="461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2464625" y="3348800"/>
              <a:ext cx="117625" cy="72125"/>
            </a:xfrm>
            <a:custGeom>
              <a:avLst/>
              <a:gdLst/>
              <a:ahLst/>
              <a:cxnLst/>
              <a:rect l="l" t="t" r="r" b="b"/>
              <a:pathLst>
                <a:path w="4705" h="2885" extrusionOk="0">
                  <a:moveTo>
                    <a:pt x="4649" y="0"/>
                  </a:moveTo>
                  <a:lnTo>
                    <a:pt x="1" y="2596"/>
                  </a:lnTo>
                  <a:lnTo>
                    <a:pt x="52" y="2885"/>
                  </a:lnTo>
                  <a:lnTo>
                    <a:pt x="4705" y="2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2467500" y="3363600"/>
              <a:ext cx="117825" cy="73275"/>
            </a:xfrm>
            <a:custGeom>
              <a:avLst/>
              <a:gdLst/>
              <a:ahLst/>
              <a:cxnLst/>
              <a:rect l="l" t="t" r="r" b="b"/>
              <a:pathLst>
                <a:path w="4713" h="2931" extrusionOk="0">
                  <a:moveTo>
                    <a:pt x="4657" y="0"/>
                  </a:moveTo>
                  <a:lnTo>
                    <a:pt x="0" y="2640"/>
                  </a:lnTo>
                  <a:lnTo>
                    <a:pt x="52" y="2931"/>
                  </a:lnTo>
                  <a:lnTo>
                    <a:pt x="4713" y="2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2471350" y="3377975"/>
              <a:ext cx="118825" cy="73975"/>
            </a:xfrm>
            <a:custGeom>
              <a:avLst/>
              <a:gdLst/>
              <a:ahLst/>
              <a:cxnLst/>
              <a:rect l="l" t="t" r="r" b="b"/>
              <a:pathLst>
                <a:path w="4753" h="2959" extrusionOk="0">
                  <a:moveTo>
                    <a:pt x="4664" y="0"/>
                  </a:moveTo>
                  <a:lnTo>
                    <a:pt x="0" y="2684"/>
                  </a:lnTo>
                  <a:lnTo>
                    <a:pt x="85" y="2958"/>
                  </a:lnTo>
                  <a:lnTo>
                    <a:pt x="4753" y="2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2476025" y="3392000"/>
              <a:ext cx="118975" cy="75100"/>
            </a:xfrm>
            <a:custGeom>
              <a:avLst/>
              <a:gdLst/>
              <a:ahLst/>
              <a:cxnLst/>
              <a:rect l="l" t="t" r="r" b="b"/>
              <a:pathLst>
                <a:path w="4759" h="3004" extrusionOk="0">
                  <a:moveTo>
                    <a:pt x="4671" y="0"/>
                  </a:moveTo>
                  <a:lnTo>
                    <a:pt x="1" y="2728"/>
                  </a:lnTo>
                  <a:lnTo>
                    <a:pt x="86" y="3004"/>
                  </a:lnTo>
                  <a:lnTo>
                    <a:pt x="4758" y="2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2480750" y="3406125"/>
              <a:ext cx="119450" cy="76050"/>
            </a:xfrm>
            <a:custGeom>
              <a:avLst/>
              <a:gdLst/>
              <a:ahLst/>
              <a:cxnLst/>
              <a:rect l="l" t="t" r="r" b="b"/>
              <a:pathLst>
                <a:path w="4778" h="3042" extrusionOk="0">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2486850" y="3419625"/>
              <a:ext cx="119950" cy="76900"/>
            </a:xfrm>
            <a:custGeom>
              <a:avLst/>
              <a:gdLst/>
              <a:ahLst/>
              <a:cxnLst/>
              <a:rect l="l" t="t" r="r" b="b"/>
              <a:pathLst>
                <a:path w="4798" h="3076" extrusionOk="0">
                  <a:moveTo>
                    <a:pt x="4677" y="0"/>
                  </a:moveTo>
                  <a:lnTo>
                    <a:pt x="0" y="2814"/>
                  </a:lnTo>
                  <a:lnTo>
                    <a:pt x="119" y="3075"/>
                  </a:lnTo>
                  <a:lnTo>
                    <a:pt x="4797" y="2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2493400" y="3432925"/>
              <a:ext cx="120000" cy="78025"/>
            </a:xfrm>
            <a:custGeom>
              <a:avLst/>
              <a:gdLst/>
              <a:ahLst/>
              <a:cxnLst/>
              <a:rect l="l" t="t" r="r" b="b"/>
              <a:pathLst>
                <a:path w="4800" h="3121" extrusionOk="0">
                  <a:moveTo>
                    <a:pt x="4679" y="1"/>
                  </a:moveTo>
                  <a:lnTo>
                    <a:pt x="1" y="2857"/>
                  </a:lnTo>
                  <a:lnTo>
                    <a:pt x="121" y="3120"/>
                  </a:lnTo>
                  <a:lnTo>
                    <a:pt x="4799"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2500000" y="3446400"/>
              <a:ext cx="120750" cy="78625"/>
            </a:xfrm>
            <a:custGeom>
              <a:avLst/>
              <a:gdLst/>
              <a:ahLst/>
              <a:cxnLst/>
              <a:rect l="l" t="t" r="r" b="b"/>
              <a:pathLst>
                <a:path w="4830" h="3145" extrusionOk="0">
                  <a:moveTo>
                    <a:pt x="4680" y="0"/>
                  </a:moveTo>
                  <a:lnTo>
                    <a:pt x="1" y="2898"/>
                  </a:lnTo>
                  <a:lnTo>
                    <a:pt x="152" y="3145"/>
                  </a:lnTo>
                  <a:lnTo>
                    <a:pt x="4829" y="2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2508400" y="3458875"/>
              <a:ext cx="120775" cy="79675"/>
            </a:xfrm>
            <a:custGeom>
              <a:avLst/>
              <a:gdLst/>
              <a:ahLst/>
              <a:cxnLst/>
              <a:rect l="l" t="t" r="r" b="b"/>
              <a:pathLst>
                <a:path w="4831" h="3187" extrusionOk="0">
                  <a:moveTo>
                    <a:pt x="4677" y="0"/>
                  </a:moveTo>
                  <a:lnTo>
                    <a:pt x="1" y="2940"/>
                  </a:lnTo>
                  <a:lnTo>
                    <a:pt x="156" y="3187"/>
                  </a:lnTo>
                  <a:lnTo>
                    <a:pt x="4830" y="2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2516925" y="3471425"/>
              <a:ext cx="120675" cy="80800"/>
            </a:xfrm>
            <a:custGeom>
              <a:avLst/>
              <a:gdLst/>
              <a:ahLst/>
              <a:cxnLst/>
              <a:rect l="l" t="t" r="r" b="b"/>
              <a:pathLst>
                <a:path w="4827" h="3232" extrusionOk="0">
                  <a:moveTo>
                    <a:pt x="4673" y="1"/>
                  </a:moveTo>
                  <a:lnTo>
                    <a:pt x="0" y="2982"/>
                  </a:lnTo>
                  <a:lnTo>
                    <a:pt x="156" y="3231"/>
                  </a:lnTo>
                  <a:lnTo>
                    <a:pt x="4826" y="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2525750" y="3483925"/>
              <a:ext cx="121375" cy="81325"/>
            </a:xfrm>
            <a:custGeom>
              <a:avLst/>
              <a:gdLst/>
              <a:ahLst/>
              <a:cxnLst/>
              <a:rect l="l" t="t" r="r" b="b"/>
              <a:pathLst>
                <a:path w="4855" h="3253" extrusionOk="0">
                  <a:moveTo>
                    <a:pt x="4668" y="1"/>
                  </a:moveTo>
                  <a:lnTo>
                    <a:pt x="1" y="3023"/>
                  </a:lnTo>
                  <a:lnTo>
                    <a:pt x="190" y="3253"/>
                  </a:lnTo>
                  <a:lnTo>
                    <a:pt x="4854" y="2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2536175" y="3495550"/>
              <a:ext cx="121225" cy="82375"/>
            </a:xfrm>
            <a:custGeom>
              <a:avLst/>
              <a:gdLst/>
              <a:ahLst/>
              <a:cxnLst/>
              <a:rect l="l" t="t" r="r" b="b"/>
              <a:pathLst>
                <a:path w="4849" h="3295" extrusionOk="0">
                  <a:moveTo>
                    <a:pt x="4661" y="0"/>
                  </a:moveTo>
                  <a:lnTo>
                    <a:pt x="1" y="3064"/>
                  </a:lnTo>
                  <a:lnTo>
                    <a:pt x="193" y="3294"/>
                  </a:lnTo>
                  <a:lnTo>
                    <a:pt x="484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2546725" y="3507250"/>
              <a:ext cx="120950" cy="83425"/>
            </a:xfrm>
            <a:custGeom>
              <a:avLst/>
              <a:gdLst/>
              <a:ahLst/>
              <a:cxnLst/>
              <a:rect l="l" t="t" r="r" b="b"/>
              <a:pathLst>
                <a:path w="4838" h="3337" extrusionOk="0">
                  <a:moveTo>
                    <a:pt x="4650" y="1"/>
                  </a:moveTo>
                  <a:lnTo>
                    <a:pt x="0" y="3104"/>
                  </a:lnTo>
                  <a:lnTo>
                    <a:pt x="192" y="3337"/>
                  </a:lnTo>
                  <a:lnTo>
                    <a:pt x="4838" y="2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2557875" y="3518700"/>
              <a:ext cx="121525" cy="83875"/>
            </a:xfrm>
            <a:custGeom>
              <a:avLst/>
              <a:gdLst/>
              <a:ahLst/>
              <a:cxnLst/>
              <a:rect l="l" t="t" r="r" b="b"/>
              <a:pathLst>
                <a:path w="4861" h="3355" extrusionOk="0">
                  <a:moveTo>
                    <a:pt x="4640" y="1"/>
                  </a:moveTo>
                  <a:lnTo>
                    <a:pt x="1" y="3143"/>
                  </a:lnTo>
                  <a:lnTo>
                    <a:pt x="227" y="3355"/>
                  </a:lnTo>
                  <a:lnTo>
                    <a:pt x="4861" y="1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2570325" y="3529425"/>
              <a:ext cx="121250" cy="84875"/>
            </a:xfrm>
            <a:custGeom>
              <a:avLst/>
              <a:gdLst/>
              <a:ahLst/>
              <a:cxnLst/>
              <a:rect l="l" t="t" r="r" b="b"/>
              <a:pathLst>
                <a:path w="4850" h="3395" extrusionOk="0">
                  <a:moveTo>
                    <a:pt x="4628" y="0"/>
                  </a:moveTo>
                  <a:lnTo>
                    <a:pt x="1" y="3181"/>
                  </a:lnTo>
                  <a:lnTo>
                    <a:pt x="229" y="3395"/>
                  </a:lnTo>
                  <a:lnTo>
                    <a:pt x="4849" y="1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2582900" y="3540250"/>
              <a:ext cx="120875" cy="85875"/>
            </a:xfrm>
            <a:custGeom>
              <a:avLst/>
              <a:gdLst/>
              <a:ahLst/>
              <a:cxnLst/>
              <a:rect l="l" t="t" r="r" b="b"/>
              <a:pathLst>
                <a:path w="4835" h="3435" extrusionOk="0">
                  <a:moveTo>
                    <a:pt x="4612" y="0"/>
                  </a:moveTo>
                  <a:lnTo>
                    <a:pt x="0" y="3220"/>
                  </a:lnTo>
                  <a:lnTo>
                    <a:pt x="229" y="3434"/>
                  </a:lnTo>
                  <a:lnTo>
                    <a:pt x="4835" y="1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2596425" y="3550550"/>
              <a:ext cx="121300" cy="86250"/>
            </a:xfrm>
            <a:custGeom>
              <a:avLst/>
              <a:gdLst/>
              <a:ahLst/>
              <a:cxnLst/>
              <a:rect l="l" t="t" r="r" b="b"/>
              <a:pathLst>
                <a:path w="4852" h="3450" extrusionOk="0">
                  <a:moveTo>
                    <a:pt x="4596" y="0"/>
                  </a:moveTo>
                  <a:lnTo>
                    <a:pt x="0" y="3256"/>
                  </a:lnTo>
                  <a:lnTo>
                    <a:pt x="264" y="3450"/>
                  </a:lnTo>
                  <a:lnTo>
                    <a:pt x="4852" y="1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2610950" y="3560300"/>
              <a:ext cx="120875" cy="87225"/>
            </a:xfrm>
            <a:custGeom>
              <a:avLst/>
              <a:gdLst/>
              <a:ahLst/>
              <a:cxnLst/>
              <a:rect l="l" t="t" r="r" b="b"/>
              <a:pathLst>
                <a:path w="4835" h="3489" extrusionOk="0">
                  <a:moveTo>
                    <a:pt x="4577" y="1"/>
                  </a:moveTo>
                  <a:lnTo>
                    <a:pt x="1" y="3294"/>
                  </a:lnTo>
                  <a:lnTo>
                    <a:pt x="266" y="3488"/>
                  </a:lnTo>
                  <a:lnTo>
                    <a:pt x="4834" y="1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2625575" y="3570150"/>
              <a:ext cx="120600" cy="88025"/>
            </a:xfrm>
            <a:custGeom>
              <a:avLst/>
              <a:gdLst/>
              <a:ahLst/>
              <a:cxnLst/>
              <a:rect l="l" t="t" r="r" b="b"/>
              <a:pathLst>
                <a:path w="4824" h="3521" extrusionOk="0">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2641500" y="3579225"/>
              <a:ext cx="120625" cy="88525"/>
            </a:xfrm>
            <a:custGeom>
              <a:avLst/>
              <a:gdLst/>
              <a:ahLst/>
              <a:cxnLst/>
              <a:rect l="l" t="t" r="r" b="b"/>
              <a:pathLst>
                <a:path w="4825" h="3541" extrusionOk="0">
                  <a:moveTo>
                    <a:pt x="4534" y="1"/>
                  </a:moveTo>
                  <a:lnTo>
                    <a:pt x="0" y="3365"/>
                  </a:lnTo>
                  <a:lnTo>
                    <a:pt x="302" y="3540"/>
                  </a:lnTo>
                  <a:lnTo>
                    <a:pt x="4824"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2658100" y="3587975"/>
              <a:ext cx="120075" cy="89375"/>
            </a:xfrm>
            <a:custGeom>
              <a:avLst/>
              <a:gdLst/>
              <a:ahLst/>
              <a:cxnLst/>
              <a:rect l="l" t="t" r="r" b="b"/>
              <a:pathLst>
                <a:path w="4803" h="3575" extrusionOk="0">
                  <a:moveTo>
                    <a:pt x="4510" y="0"/>
                  </a:moveTo>
                  <a:lnTo>
                    <a:pt x="1" y="3400"/>
                  </a:lnTo>
                  <a:lnTo>
                    <a:pt x="305" y="3575"/>
                  </a:lnTo>
                  <a:lnTo>
                    <a:pt x="4803"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2674850" y="3596800"/>
              <a:ext cx="119900" cy="89925"/>
            </a:xfrm>
            <a:custGeom>
              <a:avLst/>
              <a:gdLst/>
              <a:ahLst/>
              <a:cxnLst/>
              <a:rect l="l" t="t" r="r" b="b"/>
              <a:pathLst>
                <a:path w="4796" h="3597" extrusionOk="0">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2693150" y="3604575"/>
              <a:ext cx="119525" cy="90525"/>
            </a:xfrm>
            <a:custGeom>
              <a:avLst/>
              <a:gdLst/>
              <a:ahLst/>
              <a:cxnLst/>
              <a:rect l="l" t="t" r="r" b="b"/>
              <a:pathLst>
                <a:path w="4781" h="3621" extrusionOk="0">
                  <a:moveTo>
                    <a:pt x="4454" y="1"/>
                  </a:moveTo>
                  <a:lnTo>
                    <a:pt x="0" y="3468"/>
                  </a:lnTo>
                  <a:lnTo>
                    <a:pt x="340" y="3620"/>
                  </a:lnTo>
                  <a:lnTo>
                    <a:pt x="4780" y="1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2711900" y="3612250"/>
              <a:ext cx="118775" cy="91325"/>
            </a:xfrm>
            <a:custGeom>
              <a:avLst/>
              <a:gdLst/>
              <a:ahLst/>
              <a:cxnLst/>
              <a:rect l="l" t="t" r="r" b="b"/>
              <a:pathLst>
                <a:path w="4751" h="3653" extrusionOk="0">
                  <a:moveTo>
                    <a:pt x="4423" y="0"/>
                  </a:moveTo>
                  <a:lnTo>
                    <a:pt x="0" y="3498"/>
                  </a:lnTo>
                  <a:lnTo>
                    <a:pt x="342" y="3652"/>
                  </a:lnTo>
                  <a:lnTo>
                    <a:pt x="4750" y="13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2730775" y="3619950"/>
              <a:ext cx="118675" cy="91600"/>
            </a:xfrm>
            <a:custGeom>
              <a:avLst/>
              <a:gdLst/>
              <a:ahLst/>
              <a:cxnLst/>
              <a:rect l="l" t="t" r="r" b="b"/>
              <a:pathLst>
                <a:path w="4747" h="3664" extrusionOk="0">
                  <a:moveTo>
                    <a:pt x="4389" y="1"/>
                  </a:moveTo>
                  <a:lnTo>
                    <a:pt x="0" y="3530"/>
                  </a:lnTo>
                  <a:lnTo>
                    <a:pt x="373" y="3664"/>
                  </a:lnTo>
                  <a:lnTo>
                    <a:pt x="4746" y="12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2751400" y="3626450"/>
              <a:ext cx="117950" cy="92250"/>
            </a:xfrm>
            <a:custGeom>
              <a:avLst/>
              <a:gdLst/>
              <a:ahLst/>
              <a:cxnLst/>
              <a:rect l="l" t="t" r="r" b="b"/>
              <a:pathLst>
                <a:path w="4718" h="3690" extrusionOk="0">
                  <a:moveTo>
                    <a:pt x="4355" y="0"/>
                  </a:moveTo>
                  <a:lnTo>
                    <a:pt x="1" y="3559"/>
                  </a:lnTo>
                  <a:lnTo>
                    <a:pt x="380" y="3690"/>
                  </a:lnTo>
                  <a:lnTo>
                    <a:pt x="4717" y="1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2772300" y="3632925"/>
              <a:ext cx="117025" cy="93025"/>
            </a:xfrm>
            <a:custGeom>
              <a:avLst/>
              <a:gdLst/>
              <a:ahLst/>
              <a:cxnLst/>
              <a:rect l="l" t="t" r="r" b="b"/>
              <a:pathLst>
                <a:path w="4681" h="3721" extrusionOk="0">
                  <a:moveTo>
                    <a:pt x="4317" y="0"/>
                  </a:moveTo>
                  <a:lnTo>
                    <a:pt x="1" y="3589"/>
                  </a:lnTo>
                  <a:lnTo>
                    <a:pt x="382" y="3721"/>
                  </a:lnTo>
                  <a:lnTo>
                    <a:pt x="4681" y="1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2793425" y="3639400"/>
              <a:ext cx="116850" cy="93075"/>
            </a:xfrm>
            <a:custGeom>
              <a:avLst/>
              <a:gdLst/>
              <a:ahLst/>
              <a:cxnLst/>
              <a:rect l="l" t="t" r="r" b="b"/>
              <a:pathLst>
                <a:path w="4674" h="3723" extrusionOk="0">
                  <a:moveTo>
                    <a:pt x="4277" y="0"/>
                  </a:moveTo>
                  <a:lnTo>
                    <a:pt x="0" y="3616"/>
                  </a:lnTo>
                  <a:lnTo>
                    <a:pt x="415" y="3723"/>
                  </a:lnTo>
                  <a:lnTo>
                    <a:pt x="467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2816300" y="3644600"/>
              <a:ext cx="115875" cy="93775"/>
            </a:xfrm>
            <a:custGeom>
              <a:avLst/>
              <a:gdLst/>
              <a:ahLst/>
              <a:cxnLst/>
              <a:rect l="l" t="t" r="r" b="b"/>
              <a:pathLst>
                <a:path w="4635" h="3751" extrusionOk="0">
                  <a:moveTo>
                    <a:pt x="4236" y="1"/>
                  </a:moveTo>
                  <a:lnTo>
                    <a:pt x="1" y="3643"/>
                  </a:lnTo>
                  <a:lnTo>
                    <a:pt x="419" y="3751"/>
                  </a:lnTo>
                  <a:lnTo>
                    <a:pt x="463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2829875" y="3647675"/>
              <a:ext cx="115275" cy="94175"/>
            </a:xfrm>
            <a:custGeom>
              <a:avLst/>
              <a:gdLst/>
              <a:ahLst/>
              <a:cxnLst/>
              <a:rect l="l" t="t" r="r" b="b"/>
              <a:pathLst>
                <a:path w="4611" h="3767" extrusionOk="0">
                  <a:moveTo>
                    <a:pt x="4211" y="1"/>
                  </a:moveTo>
                  <a:lnTo>
                    <a:pt x="1" y="3659"/>
                  </a:lnTo>
                  <a:lnTo>
                    <a:pt x="420" y="3767"/>
                  </a:lnTo>
                  <a:lnTo>
                    <a:pt x="4610" y="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2853000" y="3653000"/>
              <a:ext cx="114500" cy="94550"/>
            </a:xfrm>
            <a:custGeom>
              <a:avLst/>
              <a:gdLst/>
              <a:ahLst/>
              <a:cxnLst/>
              <a:rect l="l" t="t" r="r" b="b"/>
              <a:pathLst>
                <a:path w="4580" h="3782" extrusionOk="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2877500" y="3657275"/>
              <a:ext cx="113800" cy="94750"/>
            </a:xfrm>
            <a:custGeom>
              <a:avLst/>
              <a:gdLst/>
              <a:ahLst/>
              <a:cxnLst/>
              <a:rect l="l" t="t" r="r" b="b"/>
              <a:pathLst>
                <a:path w="4552" h="3790" extrusionOk="0">
                  <a:moveTo>
                    <a:pt x="4117" y="0"/>
                  </a:moveTo>
                  <a:lnTo>
                    <a:pt x="1" y="3708"/>
                  </a:lnTo>
                  <a:lnTo>
                    <a:pt x="456" y="3789"/>
                  </a:lnTo>
                  <a:lnTo>
                    <a:pt x="4551" y="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2902600" y="3661225"/>
              <a:ext cx="112600" cy="95350"/>
            </a:xfrm>
            <a:custGeom>
              <a:avLst/>
              <a:gdLst/>
              <a:ahLst/>
              <a:cxnLst/>
              <a:rect l="l" t="t" r="r" b="b"/>
              <a:pathLst>
                <a:path w="4504" h="3814" extrusionOk="0">
                  <a:moveTo>
                    <a:pt x="4067" y="0"/>
                  </a:moveTo>
                  <a:lnTo>
                    <a:pt x="0" y="3730"/>
                  </a:lnTo>
                  <a:lnTo>
                    <a:pt x="459" y="3813"/>
                  </a:lnTo>
                  <a:lnTo>
                    <a:pt x="4503" y="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2927850" y="3665250"/>
              <a:ext cx="111750" cy="95475"/>
            </a:xfrm>
            <a:custGeom>
              <a:avLst/>
              <a:gdLst/>
              <a:ahLst/>
              <a:cxnLst/>
              <a:rect l="l" t="t" r="r" b="b"/>
              <a:pathLst>
                <a:path w="4470" h="3819" extrusionOk="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2954575" y="3668075"/>
              <a:ext cx="110775" cy="95725"/>
            </a:xfrm>
            <a:custGeom>
              <a:avLst/>
              <a:gdLst/>
              <a:ahLst/>
              <a:cxnLst/>
              <a:rect l="l" t="t" r="r" b="b"/>
              <a:pathLst>
                <a:path w="4431" h="3829" extrusionOk="0">
                  <a:moveTo>
                    <a:pt x="3962" y="1"/>
                  </a:moveTo>
                  <a:lnTo>
                    <a:pt x="0" y="3773"/>
                  </a:lnTo>
                  <a:lnTo>
                    <a:pt x="493" y="3829"/>
                  </a:lnTo>
                  <a:lnTo>
                    <a:pt x="4430" y="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2981775" y="3670700"/>
              <a:ext cx="109425" cy="96225"/>
            </a:xfrm>
            <a:custGeom>
              <a:avLst/>
              <a:gdLst/>
              <a:ahLst/>
              <a:cxnLst/>
              <a:rect l="l" t="t" r="r" b="b"/>
              <a:pathLst>
                <a:path w="4377" h="3849" extrusionOk="0">
                  <a:moveTo>
                    <a:pt x="3906" y="0"/>
                  </a:moveTo>
                  <a:lnTo>
                    <a:pt x="0" y="3791"/>
                  </a:lnTo>
                  <a:lnTo>
                    <a:pt x="496" y="3848"/>
                  </a:lnTo>
                  <a:lnTo>
                    <a:pt x="4377" y="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3009125" y="3673375"/>
              <a:ext cx="108500" cy="96200"/>
            </a:xfrm>
            <a:custGeom>
              <a:avLst/>
              <a:gdLst/>
              <a:ahLst/>
              <a:cxnLst/>
              <a:rect l="l" t="t" r="r" b="b"/>
              <a:pathLst>
                <a:path w="4340" h="3848" extrusionOk="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3037975" y="3674800"/>
              <a:ext cx="107300" cy="96375"/>
            </a:xfrm>
            <a:custGeom>
              <a:avLst/>
              <a:gdLst/>
              <a:ahLst/>
              <a:cxnLst/>
              <a:rect l="l" t="t" r="r" b="b"/>
              <a:pathLst>
                <a:path w="4292" h="3855" extrusionOk="0">
                  <a:moveTo>
                    <a:pt x="3788" y="1"/>
                  </a:moveTo>
                  <a:lnTo>
                    <a:pt x="0" y="3825"/>
                  </a:lnTo>
                  <a:lnTo>
                    <a:pt x="531" y="3855"/>
                  </a:lnTo>
                  <a:lnTo>
                    <a:pt x="4292"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3067225" y="3676025"/>
              <a:ext cx="105825" cy="96750"/>
            </a:xfrm>
            <a:custGeom>
              <a:avLst/>
              <a:gdLst/>
              <a:ahLst/>
              <a:cxnLst/>
              <a:rect l="l" t="t" r="r" b="b"/>
              <a:pathLst>
                <a:path w="4233" h="3870" extrusionOk="0">
                  <a:moveTo>
                    <a:pt x="3727" y="1"/>
                  </a:moveTo>
                  <a:lnTo>
                    <a:pt x="0" y="3840"/>
                  </a:lnTo>
                  <a:lnTo>
                    <a:pt x="534" y="3870"/>
                  </a:lnTo>
                  <a:lnTo>
                    <a:pt x="4233"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3096650" y="3677300"/>
              <a:ext cx="104725" cy="96725"/>
            </a:xfrm>
            <a:custGeom>
              <a:avLst/>
              <a:gdLst/>
              <a:ahLst/>
              <a:cxnLst/>
              <a:rect l="l" t="t" r="r" b="b"/>
              <a:pathLst>
                <a:path w="4189" h="3869" extrusionOk="0">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3127500" y="3677200"/>
              <a:ext cx="103375" cy="96800"/>
            </a:xfrm>
            <a:custGeom>
              <a:avLst/>
              <a:gdLst/>
              <a:ahLst/>
              <a:cxnLst/>
              <a:rect l="l" t="t" r="r" b="b"/>
              <a:pathLst>
                <a:path w="4135" h="3872" extrusionOk="0">
                  <a:moveTo>
                    <a:pt x="3597" y="5"/>
                  </a:moveTo>
                  <a:lnTo>
                    <a:pt x="1" y="3870"/>
                  </a:lnTo>
                  <a:lnTo>
                    <a:pt x="568" y="3871"/>
                  </a:lnTo>
                  <a:lnTo>
                    <a:pt x="413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3158775" y="3677000"/>
              <a:ext cx="101675" cy="97075"/>
            </a:xfrm>
            <a:custGeom>
              <a:avLst/>
              <a:gdLst/>
              <a:ahLst/>
              <a:cxnLst/>
              <a:rect l="l" t="t" r="r" b="b"/>
              <a:pathLst>
                <a:path w="4067" h="3883" extrusionOk="0">
                  <a:moveTo>
                    <a:pt x="3529" y="4"/>
                  </a:moveTo>
                  <a:lnTo>
                    <a:pt x="1" y="3882"/>
                  </a:lnTo>
                  <a:lnTo>
                    <a:pt x="572" y="3883"/>
                  </a:lnTo>
                  <a:lnTo>
                    <a:pt x="40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3190225" y="3676400"/>
              <a:ext cx="100400" cy="97850"/>
            </a:xfrm>
            <a:custGeom>
              <a:avLst/>
              <a:gdLst/>
              <a:ahLst/>
              <a:cxnLst/>
              <a:rect l="l" t="t" r="r" b="b"/>
              <a:pathLst>
                <a:path w="4016" h="3914" extrusionOk="0">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3223025" y="3674725"/>
              <a:ext cx="98825" cy="98125"/>
            </a:xfrm>
            <a:custGeom>
              <a:avLst/>
              <a:gdLst/>
              <a:ahLst/>
              <a:cxnLst/>
              <a:rect l="l" t="t" r="r" b="b"/>
              <a:pathLst>
                <a:path w="3953" h="3925" extrusionOk="0">
                  <a:moveTo>
                    <a:pt x="3384" y="30"/>
                  </a:moveTo>
                  <a:lnTo>
                    <a:pt x="0" y="3924"/>
                  </a:lnTo>
                  <a:lnTo>
                    <a:pt x="604" y="3898"/>
                  </a:lnTo>
                  <a:lnTo>
                    <a:pt x="395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3256225" y="3673075"/>
              <a:ext cx="96975" cy="98275"/>
            </a:xfrm>
            <a:custGeom>
              <a:avLst/>
              <a:gdLst/>
              <a:ahLst/>
              <a:cxnLst/>
              <a:rect l="l" t="t" r="r" b="b"/>
              <a:pathLst>
                <a:path w="3879" h="3931" extrusionOk="0">
                  <a:moveTo>
                    <a:pt x="3308" y="29"/>
                  </a:moveTo>
                  <a:lnTo>
                    <a:pt x="0" y="3930"/>
                  </a:lnTo>
                  <a:lnTo>
                    <a:pt x="606" y="3904"/>
                  </a:lnTo>
                  <a:lnTo>
                    <a:pt x="387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3289575" y="3670900"/>
              <a:ext cx="95575" cy="98975"/>
            </a:xfrm>
            <a:custGeom>
              <a:avLst/>
              <a:gdLst/>
              <a:ahLst/>
              <a:cxnLst/>
              <a:rect l="l" t="t" r="r" b="b"/>
              <a:pathLst>
                <a:path w="3823" h="3959" extrusionOk="0">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3324300" y="3667750"/>
              <a:ext cx="93725" cy="99175"/>
            </a:xfrm>
            <a:custGeom>
              <a:avLst/>
              <a:gdLst/>
              <a:ahLst/>
              <a:cxnLst/>
              <a:rect l="l" t="t" r="r" b="b"/>
              <a:pathLst>
                <a:path w="3749" h="3967" extrusionOk="0">
                  <a:moveTo>
                    <a:pt x="3149" y="57"/>
                  </a:moveTo>
                  <a:lnTo>
                    <a:pt x="1" y="3966"/>
                  </a:lnTo>
                  <a:lnTo>
                    <a:pt x="637" y="3909"/>
                  </a:lnTo>
                  <a:lnTo>
                    <a:pt x="374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3359350" y="3664600"/>
              <a:ext cx="91675" cy="99200"/>
            </a:xfrm>
            <a:custGeom>
              <a:avLst/>
              <a:gdLst/>
              <a:ahLst/>
              <a:cxnLst/>
              <a:rect l="l" t="t" r="r" b="b"/>
              <a:pathLst>
                <a:path w="3667" h="3968" extrusionOk="0">
                  <a:moveTo>
                    <a:pt x="3066" y="58"/>
                  </a:moveTo>
                  <a:lnTo>
                    <a:pt x="0" y="3968"/>
                  </a:lnTo>
                  <a:lnTo>
                    <a:pt x="638" y="3912"/>
                  </a:lnTo>
                  <a:lnTo>
                    <a:pt x="36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3394550" y="3660850"/>
              <a:ext cx="90125" cy="99850"/>
            </a:xfrm>
            <a:custGeom>
              <a:avLst/>
              <a:gdLst/>
              <a:ahLst/>
              <a:cxnLst/>
              <a:rect l="l" t="t" r="r" b="b"/>
              <a:pathLst>
                <a:path w="3605" h="3994" extrusionOk="0">
                  <a:moveTo>
                    <a:pt x="2981" y="83"/>
                  </a:moveTo>
                  <a:lnTo>
                    <a:pt x="0" y="3994"/>
                  </a:lnTo>
                  <a:lnTo>
                    <a:pt x="662" y="3910"/>
                  </a:lnTo>
                  <a:lnTo>
                    <a:pt x="36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3431075" y="3656175"/>
              <a:ext cx="88050" cy="99875"/>
            </a:xfrm>
            <a:custGeom>
              <a:avLst/>
              <a:gdLst/>
              <a:ahLst/>
              <a:cxnLst/>
              <a:rect l="l" t="t" r="r" b="b"/>
              <a:pathLst>
                <a:path w="3522" h="3995" extrusionOk="0">
                  <a:moveTo>
                    <a:pt x="2895" y="86"/>
                  </a:moveTo>
                  <a:lnTo>
                    <a:pt x="1" y="3994"/>
                  </a:lnTo>
                  <a:lnTo>
                    <a:pt x="668" y="3909"/>
                  </a:lnTo>
                  <a:lnTo>
                    <a:pt x="352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3467825" y="3651550"/>
              <a:ext cx="85875" cy="99775"/>
            </a:xfrm>
            <a:custGeom>
              <a:avLst/>
              <a:gdLst/>
              <a:ahLst/>
              <a:cxnLst/>
              <a:rect l="l" t="t" r="r" b="b"/>
              <a:pathLst>
                <a:path w="3435" h="3991" extrusionOk="0">
                  <a:moveTo>
                    <a:pt x="2805" y="85"/>
                  </a:moveTo>
                  <a:lnTo>
                    <a:pt x="1" y="3991"/>
                  </a:lnTo>
                  <a:lnTo>
                    <a:pt x="672" y="3904"/>
                  </a:lnTo>
                  <a:lnTo>
                    <a:pt x="343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3504825" y="3646150"/>
              <a:ext cx="84125" cy="100325"/>
            </a:xfrm>
            <a:custGeom>
              <a:avLst/>
              <a:gdLst/>
              <a:ahLst/>
              <a:cxnLst/>
              <a:rect l="l" t="t" r="r" b="b"/>
              <a:pathLst>
                <a:path w="3365" h="4013" extrusionOk="0">
                  <a:moveTo>
                    <a:pt x="2714" y="112"/>
                  </a:moveTo>
                  <a:lnTo>
                    <a:pt x="0" y="4013"/>
                  </a:lnTo>
                  <a:lnTo>
                    <a:pt x="694" y="3898"/>
                  </a:lnTo>
                  <a:lnTo>
                    <a:pt x="33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3543025" y="3640000"/>
              <a:ext cx="81850" cy="100150"/>
            </a:xfrm>
            <a:custGeom>
              <a:avLst/>
              <a:gdLst/>
              <a:ahLst/>
              <a:cxnLst/>
              <a:rect l="l" t="t" r="r" b="b"/>
              <a:pathLst>
                <a:path w="3274" h="4006" extrusionOk="0">
                  <a:moveTo>
                    <a:pt x="2620" y="112"/>
                  </a:moveTo>
                  <a:lnTo>
                    <a:pt x="0" y="4005"/>
                  </a:lnTo>
                  <a:lnTo>
                    <a:pt x="698" y="3890"/>
                  </a:lnTo>
                  <a:lnTo>
                    <a:pt x="327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3581400" y="3633850"/>
              <a:ext cx="79500" cy="99950"/>
            </a:xfrm>
            <a:custGeom>
              <a:avLst/>
              <a:gdLst/>
              <a:ahLst/>
              <a:cxnLst/>
              <a:rect l="l" t="t" r="r" b="b"/>
              <a:pathLst>
                <a:path w="3180" h="3998" extrusionOk="0">
                  <a:moveTo>
                    <a:pt x="2525" y="113"/>
                  </a:moveTo>
                  <a:lnTo>
                    <a:pt x="1" y="3997"/>
                  </a:lnTo>
                  <a:lnTo>
                    <a:pt x="701" y="3882"/>
                  </a:lnTo>
                  <a:lnTo>
                    <a:pt x="3180"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3620100" y="3626775"/>
              <a:ext cx="77600" cy="100375"/>
            </a:xfrm>
            <a:custGeom>
              <a:avLst/>
              <a:gdLst/>
              <a:ahLst/>
              <a:cxnLst/>
              <a:rect l="l" t="t" r="r" b="b"/>
              <a:pathLst>
                <a:path w="3104" h="4015" extrusionOk="0">
                  <a:moveTo>
                    <a:pt x="2427" y="140"/>
                  </a:moveTo>
                  <a:lnTo>
                    <a:pt x="1" y="4015"/>
                  </a:lnTo>
                  <a:lnTo>
                    <a:pt x="722" y="3870"/>
                  </a:lnTo>
                  <a:lnTo>
                    <a:pt x="31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3659800" y="3619125"/>
              <a:ext cx="75150" cy="100050"/>
            </a:xfrm>
            <a:custGeom>
              <a:avLst/>
              <a:gdLst/>
              <a:ahLst/>
              <a:cxnLst/>
              <a:rect l="l" t="t" r="r" b="b"/>
              <a:pathLst>
                <a:path w="3006" h="4002" extrusionOk="0">
                  <a:moveTo>
                    <a:pt x="2328" y="139"/>
                  </a:moveTo>
                  <a:lnTo>
                    <a:pt x="1" y="4002"/>
                  </a:lnTo>
                  <a:lnTo>
                    <a:pt x="725" y="3857"/>
                  </a:lnTo>
                  <a:lnTo>
                    <a:pt x="30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3699675" y="3611475"/>
              <a:ext cx="72650" cy="99725"/>
            </a:xfrm>
            <a:custGeom>
              <a:avLst/>
              <a:gdLst/>
              <a:ahLst/>
              <a:cxnLst/>
              <a:rect l="l" t="t" r="r" b="b"/>
              <a:pathLst>
                <a:path w="2906" h="3989" extrusionOk="0">
                  <a:moveTo>
                    <a:pt x="2225" y="140"/>
                  </a:moveTo>
                  <a:lnTo>
                    <a:pt x="0" y="3989"/>
                  </a:lnTo>
                  <a:lnTo>
                    <a:pt x="728" y="3842"/>
                  </a:lnTo>
                  <a:lnTo>
                    <a:pt x="290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3739975" y="3602725"/>
              <a:ext cx="70500" cy="99975"/>
            </a:xfrm>
            <a:custGeom>
              <a:avLst/>
              <a:gdLst/>
              <a:ahLst/>
              <a:cxnLst/>
              <a:rect l="l" t="t" r="r" b="b"/>
              <a:pathLst>
                <a:path w="2820" h="3999" extrusionOk="0">
                  <a:moveTo>
                    <a:pt x="2121" y="167"/>
                  </a:moveTo>
                  <a:lnTo>
                    <a:pt x="0" y="3999"/>
                  </a:lnTo>
                  <a:lnTo>
                    <a:pt x="746" y="3825"/>
                  </a:lnTo>
                  <a:lnTo>
                    <a:pt x="28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3781025" y="3593575"/>
              <a:ext cx="67950" cy="99550"/>
            </a:xfrm>
            <a:custGeom>
              <a:avLst/>
              <a:gdLst/>
              <a:ahLst/>
              <a:cxnLst/>
              <a:rect l="l" t="t" r="r" b="b"/>
              <a:pathLst>
                <a:path w="2718" h="3982" extrusionOk="0">
                  <a:moveTo>
                    <a:pt x="2017" y="167"/>
                  </a:moveTo>
                  <a:lnTo>
                    <a:pt x="0" y="3981"/>
                  </a:lnTo>
                  <a:lnTo>
                    <a:pt x="748" y="3808"/>
                  </a:lnTo>
                  <a:lnTo>
                    <a:pt x="271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3822225" y="3584450"/>
              <a:ext cx="65300" cy="99075"/>
            </a:xfrm>
            <a:custGeom>
              <a:avLst/>
              <a:gdLst/>
              <a:ahLst/>
              <a:cxnLst/>
              <a:rect l="l" t="t" r="r" b="b"/>
              <a:pathLst>
                <a:path w="2612" h="3963" extrusionOk="0">
                  <a:moveTo>
                    <a:pt x="1909" y="167"/>
                  </a:moveTo>
                  <a:lnTo>
                    <a:pt x="0" y="3962"/>
                  </a:lnTo>
                  <a:lnTo>
                    <a:pt x="751" y="3787"/>
                  </a:lnTo>
                  <a:lnTo>
                    <a:pt x="26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3863900" y="3574000"/>
              <a:ext cx="63025" cy="99200"/>
            </a:xfrm>
            <a:custGeom>
              <a:avLst/>
              <a:gdLst/>
              <a:ahLst/>
              <a:cxnLst/>
              <a:rect l="l" t="t" r="r" b="b"/>
              <a:pathLst>
                <a:path w="2521" h="3968" extrusionOk="0">
                  <a:moveTo>
                    <a:pt x="1802" y="193"/>
                  </a:moveTo>
                  <a:lnTo>
                    <a:pt x="0" y="3967"/>
                  </a:lnTo>
                  <a:lnTo>
                    <a:pt x="768" y="3764"/>
                  </a:lnTo>
                  <a:lnTo>
                    <a:pt x="252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3906150" y="3563375"/>
              <a:ext cx="60300" cy="98625"/>
            </a:xfrm>
            <a:custGeom>
              <a:avLst/>
              <a:gdLst/>
              <a:ahLst/>
              <a:cxnLst/>
              <a:rect l="l" t="t" r="r" b="b"/>
              <a:pathLst>
                <a:path w="2412" h="3945" extrusionOk="0">
                  <a:moveTo>
                    <a:pt x="1692" y="194"/>
                  </a:moveTo>
                  <a:lnTo>
                    <a:pt x="0" y="3945"/>
                  </a:lnTo>
                  <a:lnTo>
                    <a:pt x="770" y="3741"/>
                  </a:lnTo>
                  <a:lnTo>
                    <a:pt x="24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948525" y="3552700"/>
              <a:ext cx="57600" cy="98100"/>
            </a:xfrm>
            <a:custGeom>
              <a:avLst/>
              <a:gdLst/>
              <a:ahLst/>
              <a:cxnLst/>
              <a:rect l="l" t="t" r="r" b="b"/>
              <a:pathLst>
                <a:path w="2304" h="3924" extrusionOk="0">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3991425" y="3540650"/>
              <a:ext cx="55100" cy="98000"/>
            </a:xfrm>
            <a:custGeom>
              <a:avLst/>
              <a:gdLst/>
              <a:ahLst/>
              <a:cxnLst/>
              <a:rect l="l" t="t" r="r" b="b"/>
              <a:pathLst>
                <a:path w="2204" h="3920" extrusionOk="0">
                  <a:moveTo>
                    <a:pt x="1469" y="219"/>
                  </a:moveTo>
                  <a:lnTo>
                    <a:pt x="0" y="3920"/>
                  </a:lnTo>
                  <a:lnTo>
                    <a:pt x="787" y="3688"/>
                  </a:lnTo>
                  <a:lnTo>
                    <a:pt x="22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4034700" y="3528600"/>
              <a:ext cx="52275" cy="97300"/>
            </a:xfrm>
            <a:custGeom>
              <a:avLst/>
              <a:gdLst/>
              <a:ahLst/>
              <a:cxnLst/>
              <a:rect l="l" t="t" r="r" b="b"/>
              <a:pathLst>
                <a:path w="2091" h="3892" extrusionOk="0">
                  <a:moveTo>
                    <a:pt x="1355" y="220"/>
                  </a:moveTo>
                  <a:lnTo>
                    <a:pt x="0" y="3892"/>
                  </a:lnTo>
                  <a:lnTo>
                    <a:pt x="789" y="3659"/>
                  </a:lnTo>
                  <a:lnTo>
                    <a:pt x="209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4078100" y="3516225"/>
              <a:ext cx="49575" cy="96900"/>
            </a:xfrm>
            <a:custGeom>
              <a:avLst/>
              <a:gdLst/>
              <a:ahLst/>
              <a:cxnLst/>
              <a:rect l="l" t="t" r="r" b="b"/>
              <a:pathLst>
                <a:path w="1983" h="3876" extrusionOk="0">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122025" y="3502775"/>
              <a:ext cx="46800" cy="96425"/>
            </a:xfrm>
            <a:custGeom>
              <a:avLst/>
              <a:gdLst/>
              <a:ahLst/>
              <a:cxnLst/>
              <a:rect l="l" t="t" r="r" b="b"/>
              <a:pathLst>
                <a:path w="1872" h="3857" extrusionOk="0">
                  <a:moveTo>
                    <a:pt x="1123" y="246"/>
                  </a:moveTo>
                  <a:lnTo>
                    <a:pt x="1" y="3856"/>
                  </a:lnTo>
                  <a:lnTo>
                    <a:pt x="802" y="3596"/>
                  </a:lnTo>
                  <a:lnTo>
                    <a:pt x="187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4166175" y="3489350"/>
              <a:ext cx="43900" cy="95550"/>
            </a:xfrm>
            <a:custGeom>
              <a:avLst/>
              <a:gdLst/>
              <a:ahLst/>
              <a:cxnLst/>
              <a:rect l="l" t="t" r="r" b="b"/>
              <a:pathLst>
                <a:path w="1756" h="3822" extrusionOk="0">
                  <a:moveTo>
                    <a:pt x="1" y="3821"/>
                  </a:moveTo>
                  <a:lnTo>
                    <a:pt x="804" y="3561"/>
                  </a:lnTo>
                  <a:lnTo>
                    <a:pt x="1756" y="1"/>
                  </a:lnTo>
                  <a:lnTo>
                    <a:pt x="1005"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4210425" y="3475350"/>
              <a:ext cx="41150" cy="95225"/>
            </a:xfrm>
            <a:custGeom>
              <a:avLst/>
              <a:gdLst/>
              <a:ahLst/>
              <a:cxnLst/>
              <a:rect l="l" t="t" r="r" b="b"/>
              <a:pathLst>
                <a:path w="1646" h="3809" extrusionOk="0">
                  <a:moveTo>
                    <a:pt x="1" y="3808"/>
                  </a:moveTo>
                  <a:lnTo>
                    <a:pt x="813" y="3524"/>
                  </a:lnTo>
                  <a:lnTo>
                    <a:pt x="1646" y="0"/>
                  </a:lnTo>
                  <a:lnTo>
                    <a:pt x="887" y="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4326475" y="3436750"/>
              <a:ext cx="33550" cy="93050"/>
            </a:xfrm>
            <a:custGeom>
              <a:avLst/>
              <a:gdLst/>
              <a:ahLst/>
              <a:cxnLst/>
              <a:rect l="l" t="t" r="r" b="b"/>
              <a:pathLst>
                <a:path w="1342" h="3722" extrusionOk="0">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371625" y="3420650"/>
              <a:ext cx="30600" cy="92325"/>
            </a:xfrm>
            <a:custGeom>
              <a:avLst/>
              <a:gdLst/>
              <a:ahLst/>
              <a:cxnLst/>
              <a:rect l="l" t="t" r="r" b="b"/>
              <a:pathLst>
                <a:path w="1224" h="3693" extrusionOk="0">
                  <a:moveTo>
                    <a:pt x="1" y="3692"/>
                  </a:moveTo>
                  <a:lnTo>
                    <a:pt x="823" y="3381"/>
                  </a:lnTo>
                  <a:lnTo>
                    <a:pt x="1223" y="0"/>
                  </a:lnTo>
                  <a:lnTo>
                    <a:pt x="456"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4416900" y="3404525"/>
              <a:ext cx="27600" cy="91275"/>
            </a:xfrm>
            <a:custGeom>
              <a:avLst/>
              <a:gdLst/>
              <a:ahLst/>
              <a:cxnLst/>
              <a:rect l="l" t="t" r="r" b="b"/>
              <a:pathLst>
                <a:path w="1104" h="3651" extrusionOk="0">
                  <a:moveTo>
                    <a:pt x="825" y="3338"/>
                  </a:moveTo>
                  <a:lnTo>
                    <a:pt x="1103" y="1"/>
                  </a:lnTo>
                  <a:lnTo>
                    <a:pt x="334" y="293"/>
                  </a:lnTo>
                  <a:lnTo>
                    <a:pt x="1" y="36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4462275" y="3387950"/>
              <a:ext cx="24575" cy="90625"/>
            </a:xfrm>
            <a:custGeom>
              <a:avLst/>
              <a:gdLst/>
              <a:ahLst/>
              <a:cxnLst/>
              <a:rect l="l" t="t" r="r" b="b"/>
              <a:pathLst>
                <a:path w="983" h="3625" extrusionOk="0">
                  <a:moveTo>
                    <a:pt x="0" y="3625"/>
                  </a:moveTo>
                  <a:lnTo>
                    <a:pt x="828" y="3291"/>
                  </a:lnTo>
                  <a:lnTo>
                    <a:pt x="983" y="0"/>
                  </a:lnTo>
                  <a:lnTo>
                    <a:pt x="212" y="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4507825" y="3370600"/>
              <a:ext cx="21525" cy="89525"/>
            </a:xfrm>
            <a:custGeom>
              <a:avLst/>
              <a:gdLst/>
              <a:ahLst/>
              <a:cxnLst/>
              <a:rect l="l" t="t" r="r" b="b"/>
              <a:pathLst>
                <a:path w="861" h="3581" extrusionOk="0">
                  <a:moveTo>
                    <a:pt x="829" y="3244"/>
                  </a:moveTo>
                  <a:lnTo>
                    <a:pt x="861" y="0"/>
                  </a:lnTo>
                  <a:lnTo>
                    <a:pt x="88" y="315"/>
                  </a:lnTo>
                  <a:lnTo>
                    <a:pt x="0" y="358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4552550" y="3353250"/>
              <a:ext cx="21625" cy="88350"/>
            </a:xfrm>
            <a:custGeom>
              <a:avLst/>
              <a:gdLst/>
              <a:ahLst/>
              <a:cxnLst/>
              <a:rect l="l" t="t" r="r" b="b"/>
              <a:pathLst>
                <a:path w="865" h="3534" extrusionOk="0">
                  <a:moveTo>
                    <a:pt x="35" y="3533"/>
                  </a:moveTo>
                  <a:lnTo>
                    <a:pt x="865" y="3196"/>
                  </a:lnTo>
                  <a:lnTo>
                    <a:pt x="773" y="0"/>
                  </a:lnTo>
                  <a:lnTo>
                    <a:pt x="0" y="31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4595125" y="3335175"/>
              <a:ext cx="24700" cy="87675"/>
            </a:xfrm>
            <a:custGeom>
              <a:avLst/>
              <a:gdLst/>
              <a:ahLst/>
              <a:cxnLst/>
              <a:rect l="l" t="t" r="r" b="b"/>
              <a:pathLst>
                <a:path w="988" h="3507" extrusionOk="0">
                  <a:moveTo>
                    <a:pt x="158" y="3507"/>
                  </a:moveTo>
                  <a:lnTo>
                    <a:pt x="988" y="3146"/>
                  </a:lnTo>
                  <a:lnTo>
                    <a:pt x="774" y="1"/>
                  </a:lnTo>
                  <a:lnTo>
                    <a:pt x="0"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4637675" y="3316650"/>
              <a:ext cx="27875" cy="86400"/>
            </a:xfrm>
            <a:custGeom>
              <a:avLst/>
              <a:gdLst/>
              <a:ahLst/>
              <a:cxnLst/>
              <a:rect l="l" t="t" r="r" b="b"/>
              <a:pathLst>
                <a:path w="1115" h="3456" extrusionOk="0">
                  <a:moveTo>
                    <a:pt x="283" y="3456"/>
                  </a:moveTo>
                  <a:lnTo>
                    <a:pt x="1114" y="3094"/>
                  </a:lnTo>
                  <a:lnTo>
                    <a:pt x="776" y="1"/>
                  </a:lnTo>
                  <a:lnTo>
                    <a:pt x="1"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4680325" y="3298150"/>
              <a:ext cx="30975" cy="85050"/>
            </a:xfrm>
            <a:custGeom>
              <a:avLst/>
              <a:gdLst/>
              <a:ahLst/>
              <a:cxnLst/>
              <a:rect l="l" t="t" r="r" b="b"/>
              <a:pathLst>
                <a:path w="1239" h="3402" extrusionOk="0">
                  <a:moveTo>
                    <a:pt x="406" y="3402"/>
                  </a:moveTo>
                  <a:lnTo>
                    <a:pt x="1238" y="3042"/>
                  </a:lnTo>
                  <a:lnTo>
                    <a:pt x="776" y="0"/>
                  </a:lnTo>
                  <a:lnTo>
                    <a:pt x="1" y="3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4722925" y="3278725"/>
              <a:ext cx="34025" cy="84225"/>
            </a:xfrm>
            <a:custGeom>
              <a:avLst/>
              <a:gdLst/>
              <a:ahLst/>
              <a:cxnLst/>
              <a:rect l="l" t="t" r="r" b="b"/>
              <a:pathLst>
                <a:path w="1361" h="3369" extrusionOk="0">
                  <a:moveTo>
                    <a:pt x="530" y="3369"/>
                  </a:moveTo>
                  <a:lnTo>
                    <a:pt x="1360" y="2987"/>
                  </a:lnTo>
                  <a:lnTo>
                    <a:pt x="775" y="0"/>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4765475" y="3259075"/>
              <a:ext cx="37100" cy="82850"/>
            </a:xfrm>
            <a:custGeom>
              <a:avLst/>
              <a:gdLst/>
              <a:ahLst/>
              <a:cxnLst/>
              <a:rect l="l" t="t" r="r" b="b"/>
              <a:pathLst>
                <a:path w="1484" h="3314" extrusionOk="0">
                  <a:moveTo>
                    <a:pt x="653" y="3313"/>
                  </a:moveTo>
                  <a:lnTo>
                    <a:pt x="1483" y="2931"/>
                  </a:lnTo>
                  <a:lnTo>
                    <a:pt x="775" y="1"/>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4808050" y="3239425"/>
              <a:ext cx="40200" cy="81475"/>
            </a:xfrm>
            <a:custGeom>
              <a:avLst/>
              <a:gdLst/>
              <a:ahLst/>
              <a:cxnLst/>
              <a:rect l="l" t="t" r="r" b="b"/>
              <a:pathLst>
                <a:path w="1608" h="3259" extrusionOk="0">
                  <a:moveTo>
                    <a:pt x="776" y="3258"/>
                  </a:moveTo>
                  <a:lnTo>
                    <a:pt x="1607" y="2875"/>
                  </a:lnTo>
                  <a:lnTo>
                    <a:pt x="774" y="1"/>
                  </a:lnTo>
                  <a:lnTo>
                    <a:pt x="0" y="3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4850475" y="3218750"/>
              <a:ext cx="43125" cy="80475"/>
            </a:xfrm>
            <a:custGeom>
              <a:avLst/>
              <a:gdLst/>
              <a:ahLst/>
              <a:cxnLst/>
              <a:rect l="l" t="t" r="r" b="b"/>
              <a:pathLst>
                <a:path w="1725" h="3219" extrusionOk="0">
                  <a:moveTo>
                    <a:pt x="1" y="376"/>
                  </a:moveTo>
                  <a:lnTo>
                    <a:pt x="900" y="3218"/>
                  </a:lnTo>
                  <a:lnTo>
                    <a:pt x="1725" y="2816"/>
                  </a:lnTo>
                  <a:lnTo>
                    <a:pt x="77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4892800" y="3198100"/>
              <a:ext cx="46200" cy="78975"/>
            </a:xfrm>
            <a:custGeom>
              <a:avLst/>
              <a:gdLst/>
              <a:ahLst/>
              <a:cxnLst/>
              <a:rect l="l" t="t" r="r" b="b"/>
              <a:pathLst>
                <a:path w="1848" h="3159" extrusionOk="0">
                  <a:moveTo>
                    <a:pt x="1847" y="2755"/>
                  </a:moveTo>
                  <a:lnTo>
                    <a:pt x="769" y="1"/>
                  </a:lnTo>
                  <a:lnTo>
                    <a:pt x="0" y="375"/>
                  </a:lnTo>
                  <a:lnTo>
                    <a:pt x="1023" y="3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4935125" y="3177225"/>
              <a:ext cx="49175" cy="77700"/>
            </a:xfrm>
            <a:custGeom>
              <a:avLst/>
              <a:gdLst/>
              <a:ahLst/>
              <a:cxnLst/>
              <a:rect l="l" t="t" r="r" b="b"/>
              <a:pathLst>
                <a:path w="1967" h="3108" extrusionOk="0">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4977125" y="3155575"/>
              <a:ext cx="52125" cy="76375"/>
            </a:xfrm>
            <a:custGeom>
              <a:avLst/>
              <a:gdLst/>
              <a:ahLst/>
              <a:cxnLst/>
              <a:rect l="l" t="t" r="r" b="b"/>
              <a:pathLst>
                <a:path w="2085" h="3055" extrusionOk="0">
                  <a:moveTo>
                    <a:pt x="2084" y="2634"/>
                  </a:moveTo>
                  <a:lnTo>
                    <a:pt x="762" y="1"/>
                  </a:lnTo>
                  <a:lnTo>
                    <a:pt x="0" y="394"/>
                  </a:lnTo>
                  <a:lnTo>
                    <a:pt x="1267" y="30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a:off x="5019025" y="3133975"/>
              <a:ext cx="55150" cy="74825"/>
            </a:xfrm>
            <a:custGeom>
              <a:avLst/>
              <a:gdLst/>
              <a:ahLst/>
              <a:cxnLst/>
              <a:rect l="l" t="t" r="r" b="b"/>
              <a:pathLst>
                <a:path w="2206" h="2993" extrusionOk="0">
                  <a:moveTo>
                    <a:pt x="2206" y="2570"/>
                  </a:moveTo>
                  <a:lnTo>
                    <a:pt x="762" y="0"/>
                  </a:lnTo>
                  <a:lnTo>
                    <a:pt x="1" y="393"/>
                  </a:lnTo>
                  <a:lnTo>
                    <a:pt x="1389" y="29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060950" y="3112000"/>
              <a:ext cx="57900" cy="73600"/>
            </a:xfrm>
            <a:custGeom>
              <a:avLst/>
              <a:gdLst/>
              <a:ahLst/>
              <a:cxnLst/>
              <a:rect l="l" t="t" r="r" b="b"/>
              <a:pathLst>
                <a:path w="2316" h="2944" extrusionOk="0">
                  <a:moveTo>
                    <a:pt x="2316" y="2505"/>
                  </a:moveTo>
                  <a:lnTo>
                    <a:pt x="752" y="0"/>
                  </a:lnTo>
                  <a:lnTo>
                    <a:pt x="0" y="409"/>
                  </a:lnTo>
                  <a:lnTo>
                    <a:pt x="1509" y="29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5102300" y="3089500"/>
              <a:ext cx="60900" cy="71975"/>
            </a:xfrm>
            <a:custGeom>
              <a:avLst/>
              <a:gdLst/>
              <a:ahLst/>
              <a:cxnLst/>
              <a:rect l="l" t="t" r="r" b="b"/>
              <a:pathLst>
                <a:path w="2436" h="2879" extrusionOk="0">
                  <a:moveTo>
                    <a:pt x="2435" y="2440"/>
                  </a:moveTo>
                  <a:lnTo>
                    <a:pt x="751" y="1"/>
                  </a:lnTo>
                  <a:lnTo>
                    <a:pt x="0" y="409"/>
                  </a:lnTo>
                  <a:lnTo>
                    <a:pt x="1630" y="28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5143625" y="3067050"/>
              <a:ext cx="63875" cy="70300"/>
            </a:xfrm>
            <a:custGeom>
              <a:avLst/>
              <a:gdLst/>
              <a:ahLst/>
              <a:cxnLst/>
              <a:rect l="l" t="t" r="r" b="b"/>
              <a:pathLst>
                <a:path w="2555" h="2812" extrusionOk="0">
                  <a:moveTo>
                    <a:pt x="2554" y="2373"/>
                  </a:moveTo>
                  <a:lnTo>
                    <a:pt x="752" y="0"/>
                  </a:lnTo>
                  <a:lnTo>
                    <a:pt x="1" y="408"/>
                  </a:lnTo>
                  <a:lnTo>
                    <a:pt x="1749" y="28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5184825" y="3044050"/>
              <a:ext cx="66500" cy="69025"/>
            </a:xfrm>
            <a:custGeom>
              <a:avLst/>
              <a:gdLst/>
              <a:ahLst/>
              <a:cxnLst/>
              <a:rect l="l" t="t" r="r" b="b"/>
              <a:pathLst>
                <a:path w="2660" h="2761" extrusionOk="0">
                  <a:moveTo>
                    <a:pt x="2660" y="2306"/>
                  </a:moveTo>
                  <a:lnTo>
                    <a:pt x="739" y="0"/>
                  </a:lnTo>
                  <a:lnTo>
                    <a:pt x="1" y="423"/>
                  </a:lnTo>
                  <a:lnTo>
                    <a:pt x="1868" y="27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5225425" y="3020800"/>
              <a:ext cx="69425" cy="67275"/>
            </a:xfrm>
            <a:custGeom>
              <a:avLst/>
              <a:gdLst/>
              <a:ahLst/>
              <a:cxnLst/>
              <a:rect l="l" t="t" r="r" b="b"/>
              <a:pathLst>
                <a:path w="2777" h="2691" extrusionOk="0">
                  <a:moveTo>
                    <a:pt x="2777" y="2237"/>
                  </a:moveTo>
                  <a:lnTo>
                    <a:pt x="739" y="0"/>
                  </a:lnTo>
                  <a:lnTo>
                    <a:pt x="1" y="422"/>
                  </a:lnTo>
                  <a:lnTo>
                    <a:pt x="1986" y="26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5266025" y="2997575"/>
              <a:ext cx="72325" cy="65550"/>
            </a:xfrm>
            <a:custGeom>
              <a:avLst/>
              <a:gdLst/>
              <a:ahLst/>
              <a:cxnLst/>
              <a:rect l="l" t="t" r="r" b="b"/>
              <a:pathLst>
                <a:path w="2893" h="2622" extrusionOk="0">
                  <a:moveTo>
                    <a:pt x="2892" y="2169"/>
                  </a:moveTo>
                  <a:lnTo>
                    <a:pt x="739" y="0"/>
                  </a:lnTo>
                  <a:lnTo>
                    <a:pt x="0" y="423"/>
                  </a:lnTo>
                  <a:lnTo>
                    <a:pt x="2101" y="262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a:off x="5306275" y="2973700"/>
              <a:ext cx="74775" cy="64175"/>
            </a:xfrm>
            <a:custGeom>
              <a:avLst/>
              <a:gdLst/>
              <a:ahLst/>
              <a:cxnLst/>
              <a:rect l="l" t="t" r="r" b="b"/>
              <a:pathLst>
                <a:path w="2991" h="2567" extrusionOk="0">
                  <a:moveTo>
                    <a:pt x="2990" y="2099"/>
                  </a:moveTo>
                  <a:lnTo>
                    <a:pt x="723" y="0"/>
                  </a:lnTo>
                  <a:lnTo>
                    <a:pt x="1" y="436"/>
                  </a:lnTo>
                  <a:lnTo>
                    <a:pt x="2216" y="256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5346000" y="2949775"/>
              <a:ext cx="77600" cy="62375"/>
            </a:xfrm>
            <a:custGeom>
              <a:avLst/>
              <a:gdLst/>
              <a:ahLst/>
              <a:cxnLst/>
              <a:rect l="l" t="t" r="r" b="b"/>
              <a:pathLst>
                <a:path w="3104" h="2495" extrusionOk="0">
                  <a:moveTo>
                    <a:pt x="3103" y="2028"/>
                  </a:moveTo>
                  <a:lnTo>
                    <a:pt x="722" y="0"/>
                  </a:lnTo>
                  <a:lnTo>
                    <a:pt x="1" y="435"/>
                  </a:lnTo>
                  <a:lnTo>
                    <a:pt x="2330" y="24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5385675" y="2925850"/>
              <a:ext cx="80350" cy="60625"/>
            </a:xfrm>
            <a:custGeom>
              <a:avLst/>
              <a:gdLst/>
              <a:ahLst/>
              <a:cxnLst/>
              <a:rect l="l" t="t" r="r" b="b"/>
              <a:pathLst>
                <a:path w="3214" h="2425" extrusionOk="0">
                  <a:moveTo>
                    <a:pt x="3214" y="1956"/>
                  </a:moveTo>
                  <a:lnTo>
                    <a:pt x="720" y="1"/>
                  </a:lnTo>
                  <a:lnTo>
                    <a:pt x="1" y="436"/>
                  </a:lnTo>
                  <a:lnTo>
                    <a:pt x="2443" y="242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5424775" y="2901300"/>
              <a:ext cx="82700" cy="59075"/>
            </a:xfrm>
            <a:custGeom>
              <a:avLst/>
              <a:gdLst/>
              <a:ahLst/>
              <a:cxnLst/>
              <a:rect l="l" t="t" r="r" b="b"/>
              <a:pathLst>
                <a:path w="3308" h="2363" extrusionOk="0">
                  <a:moveTo>
                    <a:pt x="3307" y="1883"/>
                  </a:moveTo>
                  <a:lnTo>
                    <a:pt x="703" y="0"/>
                  </a:lnTo>
                  <a:lnTo>
                    <a:pt x="0" y="446"/>
                  </a:lnTo>
                  <a:lnTo>
                    <a:pt x="2554" y="23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5463425" y="2876775"/>
              <a:ext cx="85425" cy="57275"/>
            </a:xfrm>
            <a:custGeom>
              <a:avLst/>
              <a:gdLst/>
              <a:ahLst/>
              <a:cxnLst/>
              <a:rect l="l" t="t" r="r" b="b"/>
              <a:pathLst>
                <a:path w="3417" h="2291" extrusionOk="0">
                  <a:moveTo>
                    <a:pt x="3417" y="1812"/>
                  </a:moveTo>
                  <a:lnTo>
                    <a:pt x="703" y="1"/>
                  </a:lnTo>
                  <a:lnTo>
                    <a:pt x="0" y="446"/>
                  </a:lnTo>
                  <a:lnTo>
                    <a:pt x="2665" y="22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502050" y="2852175"/>
              <a:ext cx="87825" cy="55575"/>
            </a:xfrm>
            <a:custGeom>
              <a:avLst/>
              <a:gdLst/>
              <a:ahLst/>
              <a:cxnLst/>
              <a:rect l="l" t="t" r="r" b="b"/>
              <a:pathLst>
                <a:path w="3513" h="2223" extrusionOk="0">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539775" y="2827125"/>
              <a:ext cx="90225" cy="53850"/>
            </a:xfrm>
            <a:custGeom>
              <a:avLst/>
              <a:gdLst/>
              <a:ahLst/>
              <a:cxnLst/>
              <a:rect l="l" t="t" r="r" b="b"/>
              <a:pathLst>
                <a:path w="3609" h="2154" extrusionOk="0">
                  <a:moveTo>
                    <a:pt x="3608" y="1665"/>
                  </a:moveTo>
                  <a:lnTo>
                    <a:pt x="682" y="1"/>
                  </a:lnTo>
                  <a:lnTo>
                    <a:pt x="0" y="456"/>
                  </a:lnTo>
                  <a:lnTo>
                    <a:pt x="2879" y="21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577225" y="2802175"/>
              <a:ext cx="92800" cy="51950"/>
            </a:xfrm>
            <a:custGeom>
              <a:avLst/>
              <a:gdLst/>
              <a:ahLst/>
              <a:cxnLst/>
              <a:rect l="l" t="t" r="r" b="b"/>
              <a:pathLst>
                <a:path w="3712" h="2078" extrusionOk="0">
                  <a:moveTo>
                    <a:pt x="3712" y="1590"/>
                  </a:moveTo>
                  <a:lnTo>
                    <a:pt x="681" y="1"/>
                  </a:lnTo>
                  <a:lnTo>
                    <a:pt x="1" y="453"/>
                  </a:lnTo>
                  <a:lnTo>
                    <a:pt x="2984" y="20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614650" y="2777000"/>
              <a:ext cx="94800" cy="50325"/>
            </a:xfrm>
            <a:custGeom>
              <a:avLst/>
              <a:gdLst/>
              <a:ahLst/>
              <a:cxnLst/>
              <a:rect l="l" t="t" r="r" b="b"/>
              <a:pathLst>
                <a:path w="3792" h="2013" extrusionOk="0">
                  <a:moveTo>
                    <a:pt x="3791" y="1515"/>
                  </a:moveTo>
                  <a:lnTo>
                    <a:pt x="657" y="1"/>
                  </a:lnTo>
                  <a:lnTo>
                    <a:pt x="0" y="463"/>
                  </a:lnTo>
                  <a:lnTo>
                    <a:pt x="3088" y="20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650800" y="2751575"/>
              <a:ext cx="97300" cy="48425"/>
            </a:xfrm>
            <a:custGeom>
              <a:avLst/>
              <a:gdLst/>
              <a:ahLst/>
              <a:cxnLst/>
              <a:rect l="l" t="t" r="r" b="b"/>
              <a:pathLst>
                <a:path w="3892" h="1937" extrusionOk="0">
                  <a:moveTo>
                    <a:pt x="3891" y="1440"/>
                  </a:moveTo>
                  <a:lnTo>
                    <a:pt x="657" y="1"/>
                  </a:lnTo>
                  <a:lnTo>
                    <a:pt x="0" y="463"/>
                  </a:lnTo>
                  <a:lnTo>
                    <a:pt x="3190" y="19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5686900" y="2726250"/>
              <a:ext cx="99750" cy="46500"/>
            </a:xfrm>
            <a:custGeom>
              <a:avLst/>
              <a:gdLst/>
              <a:ahLst/>
              <a:cxnLst/>
              <a:rect l="l" t="t" r="r" b="b"/>
              <a:pathLst>
                <a:path w="3990" h="1860" extrusionOk="0">
                  <a:moveTo>
                    <a:pt x="3990" y="1365"/>
                  </a:moveTo>
                  <a:lnTo>
                    <a:pt x="656" y="0"/>
                  </a:lnTo>
                  <a:lnTo>
                    <a:pt x="1" y="461"/>
                  </a:lnTo>
                  <a:lnTo>
                    <a:pt x="3290" y="18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5722725" y="2700650"/>
              <a:ext cx="101550" cy="44825"/>
            </a:xfrm>
            <a:custGeom>
              <a:avLst/>
              <a:gdLst/>
              <a:ahLst/>
              <a:cxnLst/>
              <a:rect l="l" t="t" r="r" b="b"/>
              <a:pathLst>
                <a:path w="4062" h="1793" extrusionOk="0">
                  <a:moveTo>
                    <a:pt x="4062" y="1290"/>
                  </a:moveTo>
                  <a:lnTo>
                    <a:pt x="631" y="1"/>
                  </a:lnTo>
                  <a:lnTo>
                    <a:pt x="0" y="469"/>
                  </a:lnTo>
                  <a:lnTo>
                    <a:pt x="3387" y="17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5757375" y="2675000"/>
              <a:ext cx="103925" cy="42850"/>
            </a:xfrm>
            <a:custGeom>
              <a:avLst/>
              <a:gdLst/>
              <a:ahLst/>
              <a:cxnLst/>
              <a:rect l="l" t="t" r="r" b="b"/>
              <a:pathLst>
                <a:path w="4157" h="1714" extrusionOk="0">
                  <a:moveTo>
                    <a:pt x="4156" y="1213"/>
                  </a:moveTo>
                  <a:lnTo>
                    <a:pt x="631" y="0"/>
                  </a:lnTo>
                  <a:lnTo>
                    <a:pt x="1" y="467"/>
                  </a:lnTo>
                  <a:lnTo>
                    <a:pt x="3483" y="17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5792000" y="2649400"/>
              <a:ext cx="106200" cy="40950"/>
            </a:xfrm>
            <a:custGeom>
              <a:avLst/>
              <a:gdLst/>
              <a:ahLst/>
              <a:cxnLst/>
              <a:rect l="l" t="t" r="r" b="b"/>
              <a:pathLst>
                <a:path w="4248" h="1638" extrusionOk="0">
                  <a:moveTo>
                    <a:pt x="4248" y="1138"/>
                  </a:moveTo>
                  <a:lnTo>
                    <a:pt x="629" y="1"/>
                  </a:lnTo>
                  <a:lnTo>
                    <a:pt x="1" y="465"/>
                  </a:lnTo>
                  <a:lnTo>
                    <a:pt x="3577" y="16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5826050" y="2623550"/>
              <a:ext cx="107800" cy="39175"/>
            </a:xfrm>
            <a:custGeom>
              <a:avLst/>
              <a:gdLst/>
              <a:ahLst/>
              <a:cxnLst/>
              <a:rect l="l" t="t" r="r" b="b"/>
              <a:pathLst>
                <a:path w="4312" h="1567" extrusionOk="0">
                  <a:moveTo>
                    <a:pt x="4312" y="1061"/>
                  </a:moveTo>
                  <a:lnTo>
                    <a:pt x="602" y="0"/>
                  </a:lnTo>
                  <a:lnTo>
                    <a:pt x="0" y="471"/>
                  </a:lnTo>
                  <a:lnTo>
                    <a:pt x="3669" y="15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5859100" y="2597700"/>
              <a:ext cx="109975" cy="37250"/>
            </a:xfrm>
            <a:custGeom>
              <a:avLst/>
              <a:gdLst/>
              <a:ahLst/>
              <a:cxnLst/>
              <a:rect l="l" t="t" r="r" b="b"/>
              <a:pathLst>
                <a:path w="4399" h="1490" extrusionOk="0">
                  <a:moveTo>
                    <a:pt x="4399" y="985"/>
                  </a:moveTo>
                  <a:lnTo>
                    <a:pt x="601" y="0"/>
                  </a:lnTo>
                  <a:lnTo>
                    <a:pt x="1" y="470"/>
                  </a:lnTo>
                  <a:lnTo>
                    <a:pt x="3758" y="14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5892100" y="2571950"/>
              <a:ext cx="112125" cy="35300"/>
            </a:xfrm>
            <a:custGeom>
              <a:avLst/>
              <a:gdLst/>
              <a:ahLst/>
              <a:cxnLst/>
              <a:rect l="l" t="t" r="r" b="b"/>
              <a:pathLst>
                <a:path w="4485" h="1412" extrusionOk="0">
                  <a:moveTo>
                    <a:pt x="4484" y="909"/>
                  </a:moveTo>
                  <a:lnTo>
                    <a:pt x="600" y="0"/>
                  </a:lnTo>
                  <a:lnTo>
                    <a:pt x="0" y="468"/>
                  </a:lnTo>
                  <a:lnTo>
                    <a:pt x="3846" y="14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911425" y="2556575"/>
              <a:ext cx="112625" cy="34325"/>
            </a:xfrm>
            <a:custGeom>
              <a:avLst/>
              <a:gdLst/>
              <a:ahLst/>
              <a:cxnLst/>
              <a:rect l="l" t="t" r="r" b="b"/>
              <a:pathLst>
                <a:path w="4505" h="1373" extrusionOk="0">
                  <a:moveTo>
                    <a:pt x="4504" y="865"/>
                  </a:moveTo>
                  <a:lnTo>
                    <a:pt x="571" y="0"/>
                  </a:lnTo>
                  <a:lnTo>
                    <a:pt x="0" y="473"/>
                  </a:lnTo>
                  <a:lnTo>
                    <a:pt x="3896" y="13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5942775" y="2530625"/>
              <a:ext cx="114675" cy="32375"/>
            </a:xfrm>
            <a:custGeom>
              <a:avLst/>
              <a:gdLst/>
              <a:ahLst/>
              <a:cxnLst/>
              <a:rect l="l" t="t" r="r" b="b"/>
              <a:pathLst>
                <a:path w="4587" h="1295" extrusionOk="0">
                  <a:moveTo>
                    <a:pt x="4587" y="789"/>
                  </a:moveTo>
                  <a:lnTo>
                    <a:pt x="570" y="0"/>
                  </a:lnTo>
                  <a:lnTo>
                    <a:pt x="1" y="472"/>
                  </a:lnTo>
                  <a:lnTo>
                    <a:pt x="3980" y="12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5974075" y="2504750"/>
              <a:ext cx="116650" cy="30475"/>
            </a:xfrm>
            <a:custGeom>
              <a:avLst/>
              <a:gdLst/>
              <a:ahLst/>
              <a:cxnLst/>
              <a:rect l="l" t="t" r="r" b="b"/>
              <a:pathLst>
                <a:path w="4666" h="1219" extrusionOk="0">
                  <a:moveTo>
                    <a:pt x="1" y="471"/>
                  </a:moveTo>
                  <a:lnTo>
                    <a:pt x="4061" y="1218"/>
                  </a:lnTo>
                  <a:lnTo>
                    <a:pt x="4666" y="715"/>
                  </a:lnTo>
                  <a:lnTo>
                    <a:pt x="5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6004875" y="2478825"/>
              <a:ext cx="117850" cy="28650"/>
            </a:xfrm>
            <a:custGeom>
              <a:avLst/>
              <a:gdLst/>
              <a:ahLst/>
              <a:cxnLst/>
              <a:rect l="l" t="t" r="r" b="b"/>
              <a:pathLst>
                <a:path w="4714" h="1146" extrusionOk="0">
                  <a:moveTo>
                    <a:pt x="1" y="474"/>
                  </a:moveTo>
                  <a:lnTo>
                    <a:pt x="4141" y="1145"/>
                  </a:lnTo>
                  <a:lnTo>
                    <a:pt x="4713" y="639"/>
                  </a:lnTo>
                  <a:lnTo>
                    <a:pt x="53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6034425" y="2452925"/>
              <a:ext cx="119675" cy="26725"/>
            </a:xfrm>
            <a:custGeom>
              <a:avLst/>
              <a:gdLst/>
              <a:ahLst/>
              <a:cxnLst/>
              <a:rect l="l" t="t" r="r" b="b"/>
              <a:pathLst>
                <a:path w="4787" h="1069" extrusionOk="0">
                  <a:moveTo>
                    <a:pt x="0" y="471"/>
                  </a:moveTo>
                  <a:lnTo>
                    <a:pt x="4217" y="1068"/>
                  </a:lnTo>
                  <a:lnTo>
                    <a:pt x="4787" y="564"/>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6063875" y="2427125"/>
              <a:ext cx="121500" cy="24800"/>
            </a:xfrm>
            <a:custGeom>
              <a:avLst/>
              <a:gdLst/>
              <a:ahLst/>
              <a:cxnLst/>
              <a:rect l="l" t="t" r="r" b="b"/>
              <a:pathLst>
                <a:path w="4860" h="992" extrusionOk="0">
                  <a:moveTo>
                    <a:pt x="1" y="469"/>
                  </a:moveTo>
                  <a:lnTo>
                    <a:pt x="4291" y="991"/>
                  </a:lnTo>
                  <a:lnTo>
                    <a:pt x="4860" y="489"/>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6092600" y="2401275"/>
              <a:ext cx="122425" cy="22975"/>
            </a:xfrm>
            <a:custGeom>
              <a:avLst/>
              <a:gdLst/>
              <a:ahLst/>
              <a:cxnLst/>
              <a:rect l="l" t="t" r="r" b="b"/>
              <a:pathLst>
                <a:path w="4897" h="919" extrusionOk="0">
                  <a:moveTo>
                    <a:pt x="1" y="470"/>
                  </a:moveTo>
                  <a:lnTo>
                    <a:pt x="4364" y="919"/>
                  </a:lnTo>
                  <a:lnTo>
                    <a:pt x="4896" y="415"/>
                  </a:lnTo>
                  <a:lnTo>
                    <a:pt x="5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6120200" y="2375500"/>
              <a:ext cx="124100" cy="21075"/>
            </a:xfrm>
            <a:custGeom>
              <a:avLst/>
              <a:gdLst/>
              <a:ahLst/>
              <a:cxnLst/>
              <a:rect l="l" t="t" r="r" b="b"/>
              <a:pathLst>
                <a:path w="4964" h="843" extrusionOk="0">
                  <a:moveTo>
                    <a:pt x="4963" y="342"/>
                  </a:moveTo>
                  <a:lnTo>
                    <a:pt x="502" y="0"/>
                  </a:lnTo>
                  <a:lnTo>
                    <a:pt x="0" y="468"/>
                  </a:lnTo>
                  <a:lnTo>
                    <a:pt x="4432" y="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6147725" y="2349825"/>
              <a:ext cx="115425" cy="19225"/>
            </a:xfrm>
            <a:custGeom>
              <a:avLst/>
              <a:gdLst/>
              <a:ahLst/>
              <a:cxnLst/>
              <a:rect l="l" t="t" r="r" b="b"/>
              <a:pathLst>
                <a:path w="4617" h="769" extrusionOk="0">
                  <a:moveTo>
                    <a:pt x="1" y="467"/>
                  </a:moveTo>
                  <a:lnTo>
                    <a:pt x="4499" y="768"/>
                  </a:lnTo>
                  <a:lnTo>
                    <a:pt x="4616" y="658"/>
                  </a:lnTo>
                  <a:lnTo>
                    <a:pt x="4616" y="245"/>
                  </a:lnTo>
                  <a:lnTo>
                    <a:pt x="50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6174300" y="2324200"/>
              <a:ext cx="88850" cy="16100"/>
            </a:xfrm>
            <a:custGeom>
              <a:avLst/>
              <a:gdLst/>
              <a:ahLst/>
              <a:cxnLst/>
              <a:rect l="l" t="t" r="r" b="b"/>
              <a:pathLst>
                <a:path w="3554" h="644" extrusionOk="0">
                  <a:moveTo>
                    <a:pt x="0" y="465"/>
                  </a:moveTo>
                  <a:lnTo>
                    <a:pt x="3553" y="643"/>
                  </a:lnTo>
                  <a:lnTo>
                    <a:pt x="3553" y="132"/>
                  </a:lnTo>
                  <a:lnTo>
                    <a:pt x="46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6199875" y="2298650"/>
              <a:ext cx="63275" cy="13775"/>
            </a:xfrm>
            <a:custGeom>
              <a:avLst/>
              <a:gdLst/>
              <a:ahLst/>
              <a:cxnLst/>
              <a:rect l="l" t="t" r="r" b="b"/>
              <a:pathLst>
                <a:path w="2531" h="551" extrusionOk="0">
                  <a:moveTo>
                    <a:pt x="1" y="464"/>
                  </a:moveTo>
                  <a:lnTo>
                    <a:pt x="2530" y="550"/>
                  </a:lnTo>
                  <a:lnTo>
                    <a:pt x="2530" y="55"/>
                  </a:lnTo>
                  <a:lnTo>
                    <a:pt x="4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6225425" y="2273225"/>
              <a:ext cx="37725" cy="12250"/>
            </a:xfrm>
            <a:custGeom>
              <a:avLst/>
              <a:gdLst/>
              <a:ahLst/>
              <a:cxnLst/>
              <a:rect l="l" t="t" r="r" b="b"/>
              <a:pathLst>
                <a:path w="1509" h="490" extrusionOk="0">
                  <a:moveTo>
                    <a:pt x="0" y="463"/>
                  </a:moveTo>
                  <a:lnTo>
                    <a:pt x="1508" y="490"/>
                  </a:lnTo>
                  <a:lnTo>
                    <a:pt x="1508" y="13"/>
                  </a:lnTo>
                  <a:lnTo>
                    <a:pt x="46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6249775" y="2247900"/>
              <a:ext cx="13375" cy="11575"/>
            </a:xfrm>
            <a:custGeom>
              <a:avLst/>
              <a:gdLst/>
              <a:ahLst/>
              <a:cxnLst/>
              <a:rect l="l" t="t" r="r" b="b"/>
              <a:pathLst>
                <a:path w="535" h="463" extrusionOk="0">
                  <a:moveTo>
                    <a:pt x="0" y="460"/>
                  </a:moveTo>
                  <a:lnTo>
                    <a:pt x="534" y="463"/>
                  </a:lnTo>
                  <a:lnTo>
                    <a:pt x="534" y="0"/>
                  </a:lnTo>
                  <a:lnTo>
                    <a:pt x="42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5333200" y="1007475"/>
              <a:ext cx="929950" cy="165550"/>
            </a:xfrm>
            <a:custGeom>
              <a:avLst/>
              <a:gdLst/>
              <a:ahLst/>
              <a:cxnLst/>
              <a:rect l="l" t="t" r="r" b="b"/>
              <a:pathLst>
                <a:path w="37198" h="6622" extrusionOk="0">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6248075" y="1141450"/>
              <a:ext cx="15075" cy="11650"/>
            </a:xfrm>
            <a:custGeom>
              <a:avLst/>
              <a:gdLst/>
              <a:ahLst/>
              <a:cxnLst/>
              <a:rect l="l" t="t" r="r" b="b"/>
              <a:pathLst>
                <a:path w="603" h="466" extrusionOk="0">
                  <a:moveTo>
                    <a:pt x="340" y="465"/>
                  </a:moveTo>
                  <a:lnTo>
                    <a:pt x="602" y="298"/>
                  </a:lnTo>
                  <a:lnTo>
                    <a:pt x="602" y="1"/>
                  </a:lnTo>
                  <a:lnTo>
                    <a:pt x="0" y="3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a:off x="6228175" y="1124900"/>
              <a:ext cx="34975" cy="24400"/>
            </a:xfrm>
            <a:custGeom>
              <a:avLst/>
              <a:gdLst/>
              <a:ahLst/>
              <a:cxnLst/>
              <a:rect l="l" t="t" r="r" b="b"/>
              <a:pathLst>
                <a:path w="1399" h="976" extrusionOk="0">
                  <a:moveTo>
                    <a:pt x="364" y="976"/>
                  </a:moveTo>
                  <a:lnTo>
                    <a:pt x="1398" y="303"/>
                  </a:lnTo>
                  <a:lnTo>
                    <a:pt x="1398" y="1"/>
                  </a:lnTo>
                  <a:lnTo>
                    <a:pt x="1" y="9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a:off x="6208300" y="1108050"/>
              <a:ext cx="54850" cy="37975"/>
            </a:xfrm>
            <a:custGeom>
              <a:avLst/>
              <a:gdLst/>
              <a:ahLst/>
              <a:cxnLst/>
              <a:rect l="l" t="t" r="r" b="b"/>
              <a:pathLst>
                <a:path w="2194" h="1519" extrusionOk="0">
                  <a:moveTo>
                    <a:pt x="361" y="1518"/>
                  </a:moveTo>
                  <a:lnTo>
                    <a:pt x="2193" y="309"/>
                  </a:lnTo>
                  <a:lnTo>
                    <a:pt x="2193" y="1"/>
                  </a:lnTo>
                  <a:lnTo>
                    <a:pt x="1" y="14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6188450" y="1090925"/>
              <a:ext cx="74700" cy="51800"/>
            </a:xfrm>
            <a:custGeom>
              <a:avLst/>
              <a:gdLst/>
              <a:ahLst/>
              <a:cxnLst/>
              <a:rect l="l" t="t" r="r" b="b"/>
              <a:pathLst>
                <a:path w="2988" h="2072" extrusionOk="0">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6167500" y="1078800"/>
              <a:ext cx="95650" cy="61200"/>
            </a:xfrm>
            <a:custGeom>
              <a:avLst/>
              <a:gdLst/>
              <a:ahLst/>
              <a:cxnLst/>
              <a:rect l="l" t="t" r="r" b="b"/>
              <a:pathLst>
                <a:path w="3826" h="2448" extrusionOk="0">
                  <a:moveTo>
                    <a:pt x="1" y="2406"/>
                  </a:moveTo>
                  <a:lnTo>
                    <a:pt x="381" y="2448"/>
                  </a:lnTo>
                  <a:lnTo>
                    <a:pt x="3825" y="106"/>
                  </a:lnTo>
                  <a:lnTo>
                    <a:pt x="3825" y="33"/>
                  </a:lnTo>
                  <a:lnTo>
                    <a:pt x="35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6146675" y="1076525"/>
              <a:ext cx="96500" cy="61150"/>
            </a:xfrm>
            <a:custGeom>
              <a:avLst/>
              <a:gdLst/>
              <a:ahLst/>
              <a:cxnLst/>
              <a:rect l="l" t="t" r="r" b="b"/>
              <a:pathLst>
                <a:path w="3860" h="2446" extrusionOk="0">
                  <a:moveTo>
                    <a:pt x="3859" y="41"/>
                  </a:moveTo>
                  <a:lnTo>
                    <a:pt x="3457" y="0"/>
                  </a:lnTo>
                  <a:lnTo>
                    <a:pt x="1" y="2402"/>
                  </a:lnTo>
                  <a:lnTo>
                    <a:pt x="379" y="24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6125700" y="1074425"/>
              <a:ext cx="95350" cy="60875"/>
            </a:xfrm>
            <a:custGeom>
              <a:avLst/>
              <a:gdLst/>
              <a:ahLst/>
              <a:cxnLst/>
              <a:rect l="l" t="t" r="r" b="b"/>
              <a:pathLst>
                <a:path w="3814" h="2435" extrusionOk="0">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6103875" y="1073100"/>
              <a:ext cx="94125" cy="60575"/>
            </a:xfrm>
            <a:custGeom>
              <a:avLst/>
              <a:gdLst/>
              <a:ahLst/>
              <a:cxnLst/>
              <a:rect l="l" t="t" r="r" b="b"/>
              <a:pathLst>
                <a:path w="3765" h="2423" extrusionOk="0">
                  <a:moveTo>
                    <a:pt x="3764" y="24"/>
                  </a:moveTo>
                  <a:lnTo>
                    <a:pt x="3343" y="0"/>
                  </a:lnTo>
                  <a:lnTo>
                    <a:pt x="0" y="2396"/>
                  </a:lnTo>
                  <a:lnTo>
                    <a:pt x="396" y="24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6082175" y="1071750"/>
              <a:ext cx="92650" cy="60475"/>
            </a:xfrm>
            <a:custGeom>
              <a:avLst/>
              <a:gdLst/>
              <a:ahLst/>
              <a:cxnLst/>
              <a:rect l="l" t="t" r="r" b="b"/>
              <a:pathLst>
                <a:path w="3706" h="2419" extrusionOk="0">
                  <a:moveTo>
                    <a:pt x="3705" y="25"/>
                  </a:moveTo>
                  <a:lnTo>
                    <a:pt x="3286" y="0"/>
                  </a:lnTo>
                  <a:lnTo>
                    <a:pt x="1" y="2392"/>
                  </a:lnTo>
                  <a:lnTo>
                    <a:pt x="394" y="2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6060150" y="1070775"/>
              <a:ext cx="91650" cy="59975"/>
            </a:xfrm>
            <a:custGeom>
              <a:avLst/>
              <a:gdLst/>
              <a:ahLst/>
              <a:cxnLst/>
              <a:rect l="l" t="t" r="r" b="b"/>
              <a:pathLst>
                <a:path w="3666" h="2399" extrusionOk="0">
                  <a:moveTo>
                    <a:pt x="3666" y="10"/>
                  </a:moveTo>
                  <a:lnTo>
                    <a:pt x="3228" y="0"/>
                  </a:lnTo>
                  <a:lnTo>
                    <a:pt x="0" y="2387"/>
                  </a:lnTo>
                  <a:lnTo>
                    <a:pt x="412" y="23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6037475" y="1070375"/>
              <a:ext cx="90225" cy="59800"/>
            </a:xfrm>
            <a:custGeom>
              <a:avLst/>
              <a:gdLst/>
              <a:ahLst/>
              <a:cxnLst/>
              <a:rect l="l" t="t" r="r" b="b"/>
              <a:pathLst>
                <a:path w="3609" h="2392" extrusionOk="0">
                  <a:moveTo>
                    <a:pt x="3608" y="8"/>
                  </a:moveTo>
                  <a:lnTo>
                    <a:pt x="3171" y="1"/>
                  </a:lnTo>
                  <a:lnTo>
                    <a:pt x="1" y="2382"/>
                  </a:lnTo>
                  <a:lnTo>
                    <a:pt x="412" y="23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6015000" y="1069950"/>
              <a:ext cx="88700" cy="59650"/>
            </a:xfrm>
            <a:custGeom>
              <a:avLst/>
              <a:gdLst/>
              <a:ahLst/>
              <a:cxnLst/>
              <a:rect l="l" t="t" r="r" b="b"/>
              <a:pathLst>
                <a:path w="3548" h="2386" extrusionOk="0">
                  <a:moveTo>
                    <a:pt x="3548" y="8"/>
                  </a:moveTo>
                  <a:lnTo>
                    <a:pt x="3113" y="1"/>
                  </a:lnTo>
                  <a:lnTo>
                    <a:pt x="0" y="2375"/>
                  </a:lnTo>
                  <a:lnTo>
                    <a:pt x="409" y="238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5991950" y="1069825"/>
              <a:ext cx="87775" cy="59475"/>
            </a:xfrm>
            <a:custGeom>
              <a:avLst/>
              <a:gdLst/>
              <a:ahLst/>
              <a:cxnLst/>
              <a:rect l="l" t="t" r="r" b="b"/>
              <a:pathLst>
                <a:path w="3511" h="2379" extrusionOk="0">
                  <a:moveTo>
                    <a:pt x="3511" y="1"/>
                  </a:moveTo>
                  <a:lnTo>
                    <a:pt x="3056" y="10"/>
                  </a:lnTo>
                  <a:lnTo>
                    <a:pt x="1" y="2378"/>
                  </a:lnTo>
                  <a:lnTo>
                    <a:pt x="429" y="23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5968550" y="1070350"/>
              <a:ext cx="86250" cy="59300"/>
            </a:xfrm>
            <a:custGeom>
              <a:avLst/>
              <a:gdLst/>
              <a:ahLst/>
              <a:cxnLst/>
              <a:rect l="l" t="t" r="r" b="b"/>
              <a:pathLst>
                <a:path w="3450" h="2372" extrusionOk="0">
                  <a:moveTo>
                    <a:pt x="3449" y="1"/>
                  </a:moveTo>
                  <a:lnTo>
                    <a:pt x="2998" y="9"/>
                  </a:lnTo>
                  <a:lnTo>
                    <a:pt x="1" y="2371"/>
                  </a:lnTo>
                  <a:lnTo>
                    <a:pt x="426" y="236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5945300" y="1070850"/>
              <a:ext cx="84700" cy="59075"/>
            </a:xfrm>
            <a:custGeom>
              <a:avLst/>
              <a:gdLst/>
              <a:ahLst/>
              <a:cxnLst/>
              <a:rect l="l" t="t" r="r" b="b"/>
              <a:pathLst>
                <a:path w="3388" h="2363" extrusionOk="0">
                  <a:moveTo>
                    <a:pt x="3387" y="1"/>
                  </a:moveTo>
                  <a:lnTo>
                    <a:pt x="2939" y="9"/>
                  </a:lnTo>
                  <a:lnTo>
                    <a:pt x="1" y="2363"/>
                  </a:lnTo>
                  <a:lnTo>
                    <a:pt x="423" y="2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921375" y="1071575"/>
              <a:ext cx="83725" cy="59300"/>
            </a:xfrm>
            <a:custGeom>
              <a:avLst/>
              <a:gdLst/>
              <a:ahLst/>
              <a:cxnLst/>
              <a:rect l="l" t="t" r="r" b="b"/>
              <a:pathLst>
                <a:path w="3349" h="2372" extrusionOk="0">
                  <a:moveTo>
                    <a:pt x="3348" y="0"/>
                  </a:moveTo>
                  <a:lnTo>
                    <a:pt x="2882" y="26"/>
                  </a:lnTo>
                  <a:lnTo>
                    <a:pt x="0" y="2372"/>
                  </a:lnTo>
                  <a:lnTo>
                    <a:pt x="442" y="23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5897250" y="1072975"/>
              <a:ext cx="82200" cy="59075"/>
            </a:xfrm>
            <a:custGeom>
              <a:avLst/>
              <a:gdLst/>
              <a:ahLst/>
              <a:cxnLst/>
              <a:rect l="l" t="t" r="r" b="b"/>
              <a:pathLst>
                <a:path w="3288" h="2363" extrusionOk="0">
                  <a:moveTo>
                    <a:pt x="3288" y="1"/>
                  </a:moveTo>
                  <a:lnTo>
                    <a:pt x="2823" y="26"/>
                  </a:lnTo>
                  <a:lnTo>
                    <a:pt x="1" y="2363"/>
                  </a:lnTo>
                  <a:lnTo>
                    <a:pt x="439" y="23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5873275" y="1074375"/>
              <a:ext cx="80675" cy="58850"/>
            </a:xfrm>
            <a:custGeom>
              <a:avLst/>
              <a:gdLst/>
              <a:ahLst/>
              <a:cxnLst/>
              <a:rect l="l" t="t" r="r" b="b"/>
              <a:pathLst>
                <a:path w="3227" h="2354" extrusionOk="0">
                  <a:moveTo>
                    <a:pt x="3226" y="1"/>
                  </a:moveTo>
                  <a:lnTo>
                    <a:pt x="2765" y="26"/>
                  </a:lnTo>
                  <a:lnTo>
                    <a:pt x="1" y="2353"/>
                  </a:lnTo>
                  <a:lnTo>
                    <a:pt x="437" y="2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5848575" y="1076100"/>
              <a:ext cx="79650" cy="59025"/>
            </a:xfrm>
            <a:custGeom>
              <a:avLst/>
              <a:gdLst/>
              <a:ahLst/>
              <a:cxnLst/>
              <a:rect l="l" t="t" r="r" b="b"/>
              <a:pathLst>
                <a:path w="3186" h="2361" extrusionOk="0">
                  <a:moveTo>
                    <a:pt x="3185" y="0"/>
                  </a:moveTo>
                  <a:lnTo>
                    <a:pt x="2706" y="42"/>
                  </a:lnTo>
                  <a:lnTo>
                    <a:pt x="1" y="2360"/>
                  </a:lnTo>
                  <a:lnTo>
                    <a:pt x="453" y="23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5823775" y="1078400"/>
              <a:ext cx="78125" cy="58775"/>
            </a:xfrm>
            <a:custGeom>
              <a:avLst/>
              <a:gdLst/>
              <a:ahLst/>
              <a:cxnLst/>
              <a:rect l="l" t="t" r="r" b="b"/>
              <a:pathLst>
                <a:path w="3125" h="2351" extrusionOk="0">
                  <a:moveTo>
                    <a:pt x="3124" y="1"/>
                  </a:moveTo>
                  <a:lnTo>
                    <a:pt x="2648" y="42"/>
                  </a:lnTo>
                  <a:lnTo>
                    <a:pt x="1" y="2350"/>
                  </a:lnTo>
                  <a:lnTo>
                    <a:pt x="450" y="2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5799150" y="1080700"/>
              <a:ext cx="76575" cy="58475"/>
            </a:xfrm>
            <a:custGeom>
              <a:avLst/>
              <a:gdLst/>
              <a:ahLst/>
              <a:cxnLst/>
              <a:rect l="l" t="t" r="r" b="b"/>
              <a:pathLst>
                <a:path w="3063" h="2339" extrusionOk="0">
                  <a:moveTo>
                    <a:pt x="3062" y="0"/>
                  </a:moveTo>
                  <a:lnTo>
                    <a:pt x="2589" y="42"/>
                  </a:lnTo>
                  <a:lnTo>
                    <a:pt x="0" y="2338"/>
                  </a:lnTo>
                  <a:lnTo>
                    <a:pt x="448" y="2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5773700" y="1083350"/>
              <a:ext cx="75550" cy="58600"/>
            </a:xfrm>
            <a:custGeom>
              <a:avLst/>
              <a:gdLst/>
              <a:ahLst/>
              <a:cxnLst/>
              <a:rect l="l" t="t" r="r" b="b"/>
              <a:pathLst>
                <a:path w="3022" h="2344" extrusionOk="0">
                  <a:moveTo>
                    <a:pt x="3021" y="1"/>
                  </a:moveTo>
                  <a:lnTo>
                    <a:pt x="2531" y="59"/>
                  </a:lnTo>
                  <a:lnTo>
                    <a:pt x="1" y="2344"/>
                  </a:lnTo>
                  <a:lnTo>
                    <a:pt x="465" y="2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5748325" y="1086550"/>
              <a:ext cx="74000" cy="58275"/>
            </a:xfrm>
            <a:custGeom>
              <a:avLst/>
              <a:gdLst/>
              <a:ahLst/>
              <a:cxnLst/>
              <a:rect l="l" t="t" r="r" b="b"/>
              <a:pathLst>
                <a:path w="2960" h="2331" extrusionOk="0">
                  <a:moveTo>
                    <a:pt x="2960" y="0"/>
                  </a:moveTo>
                  <a:lnTo>
                    <a:pt x="2472" y="57"/>
                  </a:lnTo>
                  <a:lnTo>
                    <a:pt x="1" y="2331"/>
                  </a:lnTo>
                  <a:lnTo>
                    <a:pt x="461" y="22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5723050" y="1089675"/>
              <a:ext cx="72500" cy="58000"/>
            </a:xfrm>
            <a:custGeom>
              <a:avLst/>
              <a:gdLst/>
              <a:ahLst/>
              <a:cxnLst/>
              <a:rect l="l" t="t" r="r" b="b"/>
              <a:pathLst>
                <a:path w="2900" h="2320" extrusionOk="0">
                  <a:moveTo>
                    <a:pt x="2900" y="1"/>
                  </a:moveTo>
                  <a:lnTo>
                    <a:pt x="2414" y="57"/>
                  </a:lnTo>
                  <a:lnTo>
                    <a:pt x="1" y="2319"/>
                  </a:lnTo>
                  <a:lnTo>
                    <a:pt x="460" y="2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5697000" y="1093250"/>
              <a:ext cx="71425" cy="58100"/>
            </a:xfrm>
            <a:custGeom>
              <a:avLst/>
              <a:gdLst/>
              <a:ahLst/>
              <a:cxnLst/>
              <a:rect l="l" t="t" r="r" b="b"/>
              <a:pathLst>
                <a:path w="2857" h="2324" extrusionOk="0">
                  <a:moveTo>
                    <a:pt x="2856" y="1"/>
                  </a:moveTo>
                  <a:lnTo>
                    <a:pt x="2356" y="73"/>
                  </a:lnTo>
                  <a:lnTo>
                    <a:pt x="0" y="2324"/>
                  </a:lnTo>
                  <a:lnTo>
                    <a:pt x="474"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5671025" y="1097250"/>
              <a:ext cx="69900" cy="57775"/>
            </a:xfrm>
            <a:custGeom>
              <a:avLst/>
              <a:gdLst/>
              <a:ahLst/>
              <a:cxnLst/>
              <a:rect l="l" t="t" r="r" b="b"/>
              <a:pathLst>
                <a:path w="2796" h="2311" extrusionOk="0">
                  <a:moveTo>
                    <a:pt x="2796" y="1"/>
                  </a:moveTo>
                  <a:lnTo>
                    <a:pt x="2299" y="73"/>
                  </a:lnTo>
                  <a:lnTo>
                    <a:pt x="1" y="2310"/>
                  </a:lnTo>
                  <a:lnTo>
                    <a:pt x="473" y="22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5645200" y="1101250"/>
              <a:ext cx="68400" cy="57425"/>
            </a:xfrm>
            <a:custGeom>
              <a:avLst/>
              <a:gdLst/>
              <a:ahLst/>
              <a:cxnLst/>
              <a:rect l="l" t="t" r="r" b="b"/>
              <a:pathLst>
                <a:path w="2736" h="2297" extrusionOk="0">
                  <a:moveTo>
                    <a:pt x="2736" y="1"/>
                  </a:moveTo>
                  <a:lnTo>
                    <a:pt x="2240" y="72"/>
                  </a:lnTo>
                  <a:lnTo>
                    <a:pt x="1" y="2297"/>
                  </a:lnTo>
                  <a:lnTo>
                    <a:pt x="469" y="2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5618600" y="1105700"/>
              <a:ext cx="67300" cy="57475"/>
            </a:xfrm>
            <a:custGeom>
              <a:avLst/>
              <a:gdLst/>
              <a:ahLst/>
              <a:cxnLst/>
              <a:rect l="l" t="t" r="r" b="b"/>
              <a:pathLst>
                <a:path w="2692" h="2299" extrusionOk="0">
                  <a:moveTo>
                    <a:pt x="2692" y="1"/>
                  </a:moveTo>
                  <a:lnTo>
                    <a:pt x="2182" y="88"/>
                  </a:lnTo>
                  <a:lnTo>
                    <a:pt x="0" y="2299"/>
                  </a:lnTo>
                  <a:lnTo>
                    <a:pt x="484" y="22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5592100" y="1110525"/>
              <a:ext cx="65825" cy="57125"/>
            </a:xfrm>
            <a:custGeom>
              <a:avLst/>
              <a:gdLst/>
              <a:ahLst/>
              <a:cxnLst/>
              <a:rect l="l" t="t" r="r" b="b"/>
              <a:pathLst>
                <a:path w="2633" h="2285" extrusionOk="0">
                  <a:moveTo>
                    <a:pt x="2632" y="1"/>
                  </a:moveTo>
                  <a:lnTo>
                    <a:pt x="2126" y="88"/>
                  </a:lnTo>
                  <a:lnTo>
                    <a:pt x="1" y="2285"/>
                  </a:lnTo>
                  <a:lnTo>
                    <a:pt x="482" y="22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5565750" y="1115325"/>
              <a:ext cx="64325" cy="56750"/>
            </a:xfrm>
            <a:custGeom>
              <a:avLst/>
              <a:gdLst/>
              <a:ahLst/>
              <a:cxnLst/>
              <a:rect l="l" t="t" r="r" b="b"/>
              <a:pathLst>
                <a:path w="2573" h="2270" extrusionOk="0">
                  <a:moveTo>
                    <a:pt x="2572" y="0"/>
                  </a:moveTo>
                  <a:lnTo>
                    <a:pt x="2068" y="88"/>
                  </a:lnTo>
                  <a:lnTo>
                    <a:pt x="1" y="2270"/>
                  </a:lnTo>
                  <a:lnTo>
                    <a:pt x="480" y="21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5538700" y="1120575"/>
              <a:ext cx="63200" cy="56800"/>
            </a:xfrm>
            <a:custGeom>
              <a:avLst/>
              <a:gdLst/>
              <a:ahLst/>
              <a:cxnLst/>
              <a:rect l="l" t="t" r="r" b="b"/>
              <a:pathLst>
                <a:path w="2528" h="2272" extrusionOk="0">
                  <a:moveTo>
                    <a:pt x="2527" y="1"/>
                  </a:moveTo>
                  <a:lnTo>
                    <a:pt x="2010" y="104"/>
                  </a:lnTo>
                  <a:lnTo>
                    <a:pt x="0" y="2271"/>
                  </a:lnTo>
                  <a:lnTo>
                    <a:pt x="492" y="217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5511750" y="1126225"/>
              <a:ext cx="61725" cy="56375"/>
            </a:xfrm>
            <a:custGeom>
              <a:avLst/>
              <a:gdLst/>
              <a:ahLst/>
              <a:cxnLst/>
              <a:rect l="l" t="t" r="r" b="b"/>
              <a:pathLst>
                <a:path w="2469" h="2255" extrusionOk="0">
                  <a:moveTo>
                    <a:pt x="2468" y="0"/>
                  </a:moveTo>
                  <a:lnTo>
                    <a:pt x="1953" y="102"/>
                  </a:lnTo>
                  <a:lnTo>
                    <a:pt x="1" y="2255"/>
                  </a:lnTo>
                  <a:lnTo>
                    <a:pt x="490" y="21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5484950" y="1131800"/>
              <a:ext cx="60250" cy="56025"/>
            </a:xfrm>
            <a:custGeom>
              <a:avLst/>
              <a:gdLst/>
              <a:ahLst/>
              <a:cxnLst/>
              <a:rect l="l" t="t" r="r" b="b"/>
              <a:pathLst>
                <a:path w="2410" h="2241" extrusionOk="0">
                  <a:moveTo>
                    <a:pt x="2409" y="0"/>
                  </a:moveTo>
                  <a:lnTo>
                    <a:pt x="1895" y="103"/>
                  </a:lnTo>
                  <a:lnTo>
                    <a:pt x="1" y="2240"/>
                  </a:lnTo>
                  <a:lnTo>
                    <a:pt x="488" y="21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5457525" y="1137850"/>
              <a:ext cx="59050" cy="55975"/>
            </a:xfrm>
            <a:custGeom>
              <a:avLst/>
              <a:gdLst/>
              <a:ahLst/>
              <a:cxnLst/>
              <a:rect l="l" t="t" r="r" b="b"/>
              <a:pathLst>
                <a:path w="2362" h="2239" extrusionOk="0">
                  <a:moveTo>
                    <a:pt x="2361" y="1"/>
                  </a:moveTo>
                  <a:lnTo>
                    <a:pt x="1837" y="118"/>
                  </a:lnTo>
                  <a:lnTo>
                    <a:pt x="1" y="2238"/>
                  </a:lnTo>
                  <a:lnTo>
                    <a:pt x="499" y="21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5430225" y="1144250"/>
              <a:ext cx="57550" cy="55550"/>
            </a:xfrm>
            <a:custGeom>
              <a:avLst/>
              <a:gdLst/>
              <a:ahLst/>
              <a:cxnLst/>
              <a:rect l="l" t="t" r="r" b="b"/>
              <a:pathLst>
                <a:path w="2302" h="2222" extrusionOk="0">
                  <a:moveTo>
                    <a:pt x="2301" y="1"/>
                  </a:moveTo>
                  <a:lnTo>
                    <a:pt x="1779" y="116"/>
                  </a:lnTo>
                  <a:lnTo>
                    <a:pt x="0" y="2221"/>
                  </a:lnTo>
                  <a:lnTo>
                    <a:pt x="496" y="21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5403000" y="1150600"/>
              <a:ext cx="56100" cy="55175"/>
            </a:xfrm>
            <a:custGeom>
              <a:avLst/>
              <a:gdLst/>
              <a:ahLst/>
              <a:cxnLst/>
              <a:rect l="l" t="t" r="r" b="b"/>
              <a:pathLst>
                <a:path w="2244" h="2207" extrusionOk="0">
                  <a:moveTo>
                    <a:pt x="2244" y="0"/>
                  </a:moveTo>
                  <a:lnTo>
                    <a:pt x="1721" y="118"/>
                  </a:lnTo>
                  <a:lnTo>
                    <a:pt x="1" y="2207"/>
                  </a:lnTo>
                  <a:lnTo>
                    <a:pt x="496" y="20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5375225" y="1157450"/>
              <a:ext cx="54900" cy="55075"/>
            </a:xfrm>
            <a:custGeom>
              <a:avLst/>
              <a:gdLst/>
              <a:ahLst/>
              <a:cxnLst/>
              <a:rect l="l" t="t" r="r" b="b"/>
              <a:pathLst>
                <a:path w="2196" h="2203" extrusionOk="0">
                  <a:moveTo>
                    <a:pt x="2195" y="0"/>
                  </a:moveTo>
                  <a:lnTo>
                    <a:pt x="1664" y="130"/>
                  </a:lnTo>
                  <a:lnTo>
                    <a:pt x="1" y="2202"/>
                  </a:lnTo>
                  <a:lnTo>
                    <a:pt x="505" y="20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5347600" y="1164575"/>
              <a:ext cx="53375" cy="54625"/>
            </a:xfrm>
            <a:custGeom>
              <a:avLst/>
              <a:gdLst/>
              <a:ahLst/>
              <a:cxnLst/>
              <a:rect l="l" t="t" r="r" b="b"/>
              <a:pathLst>
                <a:path w="2135" h="2185" extrusionOk="0">
                  <a:moveTo>
                    <a:pt x="2134" y="1"/>
                  </a:moveTo>
                  <a:lnTo>
                    <a:pt x="1606" y="130"/>
                  </a:lnTo>
                  <a:lnTo>
                    <a:pt x="1" y="2185"/>
                  </a:lnTo>
                  <a:lnTo>
                    <a:pt x="502" y="206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5320000" y="1171675"/>
              <a:ext cx="51925" cy="54300"/>
            </a:xfrm>
            <a:custGeom>
              <a:avLst/>
              <a:gdLst/>
              <a:ahLst/>
              <a:cxnLst/>
              <a:rect l="l" t="t" r="r" b="b"/>
              <a:pathLst>
                <a:path w="2077" h="2172" extrusionOk="0">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5291950" y="1179300"/>
              <a:ext cx="50650" cy="54100"/>
            </a:xfrm>
            <a:custGeom>
              <a:avLst/>
              <a:gdLst/>
              <a:ahLst/>
              <a:cxnLst/>
              <a:rect l="l" t="t" r="r" b="b"/>
              <a:pathLst>
                <a:path w="2026" h="2164" extrusionOk="0">
                  <a:moveTo>
                    <a:pt x="2026" y="0"/>
                  </a:moveTo>
                  <a:lnTo>
                    <a:pt x="1490" y="143"/>
                  </a:lnTo>
                  <a:lnTo>
                    <a:pt x="1" y="2163"/>
                  </a:lnTo>
                  <a:lnTo>
                    <a:pt x="510" y="20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5275450" y="1183950"/>
              <a:ext cx="49750" cy="53800"/>
            </a:xfrm>
            <a:custGeom>
              <a:avLst/>
              <a:gdLst/>
              <a:ahLst/>
              <a:cxnLst/>
              <a:rect l="l" t="t" r="r" b="b"/>
              <a:pathLst>
                <a:path w="1990" h="2152" extrusionOk="0">
                  <a:moveTo>
                    <a:pt x="1990" y="1"/>
                  </a:moveTo>
                  <a:lnTo>
                    <a:pt x="1455" y="143"/>
                  </a:lnTo>
                  <a:lnTo>
                    <a:pt x="0" y="2152"/>
                  </a:lnTo>
                  <a:lnTo>
                    <a:pt x="508" y="20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5247600" y="1191800"/>
              <a:ext cx="48225" cy="53300"/>
            </a:xfrm>
            <a:custGeom>
              <a:avLst/>
              <a:gdLst/>
              <a:ahLst/>
              <a:cxnLst/>
              <a:rect l="l" t="t" r="r" b="b"/>
              <a:pathLst>
                <a:path w="1929" h="2132" extrusionOk="0">
                  <a:moveTo>
                    <a:pt x="1929" y="0"/>
                  </a:moveTo>
                  <a:lnTo>
                    <a:pt x="1397" y="142"/>
                  </a:lnTo>
                  <a:lnTo>
                    <a:pt x="0" y="2132"/>
                  </a:lnTo>
                  <a:lnTo>
                    <a:pt x="506" y="1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5219375" y="1199875"/>
              <a:ext cx="47025" cy="53175"/>
            </a:xfrm>
            <a:custGeom>
              <a:avLst/>
              <a:gdLst/>
              <a:ahLst/>
              <a:cxnLst/>
              <a:rect l="l" t="t" r="r" b="b"/>
              <a:pathLst>
                <a:path w="1881" h="2127" extrusionOk="0">
                  <a:moveTo>
                    <a:pt x="1880" y="1"/>
                  </a:moveTo>
                  <a:lnTo>
                    <a:pt x="1339" y="157"/>
                  </a:lnTo>
                  <a:lnTo>
                    <a:pt x="0" y="2127"/>
                  </a:lnTo>
                  <a:lnTo>
                    <a:pt x="515" y="19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5191150" y="1208425"/>
              <a:ext cx="45525" cy="52725"/>
            </a:xfrm>
            <a:custGeom>
              <a:avLst/>
              <a:gdLst/>
              <a:ahLst/>
              <a:cxnLst/>
              <a:rect l="l" t="t" r="r" b="b"/>
              <a:pathLst>
                <a:path w="1821" h="2109" extrusionOk="0">
                  <a:moveTo>
                    <a:pt x="1820" y="1"/>
                  </a:moveTo>
                  <a:lnTo>
                    <a:pt x="1281" y="156"/>
                  </a:lnTo>
                  <a:lnTo>
                    <a:pt x="1" y="2108"/>
                  </a:lnTo>
                  <a:lnTo>
                    <a:pt x="513" y="19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5163050" y="1216975"/>
              <a:ext cx="44000" cy="52200"/>
            </a:xfrm>
            <a:custGeom>
              <a:avLst/>
              <a:gdLst/>
              <a:ahLst/>
              <a:cxnLst/>
              <a:rect l="l" t="t" r="r" b="b"/>
              <a:pathLst>
                <a:path w="1760" h="2088" extrusionOk="0">
                  <a:moveTo>
                    <a:pt x="1760" y="0"/>
                  </a:moveTo>
                  <a:lnTo>
                    <a:pt x="1223" y="155"/>
                  </a:lnTo>
                  <a:lnTo>
                    <a:pt x="1" y="2087"/>
                  </a:lnTo>
                  <a:lnTo>
                    <a:pt x="512" y="19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5134575" y="1225800"/>
              <a:ext cx="42750" cy="52050"/>
            </a:xfrm>
            <a:custGeom>
              <a:avLst/>
              <a:gdLst/>
              <a:ahLst/>
              <a:cxnLst/>
              <a:rect l="l" t="t" r="r" b="b"/>
              <a:pathLst>
                <a:path w="1710" h="2082" extrusionOk="0">
                  <a:moveTo>
                    <a:pt x="1710" y="1"/>
                  </a:moveTo>
                  <a:lnTo>
                    <a:pt x="1165" y="169"/>
                  </a:lnTo>
                  <a:lnTo>
                    <a:pt x="1" y="2082"/>
                  </a:lnTo>
                  <a:lnTo>
                    <a:pt x="519" y="1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5106175" y="1235050"/>
              <a:ext cx="41250" cy="51525"/>
            </a:xfrm>
            <a:custGeom>
              <a:avLst/>
              <a:gdLst/>
              <a:ahLst/>
              <a:cxnLst/>
              <a:rect l="l" t="t" r="r" b="b"/>
              <a:pathLst>
                <a:path w="1650" h="2061" extrusionOk="0">
                  <a:moveTo>
                    <a:pt x="1649" y="1"/>
                  </a:moveTo>
                  <a:lnTo>
                    <a:pt x="1107" y="168"/>
                  </a:lnTo>
                  <a:lnTo>
                    <a:pt x="0" y="2060"/>
                  </a:lnTo>
                  <a:lnTo>
                    <a:pt x="516" y="19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5077825" y="1244250"/>
              <a:ext cx="39775" cy="51025"/>
            </a:xfrm>
            <a:custGeom>
              <a:avLst/>
              <a:gdLst/>
              <a:ahLst/>
              <a:cxnLst/>
              <a:rect l="l" t="t" r="r" b="b"/>
              <a:pathLst>
                <a:path w="1591" h="2041" extrusionOk="0">
                  <a:moveTo>
                    <a:pt x="1590" y="0"/>
                  </a:moveTo>
                  <a:lnTo>
                    <a:pt x="1049" y="169"/>
                  </a:lnTo>
                  <a:lnTo>
                    <a:pt x="0" y="2041"/>
                  </a:lnTo>
                  <a:lnTo>
                    <a:pt x="516" y="188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5049175" y="1253850"/>
              <a:ext cx="38450" cy="50800"/>
            </a:xfrm>
            <a:custGeom>
              <a:avLst/>
              <a:gdLst/>
              <a:ahLst/>
              <a:cxnLst/>
              <a:rect l="l" t="t" r="r" b="b"/>
              <a:pathLst>
                <a:path w="1538" h="2032" extrusionOk="0">
                  <a:moveTo>
                    <a:pt x="1538" y="0"/>
                  </a:moveTo>
                  <a:lnTo>
                    <a:pt x="991" y="179"/>
                  </a:lnTo>
                  <a:lnTo>
                    <a:pt x="0" y="2032"/>
                  </a:lnTo>
                  <a:lnTo>
                    <a:pt x="521" y="186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20600" y="1263725"/>
              <a:ext cx="37000" cy="50275"/>
            </a:xfrm>
            <a:custGeom>
              <a:avLst/>
              <a:gdLst/>
              <a:ahLst/>
              <a:cxnLst/>
              <a:rect l="l" t="t" r="r" b="b"/>
              <a:pathLst>
                <a:path w="1480" h="2011" extrusionOk="0">
                  <a:moveTo>
                    <a:pt x="1479" y="0"/>
                  </a:moveTo>
                  <a:lnTo>
                    <a:pt x="934" y="179"/>
                  </a:lnTo>
                  <a:lnTo>
                    <a:pt x="1" y="2011"/>
                  </a:lnTo>
                  <a:lnTo>
                    <a:pt x="519" y="18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4992025" y="1273575"/>
              <a:ext cx="35575" cy="49850"/>
            </a:xfrm>
            <a:custGeom>
              <a:avLst/>
              <a:gdLst/>
              <a:ahLst/>
              <a:cxnLst/>
              <a:rect l="l" t="t" r="r" b="b"/>
              <a:pathLst>
                <a:path w="1423" h="1994" extrusionOk="0">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4963275" y="1283925"/>
              <a:ext cx="34200" cy="49475"/>
            </a:xfrm>
            <a:custGeom>
              <a:avLst/>
              <a:gdLst/>
              <a:ahLst/>
              <a:cxnLst/>
              <a:rect l="l" t="t" r="r" b="b"/>
              <a:pathLst>
                <a:path w="1368" h="1979" extrusionOk="0">
                  <a:moveTo>
                    <a:pt x="1367" y="0"/>
                  </a:moveTo>
                  <a:lnTo>
                    <a:pt x="818" y="191"/>
                  </a:lnTo>
                  <a:lnTo>
                    <a:pt x="0" y="1979"/>
                  </a:lnTo>
                  <a:lnTo>
                    <a:pt x="523" y="17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4934575" y="1294400"/>
              <a:ext cx="32725" cy="48925"/>
            </a:xfrm>
            <a:custGeom>
              <a:avLst/>
              <a:gdLst/>
              <a:ahLst/>
              <a:cxnLst/>
              <a:rect l="l" t="t" r="r" b="b"/>
              <a:pathLst>
                <a:path w="1309" h="1957" extrusionOk="0">
                  <a:moveTo>
                    <a:pt x="1308" y="0"/>
                  </a:moveTo>
                  <a:lnTo>
                    <a:pt x="761" y="191"/>
                  </a:lnTo>
                  <a:lnTo>
                    <a:pt x="0" y="1957"/>
                  </a:lnTo>
                  <a:lnTo>
                    <a:pt x="522" y="17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4905850" y="1304850"/>
              <a:ext cx="31350" cy="48650"/>
            </a:xfrm>
            <a:custGeom>
              <a:avLst/>
              <a:gdLst/>
              <a:ahLst/>
              <a:cxnLst/>
              <a:rect l="l" t="t" r="r" b="b"/>
              <a:pathLst>
                <a:path w="1254" h="1946" extrusionOk="0">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4877000" y="1315900"/>
              <a:ext cx="29925" cy="48125"/>
            </a:xfrm>
            <a:custGeom>
              <a:avLst/>
              <a:gdLst/>
              <a:ahLst/>
              <a:cxnLst/>
              <a:rect l="l" t="t" r="r" b="b"/>
              <a:pathLst>
                <a:path w="1197" h="1925" extrusionOk="0">
                  <a:moveTo>
                    <a:pt x="0" y="1925"/>
                  </a:moveTo>
                  <a:lnTo>
                    <a:pt x="525" y="1733"/>
                  </a:lnTo>
                  <a:lnTo>
                    <a:pt x="1197" y="1"/>
                  </a:lnTo>
                  <a:lnTo>
                    <a:pt x="647" y="2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4848225" y="1326975"/>
              <a:ext cx="28475" cy="47575"/>
            </a:xfrm>
            <a:custGeom>
              <a:avLst/>
              <a:gdLst/>
              <a:ahLst/>
              <a:cxnLst/>
              <a:rect l="l" t="t" r="r" b="b"/>
              <a:pathLst>
                <a:path w="1139" h="1903" extrusionOk="0">
                  <a:moveTo>
                    <a:pt x="523" y="1711"/>
                  </a:moveTo>
                  <a:lnTo>
                    <a:pt x="1139" y="1"/>
                  </a:lnTo>
                  <a:lnTo>
                    <a:pt x="590" y="202"/>
                  </a:lnTo>
                  <a:lnTo>
                    <a:pt x="0" y="19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4819375" y="1338100"/>
              <a:ext cx="27125" cy="47275"/>
            </a:xfrm>
            <a:custGeom>
              <a:avLst/>
              <a:gdLst/>
              <a:ahLst/>
              <a:cxnLst/>
              <a:rect l="l" t="t" r="r" b="b"/>
              <a:pathLst>
                <a:path w="1085" h="1891" extrusionOk="0">
                  <a:moveTo>
                    <a:pt x="527" y="1688"/>
                  </a:moveTo>
                  <a:lnTo>
                    <a:pt x="1085" y="0"/>
                  </a:lnTo>
                  <a:lnTo>
                    <a:pt x="533" y="213"/>
                  </a:lnTo>
                  <a:lnTo>
                    <a:pt x="0" y="18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4790475" y="1349775"/>
              <a:ext cx="25700" cy="46700"/>
            </a:xfrm>
            <a:custGeom>
              <a:avLst/>
              <a:gdLst/>
              <a:ahLst/>
              <a:cxnLst/>
              <a:rect l="l" t="t" r="r" b="b"/>
              <a:pathLst>
                <a:path w="1028" h="1868" extrusionOk="0">
                  <a:moveTo>
                    <a:pt x="525" y="1666"/>
                  </a:moveTo>
                  <a:lnTo>
                    <a:pt x="1028" y="1"/>
                  </a:lnTo>
                  <a:lnTo>
                    <a:pt x="477" y="214"/>
                  </a:lnTo>
                  <a:lnTo>
                    <a:pt x="1" y="18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4761650" y="1361450"/>
              <a:ext cx="24250" cy="46100"/>
            </a:xfrm>
            <a:custGeom>
              <a:avLst/>
              <a:gdLst/>
              <a:ahLst/>
              <a:cxnLst/>
              <a:rect l="l" t="t" r="r" b="b"/>
              <a:pathLst>
                <a:path w="970" h="1844" extrusionOk="0">
                  <a:moveTo>
                    <a:pt x="524" y="1642"/>
                  </a:moveTo>
                  <a:lnTo>
                    <a:pt x="970" y="0"/>
                  </a:lnTo>
                  <a:lnTo>
                    <a:pt x="421" y="212"/>
                  </a:lnTo>
                  <a:lnTo>
                    <a:pt x="1" y="1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4732750" y="1373275"/>
              <a:ext cx="22900" cy="45775"/>
            </a:xfrm>
            <a:custGeom>
              <a:avLst/>
              <a:gdLst/>
              <a:ahLst/>
              <a:cxnLst/>
              <a:rect l="l" t="t" r="r" b="b"/>
              <a:pathLst>
                <a:path w="916" h="1831" extrusionOk="0">
                  <a:moveTo>
                    <a:pt x="526" y="1618"/>
                  </a:moveTo>
                  <a:lnTo>
                    <a:pt x="916" y="0"/>
                  </a:lnTo>
                  <a:lnTo>
                    <a:pt x="365" y="222"/>
                  </a:lnTo>
                  <a:lnTo>
                    <a:pt x="1" y="18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4646100" y="1410175"/>
              <a:ext cx="18700" cy="44225"/>
            </a:xfrm>
            <a:custGeom>
              <a:avLst/>
              <a:gdLst/>
              <a:ahLst/>
              <a:cxnLst/>
              <a:rect l="l" t="t" r="r" b="b"/>
              <a:pathLst>
                <a:path w="748" h="1769" extrusionOk="0">
                  <a:moveTo>
                    <a:pt x="748" y="1"/>
                  </a:moveTo>
                  <a:lnTo>
                    <a:pt x="197" y="233"/>
                  </a:lnTo>
                  <a:lnTo>
                    <a:pt x="1" y="1769"/>
                  </a:lnTo>
                  <a:lnTo>
                    <a:pt x="526" y="15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4617225" y="1422950"/>
              <a:ext cx="17300" cy="43625"/>
            </a:xfrm>
            <a:custGeom>
              <a:avLst/>
              <a:gdLst/>
              <a:ahLst/>
              <a:cxnLst/>
              <a:rect l="l" t="t" r="r" b="b"/>
              <a:pathLst>
                <a:path w="692" h="1745" extrusionOk="0">
                  <a:moveTo>
                    <a:pt x="692" y="0"/>
                  </a:moveTo>
                  <a:lnTo>
                    <a:pt x="141" y="232"/>
                  </a:lnTo>
                  <a:lnTo>
                    <a:pt x="1" y="1744"/>
                  </a:lnTo>
                  <a:lnTo>
                    <a:pt x="525" y="15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4588400" y="1435700"/>
              <a:ext cx="15875" cy="43025"/>
            </a:xfrm>
            <a:custGeom>
              <a:avLst/>
              <a:gdLst/>
              <a:ahLst/>
              <a:cxnLst/>
              <a:rect l="l" t="t" r="r" b="b"/>
              <a:pathLst>
                <a:path w="635" h="1721" extrusionOk="0">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559550" y="1448800"/>
              <a:ext cx="14500" cy="42625"/>
            </a:xfrm>
            <a:custGeom>
              <a:avLst/>
              <a:gdLst/>
              <a:ahLst/>
              <a:cxnLst/>
              <a:rect l="l" t="t" r="r" b="b"/>
              <a:pathLst>
                <a:path w="580" h="1705" extrusionOk="0">
                  <a:moveTo>
                    <a:pt x="580" y="0"/>
                  </a:moveTo>
                  <a:lnTo>
                    <a:pt x="30" y="242"/>
                  </a:lnTo>
                  <a:lnTo>
                    <a:pt x="0" y="1704"/>
                  </a:lnTo>
                  <a:lnTo>
                    <a:pt x="525" y="1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4530100" y="1462075"/>
              <a:ext cx="13750" cy="41975"/>
            </a:xfrm>
            <a:custGeom>
              <a:avLst/>
              <a:gdLst/>
              <a:ahLst/>
              <a:cxnLst/>
              <a:rect l="l" t="t" r="r" b="b"/>
              <a:pathLst>
                <a:path w="550" h="1679" extrusionOk="0">
                  <a:moveTo>
                    <a:pt x="550" y="1449"/>
                  </a:moveTo>
                  <a:lnTo>
                    <a:pt x="550" y="0"/>
                  </a:lnTo>
                  <a:lnTo>
                    <a:pt x="0" y="242"/>
                  </a:lnTo>
                  <a:lnTo>
                    <a:pt x="26" y="16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4499925" y="1475325"/>
              <a:ext cx="15125" cy="41525"/>
            </a:xfrm>
            <a:custGeom>
              <a:avLst/>
              <a:gdLst/>
              <a:ahLst/>
              <a:cxnLst/>
              <a:rect l="l" t="t" r="r" b="b"/>
              <a:pathLst>
                <a:path w="605" h="1661" extrusionOk="0">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4469825" y="1489050"/>
              <a:ext cx="16475" cy="40975"/>
            </a:xfrm>
            <a:custGeom>
              <a:avLst/>
              <a:gdLst/>
              <a:ahLst/>
              <a:cxnLst/>
              <a:rect l="l" t="t" r="r" b="b"/>
              <a:pathLst>
                <a:path w="659" h="1639" extrusionOk="0">
                  <a:moveTo>
                    <a:pt x="659" y="1399"/>
                  </a:moveTo>
                  <a:lnTo>
                    <a:pt x="548" y="1"/>
                  </a:lnTo>
                  <a:lnTo>
                    <a:pt x="1" y="251"/>
                  </a:lnTo>
                  <a:lnTo>
                    <a:pt x="135" y="1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39725" y="1502825"/>
              <a:ext cx="17825" cy="40300"/>
            </a:xfrm>
            <a:custGeom>
              <a:avLst/>
              <a:gdLst/>
              <a:ahLst/>
              <a:cxnLst/>
              <a:rect l="l" t="t" r="r" b="b"/>
              <a:pathLst>
                <a:path w="713" h="1612" extrusionOk="0">
                  <a:moveTo>
                    <a:pt x="713" y="1374"/>
                  </a:moveTo>
                  <a:lnTo>
                    <a:pt x="547" y="0"/>
                  </a:lnTo>
                  <a:lnTo>
                    <a:pt x="1" y="251"/>
                  </a:lnTo>
                  <a:lnTo>
                    <a:pt x="190" y="16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409700" y="1516625"/>
              <a:ext cx="19150" cy="39875"/>
            </a:xfrm>
            <a:custGeom>
              <a:avLst/>
              <a:gdLst/>
              <a:ahLst/>
              <a:cxnLst/>
              <a:rect l="l" t="t" r="r" b="b"/>
              <a:pathLst>
                <a:path w="766" h="1595" extrusionOk="0">
                  <a:moveTo>
                    <a:pt x="766" y="1347"/>
                  </a:moveTo>
                  <a:lnTo>
                    <a:pt x="546" y="0"/>
                  </a:lnTo>
                  <a:lnTo>
                    <a:pt x="0" y="260"/>
                  </a:lnTo>
                  <a:lnTo>
                    <a:pt x="245" y="15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379700" y="1530875"/>
              <a:ext cx="20525" cy="39225"/>
            </a:xfrm>
            <a:custGeom>
              <a:avLst/>
              <a:gdLst/>
              <a:ahLst/>
              <a:cxnLst/>
              <a:rect l="l" t="t" r="r" b="b"/>
              <a:pathLst>
                <a:path w="821" h="1569" extrusionOk="0">
                  <a:moveTo>
                    <a:pt x="820" y="1321"/>
                  </a:moveTo>
                  <a:lnTo>
                    <a:pt x="546" y="1"/>
                  </a:lnTo>
                  <a:lnTo>
                    <a:pt x="1" y="260"/>
                  </a:lnTo>
                  <a:lnTo>
                    <a:pt x="300" y="15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4349750" y="1545125"/>
              <a:ext cx="21875" cy="38575"/>
            </a:xfrm>
            <a:custGeom>
              <a:avLst/>
              <a:gdLst/>
              <a:ahLst/>
              <a:cxnLst/>
              <a:rect l="l" t="t" r="r" b="b"/>
              <a:pathLst>
                <a:path w="875" h="1543" extrusionOk="0">
                  <a:moveTo>
                    <a:pt x="875" y="1296"/>
                  </a:moveTo>
                  <a:lnTo>
                    <a:pt x="545" y="1"/>
                  </a:lnTo>
                  <a:lnTo>
                    <a:pt x="1" y="260"/>
                  </a:lnTo>
                  <a:lnTo>
                    <a:pt x="354" y="15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4319900" y="1559500"/>
              <a:ext cx="23125" cy="38125"/>
            </a:xfrm>
            <a:custGeom>
              <a:avLst/>
              <a:gdLst/>
              <a:ahLst/>
              <a:cxnLst/>
              <a:rect l="l" t="t" r="r" b="b"/>
              <a:pathLst>
                <a:path w="925" h="1525" extrusionOk="0">
                  <a:moveTo>
                    <a:pt x="925" y="1268"/>
                  </a:moveTo>
                  <a:lnTo>
                    <a:pt x="543" y="1"/>
                  </a:lnTo>
                  <a:lnTo>
                    <a:pt x="0" y="269"/>
                  </a:lnTo>
                  <a:lnTo>
                    <a:pt x="408" y="15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4290075" y="1574250"/>
              <a:ext cx="24500" cy="37425"/>
            </a:xfrm>
            <a:custGeom>
              <a:avLst/>
              <a:gdLst/>
              <a:ahLst/>
              <a:cxnLst/>
              <a:rect l="l" t="t" r="r" b="b"/>
              <a:pathLst>
                <a:path w="980" h="1497" extrusionOk="0">
                  <a:moveTo>
                    <a:pt x="980" y="1241"/>
                  </a:moveTo>
                  <a:lnTo>
                    <a:pt x="543" y="0"/>
                  </a:lnTo>
                  <a:lnTo>
                    <a:pt x="0" y="268"/>
                  </a:lnTo>
                  <a:lnTo>
                    <a:pt x="463" y="14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4260275" y="1588925"/>
              <a:ext cx="25850" cy="36775"/>
            </a:xfrm>
            <a:custGeom>
              <a:avLst/>
              <a:gdLst/>
              <a:ahLst/>
              <a:cxnLst/>
              <a:rect l="l" t="t" r="r" b="b"/>
              <a:pathLst>
                <a:path w="1034" h="1471" extrusionOk="0">
                  <a:moveTo>
                    <a:pt x="1033" y="1216"/>
                  </a:moveTo>
                  <a:lnTo>
                    <a:pt x="542" y="1"/>
                  </a:lnTo>
                  <a:lnTo>
                    <a:pt x="0" y="268"/>
                  </a:lnTo>
                  <a:lnTo>
                    <a:pt x="516" y="14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4230650" y="1603875"/>
              <a:ext cx="27125" cy="36300"/>
            </a:xfrm>
            <a:custGeom>
              <a:avLst/>
              <a:gdLst/>
              <a:ahLst/>
              <a:cxnLst/>
              <a:rect l="l" t="t" r="r" b="b"/>
              <a:pathLst>
                <a:path w="1085" h="1452" extrusionOk="0">
                  <a:moveTo>
                    <a:pt x="1084" y="1188"/>
                  </a:moveTo>
                  <a:lnTo>
                    <a:pt x="539" y="0"/>
                  </a:lnTo>
                  <a:lnTo>
                    <a:pt x="0" y="276"/>
                  </a:lnTo>
                  <a:lnTo>
                    <a:pt x="570" y="14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201025" y="1619025"/>
              <a:ext cx="28475" cy="35625"/>
            </a:xfrm>
            <a:custGeom>
              <a:avLst/>
              <a:gdLst/>
              <a:ahLst/>
              <a:cxnLst/>
              <a:rect l="l" t="t" r="r" b="b"/>
              <a:pathLst>
                <a:path w="1139" h="1425" extrusionOk="0">
                  <a:moveTo>
                    <a:pt x="1138" y="1161"/>
                  </a:moveTo>
                  <a:lnTo>
                    <a:pt x="539" y="1"/>
                  </a:lnTo>
                  <a:lnTo>
                    <a:pt x="1" y="276"/>
                  </a:lnTo>
                  <a:lnTo>
                    <a:pt x="624" y="14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4171450" y="1634200"/>
              <a:ext cx="29775" cy="34975"/>
            </a:xfrm>
            <a:custGeom>
              <a:avLst/>
              <a:gdLst/>
              <a:ahLst/>
              <a:cxnLst/>
              <a:rect l="l" t="t" r="r" b="b"/>
              <a:pathLst>
                <a:path w="1191" h="1399" extrusionOk="0">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4142050" y="1649650"/>
              <a:ext cx="31050" cy="34400"/>
            </a:xfrm>
            <a:custGeom>
              <a:avLst/>
              <a:gdLst/>
              <a:ahLst/>
              <a:cxnLst/>
              <a:rect l="l" t="t" r="r" b="b"/>
              <a:pathLst>
                <a:path w="1242" h="1376" extrusionOk="0">
                  <a:moveTo>
                    <a:pt x="1241" y="1105"/>
                  </a:moveTo>
                  <a:lnTo>
                    <a:pt x="535" y="0"/>
                  </a:lnTo>
                  <a:lnTo>
                    <a:pt x="1" y="285"/>
                  </a:lnTo>
                  <a:lnTo>
                    <a:pt x="732" y="1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4112650" y="1665250"/>
              <a:ext cx="32400" cy="33700"/>
            </a:xfrm>
            <a:custGeom>
              <a:avLst/>
              <a:gdLst/>
              <a:ahLst/>
              <a:cxnLst/>
              <a:rect l="l" t="t" r="r" b="b"/>
              <a:pathLst>
                <a:path w="1296" h="1348" extrusionOk="0">
                  <a:moveTo>
                    <a:pt x="1296" y="1076"/>
                  </a:moveTo>
                  <a:lnTo>
                    <a:pt x="536" y="1"/>
                  </a:lnTo>
                  <a:lnTo>
                    <a:pt x="1" y="284"/>
                  </a:lnTo>
                  <a:lnTo>
                    <a:pt x="785" y="13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095275" y="1674450"/>
              <a:ext cx="33200" cy="33300"/>
            </a:xfrm>
            <a:custGeom>
              <a:avLst/>
              <a:gdLst/>
              <a:ahLst/>
              <a:cxnLst/>
              <a:rect l="l" t="t" r="r" b="b"/>
              <a:pathLst>
                <a:path w="1328" h="1332" extrusionOk="0">
                  <a:moveTo>
                    <a:pt x="817" y="1331"/>
                  </a:moveTo>
                  <a:lnTo>
                    <a:pt x="1327" y="1061"/>
                  </a:lnTo>
                  <a:lnTo>
                    <a:pt x="536" y="0"/>
                  </a:lnTo>
                  <a:lnTo>
                    <a:pt x="1" y="28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4066150" y="1690250"/>
              <a:ext cx="34400" cy="32750"/>
            </a:xfrm>
            <a:custGeom>
              <a:avLst/>
              <a:gdLst/>
              <a:ahLst/>
              <a:cxnLst/>
              <a:rect l="l" t="t" r="r" b="b"/>
              <a:pathLst>
                <a:path w="1376" h="1310" extrusionOk="0">
                  <a:moveTo>
                    <a:pt x="1" y="292"/>
                  </a:moveTo>
                  <a:lnTo>
                    <a:pt x="871" y="1309"/>
                  </a:lnTo>
                  <a:lnTo>
                    <a:pt x="1375" y="1031"/>
                  </a:lnTo>
                  <a:lnTo>
                    <a:pt x="53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4037050" y="1706250"/>
              <a:ext cx="35725" cy="32025"/>
            </a:xfrm>
            <a:custGeom>
              <a:avLst/>
              <a:gdLst/>
              <a:ahLst/>
              <a:cxnLst/>
              <a:rect l="l" t="t" r="r" b="b"/>
              <a:pathLst>
                <a:path w="1429" h="1281" extrusionOk="0">
                  <a:moveTo>
                    <a:pt x="0" y="291"/>
                  </a:moveTo>
                  <a:lnTo>
                    <a:pt x="923" y="1281"/>
                  </a:lnTo>
                  <a:lnTo>
                    <a:pt x="1428" y="1003"/>
                  </a:lnTo>
                  <a:lnTo>
                    <a:pt x="53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4007925" y="1722250"/>
              <a:ext cx="37050" cy="31350"/>
            </a:xfrm>
            <a:custGeom>
              <a:avLst/>
              <a:gdLst/>
              <a:ahLst/>
              <a:cxnLst/>
              <a:rect l="l" t="t" r="r" b="b"/>
              <a:pathLst>
                <a:path w="1482" h="1254" extrusionOk="0">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3979125" y="1738525"/>
              <a:ext cx="38250" cy="30750"/>
            </a:xfrm>
            <a:custGeom>
              <a:avLst/>
              <a:gdLst/>
              <a:ahLst/>
              <a:cxnLst/>
              <a:rect l="l" t="t" r="r" b="b"/>
              <a:pathLst>
                <a:path w="1530" h="1230" extrusionOk="0">
                  <a:moveTo>
                    <a:pt x="0" y="298"/>
                  </a:moveTo>
                  <a:lnTo>
                    <a:pt x="1030" y="1229"/>
                  </a:lnTo>
                  <a:lnTo>
                    <a:pt x="1530" y="945"/>
                  </a:lnTo>
                  <a:lnTo>
                    <a:pt x="5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3950300" y="1754925"/>
              <a:ext cx="39600" cy="30000"/>
            </a:xfrm>
            <a:custGeom>
              <a:avLst/>
              <a:gdLst/>
              <a:ahLst/>
              <a:cxnLst/>
              <a:rect l="l" t="t" r="r" b="b"/>
              <a:pathLst>
                <a:path w="1584" h="1200" extrusionOk="0">
                  <a:moveTo>
                    <a:pt x="0" y="299"/>
                  </a:moveTo>
                  <a:lnTo>
                    <a:pt x="1083" y="1200"/>
                  </a:lnTo>
                  <a:lnTo>
                    <a:pt x="1583" y="916"/>
                  </a:lnTo>
                  <a:lnTo>
                    <a:pt x="52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3921575" y="1771325"/>
              <a:ext cx="40775" cy="29400"/>
            </a:xfrm>
            <a:custGeom>
              <a:avLst/>
              <a:gdLst/>
              <a:ahLst/>
              <a:cxnLst/>
              <a:rect l="l" t="t" r="r" b="b"/>
              <a:pathLst>
                <a:path w="1631" h="1176" extrusionOk="0">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3893100" y="1788075"/>
              <a:ext cx="42075" cy="28675"/>
            </a:xfrm>
            <a:custGeom>
              <a:avLst/>
              <a:gdLst/>
              <a:ahLst/>
              <a:cxnLst/>
              <a:rect l="l" t="t" r="r" b="b"/>
              <a:pathLst>
                <a:path w="1683" h="1147" extrusionOk="0">
                  <a:moveTo>
                    <a:pt x="0" y="305"/>
                  </a:moveTo>
                  <a:lnTo>
                    <a:pt x="1189" y="1146"/>
                  </a:lnTo>
                  <a:lnTo>
                    <a:pt x="1683" y="855"/>
                  </a:lnTo>
                  <a:lnTo>
                    <a:pt x="51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3864575" y="1804850"/>
              <a:ext cx="43450" cy="27925"/>
            </a:xfrm>
            <a:custGeom>
              <a:avLst/>
              <a:gdLst/>
              <a:ahLst/>
              <a:cxnLst/>
              <a:rect l="l" t="t" r="r" b="b"/>
              <a:pathLst>
                <a:path w="1738" h="1117" extrusionOk="0">
                  <a:moveTo>
                    <a:pt x="1" y="306"/>
                  </a:moveTo>
                  <a:lnTo>
                    <a:pt x="1242" y="1116"/>
                  </a:lnTo>
                  <a:lnTo>
                    <a:pt x="1737" y="825"/>
                  </a:lnTo>
                  <a:lnTo>
                    <a:pt x="5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3836275" y="1821675"/>
              <a:ext cx="44575" cy="27325"/>
            </a:xfrm>
            <a:custGeom>
              <a:avLst/>
              <a:gdLst/>
              <a:ahLst/>
              <a:cxnLst/>
              <a:rect l="l" t="t" r="r" b="b"/>
              <a:pathLst>
                <a:path w="1783" h="1093" extrusionOk="0">
                  <a:moveTo>
                    <a:pt x="1" y="312"/>
                  </a:moveTo>
                  <a:lnTo>
                    <a:pt x="1296" y="1092"/>
                  </a:lnTo>
                  <a:lnTo>
                    <a:pt x="1782" y="794"/>
                  </a:lnTo>
                  <a:lnTo>
                    <a:pt x="51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3808150" y="1838800"/>
              <a:ext cx="45925" cy="26550"/>
            </a:xfrm>
            <a:custGeom>
              <a:avLst/>
              <a:gdLst/>
              <a:ahLst/>
              <a:cxnLst/>
              <a:rect l="l" t="t" r="r" b="b"/>
              <a:pathLst>
                <a:path w="1837" h="1062" extrusionOk="0">
                  <a:moveTo>
                    <a:pt x="1" y="312"/>
                  </a:moveTo>
                  <a:lnTo>
                    <a:pt x="1349" y="1061"/>
                  </a:lnTo>
                  <a:lnTo>
                    <a:pt x="1836" y="764"/>
                  </a:lnTo>
                  <a:lnTo>
                    <a:pt x="51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3780025" y="1855950"/>
              <a:ext cx="47225" cy="25775"/>
            </a:xfrm>
            <a:custGeom>
              <a:avLst/>
              <a:gdLst/>
              <a:ahLst/>
              <a:cxnLst/>
              <a:rect l="l" t="t" r="r" b="b"/>
              <a:pathLst>
                <a:path w="1889" h="1031" extrusionOk="0">
                  <a:moveTo>
                    <a:pt x="0" y="313"/>
                  </a:moveTo>
                  <a:lnTo>
                    <a:pt x="1400" y="1030"/>
                  </a:lnTo>
                  <a:lnTo>
                    <a:pt x="1888" y="733"/>
                  </a:lnTo>
                  <a:lnTo>
                    <a:pt x="5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3752200" y="1873200"/>
              <a:ext cx="48325" cy="25125"/>
            </a:xfrm>
            <a:custGeom>
              <a:avLst/>
              <a:gdLst/>
              <a:ahLst/>
              <a:cxnLst/>
              <a:rect l="l" t="t" r="r" b="b"/>
              <a:pathLst>
                <a:path w="1933" h="1005" extrusionOk="0">
                  <a:moveTo>
                    <a:pt x="0" y="318"/>
                  </a:moveTo>
                  <a:lnTo>
                    <a:pt x="1453" y="1005"/>
                  </a:lnTo>
                  <a:lnTo>
                    <a:pt x="1932" y="701"/>
                  </a:lnTo>
                  <a:lnTo>
                    <a:pt x="5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3724500" y="1890700"/>
              <a:ext cx="49650" cy="24325"/>
            </a:xfrm>
            <a:custGeom>
              <a:avLst/>
              <a:gdLst/>
              <a:ahLst/>
              <a:cxnLst/>
              <a:rect l="l" t="t" r="r" b="b"/>
              <a:pathLst>
                <a:path w="1986" h="973" extrusionOk="0">
                  <a:moveTo>
                    <a:pt x="0" y="318"/>
                  </a:moveTo>
                  <a:lnTo>
                    <a:pt x="1505" y="972"/>
                  </a:lnTo>
                  <a:lnTo>
                    <a:pt x="1985" y="669"/>
                  </a:lnTo>
                  <a:lnTo>
                    <a:pt x="5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3696725" y="1908175"/>
              <a:ext cx="50975" cy="23550"/>
            </a:xfrm>
            <a:custGeom>
              <a:avLst/>
              <a:gdLst/>
              <a:ahLst/>
              <a:cxnLst/>
              <a:rect l="l" t="t" r="r" b="b"/>
              <a:pathLst>
                <a:path w="2039" h="942" extrusionOk="0">
                  <a:moveTo>
                    <a:pt x="0" y="320"/>
                  </a:moveTo>
                  <a:lnTo>
                    <a:pt x="1558" y="942"/>
                  </a:lnTo>
                  <a:lnTo>
                    <a:pt x="2039" y="638"/>
                  </a:lnTo>
                  <a:lnTo>
                    <a:pt x="5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3669450" y="1925850"/>
              <a:ext cx="52075" cy="22875"/>
            </a:xfrm>
            <a:custGeom>
              <a:avLst/>
              <a:gdLst/>
              <a:ahLst/>
              <a:cxnLst/>
              <a:rect l="l" t="t" r="r" b="b"/>
              <a:pathLst>
                <a:path w="2083" h="915" extrusionOk="0">
                  <a:moveTo>
                    <a:pt x="0" y="323"/>
                  </a:moveTo>
                  <a:lnTo>
                    <a:pt x="1610" y="914"/>
                  </a:lnTo>
                  <a:lnTo>
                    <a:pt x="2082" y="604"/>
                  </a:lnTo>
                  <a:lnTo>
                    <a:pt x="49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642175" y="1943625"/>
              <a:ext cx="53375" cy="22100"/>
            </a:xfrm>
            <a:custGeom>
              <a:avLst/>
              <a:gdLst/>
              <a:ahLst/>
              <a:cxnLst/>
              <a:rect l="l" t="t" r="r" b="b"/>
              <a:pathLst>
                <a:path w="2135" h="884" extrusionOk="0">
                  <a:moveTo>
                    <a:pt x="0" y="325"/>
                  </a:moveTo>
                  <a:lnTo>
                    <a:pt x="1663" y="883"/>
                  </a:lnTo>
                  <a:lnTo>
                    <a:pt x="2135" y="574"/>
                  </a:lnTo>
                  <a:lnTo>
                    <a:pt x="49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3614875" y="1961475"/>
              <a:ext cx="54675" cy="21300"/>
            </a:xfrm>
            <a:custGeom>
              <a:avLst/>
              <a:gdLst/>
              <a:ahLst/>
              <a:cxnLst/>
              <a:rect l="l" t="t" r="r" b="b"/>
              <a:pathLst>
                <a:path w="2187" h="852" extrusionOk="0">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588150" y="1979500"/>
              <a:ext cx="55750" cy="20550"/>
            </a:xfrm>
            <a:custGeom>
              <a:avLst/>
              <a:gdLst/>
              <a:ahLst/>
              <a:cxnLst/>
              <a:rect l="l" t="t" r="r" b="b"/>
              <a:pathLst>
                <a:path w="2230" h="822" extrusionOk="0">
                  <a:moveTo>
                    <a:pt x="0" y="330"/>
                  </a:moveTo>
                  <a:lnTo>
                    <a:pt x="1767" y="822"/>
                  </a:lnTo>
                  <a:lnTo>
                    <a:pt x="2230" y="508"/>
                  </a:lnTo>
                  <a:lnTo>
                    <a:pt x="48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3561325" y="1997625"/>
              <a:ext cx="57125" cy="19750"/>
            </a:xfrm>
            <a:custGeom>
              <a:avLst/>
              <a:gdLst/>
              <a:ahLst/>
              <a:cxnLst/>
              <a:rect l="l" t="t" r="r" b="b"/>
              <a:pathLst>
                <a:path w="2285" h="790" extrusionOk="0">
                  <a:moveTo>
                    <a:pt x="0" y="330"/>
                  </a:moveTo>
                  <a:lnTo>
                    <a:pt x="1820" y="789"/>
                  </a:lnTo>
                  <a:lnTo>
                    <a:pt x="2284" y="475"/>
                  </a:lnTo>
                  <a:lnTo>
                    <a:pt x="48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3534650" y="2015800"/>
              <a:ext cx="58225" cy="18950"/>
            </a:xfrm>
            <a:custGeom>
              <a:avLst/>
              <a:gdLst/>
              <a:ahLst/>
              <a:cxnLst/>
              <a:rect l="l" t="t" r="r" b="b"/>
              <a:pathLst>
                <a:path w="2329" h="758" extrusionOk="0">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3508425" y="2034150"/>
              <a:ext cx="59450" cy="18150"/>
            </a:xfrm>
            <a:custGeom>
              <a:avLst/>
              <a:gdLst/>
              <a:ahLst/>
              <a:cxnLst/>
              <a:rect l="l" t="t" r="r" b="b"/>
              <a:pathLst>
                <a:path w="2378" h="726" extrusionOk="0">
                  <a:moveTo>
                    <a:pt x="1" y="335"/>
                  </a:moveTo>
                  <a:lnTo>
                    <a:pt x="1924" y="726"/>
                  </a:lnTo>
                  <a:lnTo>
                    <a:pt x="2377" y="407"/>
                  </a:lnTo>
                  <a:lnTo>
                    <a:pt x="47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3482125" y="2052575"/>
              <a:ext cx="60775" cy="17325"/>
            </a:xfrm>
            <a:custGeom>
              <a:avLst/>
              <a:gdLst/>
              <a:ahLst/>
              <a:cxnLst/>
              <a:rect l="l" t="t" r="r" b="b"/>
              <a:pathLst>
                <a:path w="2431" h="693" extrusionOk="0">
                  <a:moveTo>
                    <a:pt x="1" y="336"/>
                  </a:moveTo>
                  <a:lnTo>
                    <a:pt x="1975" y="692"/>
                  </a:lnTo>
                  <a:lnTo>
                    <a:pt x="2430" y="372"/>
                  </a:lnTo>
                  <a:lnTo>
                    <a:pt x="47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3456075" y="2071050"/>
              <a:ext cx="61775" cy="16550"/>
            </a:xfrm>
            <a:custGeom>
              <a:avLst/>
              <a:gdLst/>
              <a:ahLst/>
              <a:cxnLst/>
              <a:rect l="l" t="t" r="r" b="b"/>
              <a:pathLst>
                <a:path w="2471" h="662" extrusionOk="0">
                  <a:moveTo>
                    <a:pt x="0" y="340"/>
                  </a:moveTo>
                  <a:lnTo>
                    <a:pt x="2027" y="661"/>
                  </a:lnTo>
                  <a:lnTo>
                    <a:pt x="2471" y="339"/>
                  </a:lnTo>
                  <a:lnTo>
                    <a:pt x="4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430425" y="2089725"/>
              <a:ext cx="63050" cy="15675"/>
            </a:xfrm>
            <a:custGeom>
              <a:avLst/>
              <a:gdLst/>
              <a:ahLst/>
              <a:cxnLst/>
              <a:rect l="l" t="t" r="r" b="b"/>
              <a:pathLst>
                <a:path w="2522" h="627" extrusionOk="0">
                  <a:moveTo>
                    <a:pt x="0" y="339"/>
                  </a:moveTo>
                  <a:lnTo>
                    <a:pt x="2078" y="627"/>
                  </a:lnTo>
                  <a:lnTo>
                    <a:pt x="2521" y="303"/>
                  </a:lnTo>
                  <a:lnTo>
                    <a:pt x="4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3404675" y="2108425"/>
              <a:ext cx="64400" cy="14850"/>
            </a:xfrm>
            <a:custGeom>
              <a:avLst/>
              <a:gdLst/>
              <a:ahLst/>
              <a:cxnLst/>
              <a:rect l="l" t="t" r="r" b="b"/>
              <a:pathLst>
                <a:path w="2576" h="594" extrusionOk="0">
                  <a:moveTo>
                    <a:pt x="1" y="341"/>
                  </a:moveTo>
                  <a:lnTo>
                    <a:pt x="2130" y="594"/>
                  </a:lnTo>
                  <a:lnTo>
                    <a:pt x="2575" y="269"/>
                  </a:lnTo>
                  <a:lnTo>
                    <a:pt x="46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379325" y="2127200"/>
              <a:ext cx="65275" cy="14050"/>
            </a:xfrm>
            <a:custGeom>
              <a:avLst/>
              <a:gdLst/>
              <a:ahLst/>
              <a:cxnLst/>
              <a:rect l="l" t="t" r="r" b="b"/>
              <a:pathLst>
                <a:path w="2611" h="562" extrusionOk="0">
                  <a:moveTo>
                    <a:pt x="0" y="344"/>
                  </a:moveTo>
                  <a:lnTo>
                    <a:pt x="2180" y="561"/>
                  </a:lnTo>
                  <a:lnTo>
                    <a:pt x="2611" y="23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354250" y="2146125"/>
              <a:ext cx="66650" cy="13175"/>
            </a:xfrm>
            <a:custGeom>
              <a:avLst/>
              <a:gdLst/>
              <a:ahLst/>
              <a:cxnLst/>
              <a:rect l="l" t="t" r="r" b="b"/>
              <a:pathLst>
                <a:path w="2666" h="527" extrusionOk="0">
                  <a:moveTo>
                    <a:pt x="1" y="344"/>
                  </a:moveTo>
                  <a:lnTo>
                    <a:pt x="2232" y="527"/>
                  </a:lnTo>
                  <a:lnTo>
                    <a:pt x="2665" y="198"/>
                  </a:lnTo>
                  <a:lnTo>
                    <a:pt x="45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3329125" y="2165100"/>
              <a:ext cx="67950" cy="12325"/>
            </a:xfrm>
            <a:custGeom>
              <a:avLst/>
              <a:gdLst/>
              <a:ahLst/>
              <a:cxnLst/>
              <a:rect l="l" t="t" r="r" b="b"/>
              <a:pathLst>
                <a:path w="2718" h="493" extrusionOk="0">
                  <a:moveTo>
                    <a:pt x="0" y="346"/>
                  </a:moveTo>
                  <a:lnTo>
                    <a:pt x="2282" y="492"/>
                  </a:lnTo>
                  <a:lnTo>
                    <a:pt x="2717" y="162"/>
                  </a:lnTo>
                  <a:lnTo>
                    <a:pt x="45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3304500" y="2184150"/>
              <a:ext cx="68825" cy="11450"/>
            </a:xfrm>
            <a:custGeom>
              <a:avLst/>
              <a:gdLst/>
              <a:ahLst/>
              <a:cxnLst/>
              <a:rect l="l" t="t" r="r" b="b"/>
              <a:pathLst>
                <a:path w="2753" h="458" extrusionOk="0">
                  <a:moveTo>
                    <a:pt x="1" y="348"/>
                  </a:moveTo>
                  <a:lnTo>
                    <a:pt x="2333" y="458"/>
                  </a:lnTo>
                  <a:lnTo>
                    <a:pt x="2752" y="126"/>
                  </a:lnTo>
                  <a:lnTo>
                    <a:pt x="44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280100" y="2203300"/>
              <a:ext cx="70100" cy="10600"/>
            </a:xfrm>
            <a:custGeom>
              <a:avLst/>
              <a:gdLst/>
              <a:ahLst/>
              <a:cxnLst/>
              <a:rect l="l" t="t" r="r" b="b"/>
              <a:pathLst>
                <a:path w="2804" h="424" extrusionOk="0">
                  <a:moveTo>
                    <a:pt x="0" y="350"/>
                  </a:moveTo>
                  <a:lnTo>
                    <a:pt x="2382" y="424"/>
                  </a:lnTo>
                  <a:lnTo>
                    <a:pt x="2804" y="91"/>
                  </a:lnTo>
                  <a:lnTo>
                    <a:pt x="4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255625" y="2222525"/>
              <a:ext cx="71375" cy="9700"/>
            </a:xfrm>
            <a:custGeom>
              <a:avLst/>
              <a:gdLst/>
              <a:ahLst/>
              <a:cxnLst/>
              <a:rect l="l" t="t" r="r" b="b"/>
              <a:pathLst>
                <a:path w="2855" h="388" extrusionOk="0">
                  <a:moveTo>
                    <a:pt x="0" y="351"/>
                  </a:moveTo>
                  <a:lnTo>
                    <a:pt x="2432" y="388"/>
                  </a:lnTo>
                  <a:lnTo>
                    <a:pt x="2855" y="54"/>
                  </a:lnTo>
                  <a:lnTo>
                    <a:pt x="44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231750" y="2241800"/>
              <a:ext cx="72250" cy="8850"/>
            </a:xfrm>
            <a:custGeom>
              <a:avLst/>
              <a:gdLst/>
              <a:ahLst/>
              <a:cxnLst/>
              <a:rect l="l" t="t" r="r" b="b"/>
              <a:pathLst>
                <a:path w="2890" h="354" extrusionOk="0">
                  <a:moveTo>
                    <a:pt x="1" y="353"/>
                  </a:moveTo>
                  <a:lnTo>
                    <a:pt x="2483" y="354"/>
                  </a:lnTo>
                  <a:lnTo>
                    <a:pt x="2890" y="19"/>
                  </a:lnTo>
                  <a:lnTo>
                    <a:pt x="43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208050" y="2260725"/>
              <a:ext cx="73550" cy="9300"/>
            </a:xfrm>
            <a:custGeom>
              <a:avLst/>
              <a:gdLst/>
              <a:ahLst/>
              <a:cxnLst/>
              <a:rect l="l" t="t" r="r" b="b"/>
              <a:pathLst>
                <a:path w="2942" h="372" extrusionOk="0">
                  <a:moveTo>
                    <a:pt x="0" y="372"/>
                  </a:moveTo>
                  <a:lnTo>
                    <a:pt x="2532" y="336"/>
                  </a:lnTo>
                  <a:lnTo>
                    <a:pt x="2941" y="0"/>
                  </a:lnTo>
                  <a:lnTo>
                    <a:pt x="432" y="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184250" y="2279225"/>
              <a:ext cx="74800" cy="10300"/>
            </a:xfrm>
            <a:custGeom>
              <a:avLst/>
              <a:gdLst/>
              <a:ahLst/>
              <a:cxnLst/>
              <a:rect l="l" t="t" r="r" b="b"/>
              <a:pathLst>
                <a:path w="2992" h="412" extrusionOk="0">
                  <a:moveTo>
                    <a:pt x="0" y="411"/>
                  </a:moveTo>
                  <a:lnTo>
                    <a:pt x="2581" y="338"/>
                  </a:lnTo>
                  <a:lnTo>
                    <a:pt x="2992" y="0"/>
                  </a:lnTo>
                  <a:lnTo>
                    <a:pt x="434" y="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161200" y="2297800"/>
              <a:ext cx="75625" cy="11250"/>
            </a:xfrm>
            <a:custGeom>
              <a:avLst/>
              <a:gdLst/>
              <a:ahLst/>
              <a:cxnLst/>
              <a:rect l="l" t="t" r="r" b="b"/>
              <a:pathLst>
                <a:path w="3025" h="450" extrusionOk="0">
                  <a:moveTo>
                    <a:pt x="1" y="449"/>
                  </a:moveTo>
                  <a:lnTo>
                    <a:pt x="2630" y="339"/>
                  </a:lnTo>
                  <a:lnTo>
                    <a:pt x="3024" y="1"/>
                  </a:lnTo>
                  <a:lnTo>
                    <a:pt x="417" y="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8250" y="2316450"/>
              <a:ext cx="76875" cy="12175"/>
            </a:xfrm>
            <a:custGeom>
              <a:avLst/>
              <a:gdLst/>
              <a:ahLst/>
              <a:cxnLst/>
              <a:rect l="l" t="t" r="r" b="b"/>
              <a:pathLst>
                <a:path w="3075" h="487" extrusionOk="0">
                  <a:moveTo>
                    <a:pt x="0" y="487"/>
                  </a:moveTo>
                  <a:lnTo>
                    <a:pt x="2678" y="339"/>
                  </a:lnTo>
                  <a:lnTo>
                    <a:pt x="3074" y="0"/>
                  </a:lnTo>
                  <a:lnTo>
                    <a:pt x="419" y="13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3115225" y="2335150"/>
              <a:ext cx="78100" cy="13175"/>
            </a:xfrm>
            <a:custGeom>
              <a:avLst/>
              <a:gdLst/>
              <a:ahLst/>
              <a:cxnLst/>
              <a:rect l="l" t="t" r="r" b="b"/>
              <a:pathLst>
                <a:path w="3124" h="527" extrusionOk="0">
                  <a:moveTo>
                    <a:pt x="0" y="527"/>
                  </a:moveTo>
                  <a:lnTo>
                    <a:pt x="2725" y="341"/>
                  </a:lnTo>
                  <a:lnTo>
                    <a:pt x="3123" y="0"/>
                  </a:lnTo>
                  <a:lnTo>
                    <a:pt x="419" y="1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3093000" y="2353900"/>
              <a:ext cx="78875" cy="14125"/>
            </a:xfrm>
            <a:custGeom>
              <a:avLst/>
              <a:gdLst/>
              <a:ahLst/>
              <a:cxnLst/>
              <a:rect l="l" t="t" r="r" b="b"/>
              <a:pathLst>
                <a:path w="3155" h="565" extrusionOk="0">
                  <a:moveTo>
                    <a:pt x="0" y="564"/>
                  </a:moveTo>
                  <a:lnTo>
                    <a:pt x="2774" y="342"/>
                  </a:lnTo>
                  <a:lnTo>
                    <a:pt x="3154" y="1"/>
                  </a:lnTo>
                  <a:lnTo>
                    <a:pt x="401" y="20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3070850" y="2372700"/>
              <a:ext cx="80100" cy="15100"/>
            </a:xfrm>
            <a:custGeom>
              <a:avLst/>
              <a:gdLst/>
              <a:ahLst/>
              <a:cxnLst/>
              <a:rect l="l" t="t" r="r" b="b"/>
              <a:pathLst>
                <a:path w="3204" h="604" extrusionOk="0">
                  <a:moveTo>
                    <a:pt x="1" y="603"/>
                  </a:moveTo>
                  <a:lnTo>
                    <a:pt x="2821" y="343"/>
                  </a:lnTo>
                  <a:lnTo>
                    <a:pt x="3203" y="1"/>
                  </a:lnTo>
                  <a:lnTo>
                    <a:pt x="404" y="2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5750825" y="897650"/>
              <a:ext cx="512325" cy="79375"/>
            </a:xfrm>
            <a:custGeom>
              <a:avLst/>
              <a:gdLst/>
              <a:ahLst/>
              <a:cxnLst/>
              <a:rect l="l" t="t" r="r" b="b"/>
              <a:pathLst>
                <a:path w="20493" h="3175" extrusionOk="0">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5710350" y="930525"/>
              <a:ext cx="552800" cy="89225"/>
            </a:xfrm>
            <a:custGeom>
              <a:avLst/>
              <a:gdLst/>
              <a:ahLst/>
              <a:cxnLst/>
              <a:rect l="l" t="t" r="r" b="b"/>
              <a:pathLst>
                <a:path w="22112" h="3569" extrusionOk="0">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1356525" y="651475"/>
              <a:ext cx="4906625" cy="4411225"/>
            </a:xfrm>
            <a:custGeom>
              <a:avLst/>
              <a:gdLst/>
              <a:ahLst/>
              <a:cxnLst/>
              <a:rect l="l" t="t" r="r" b="b"/>
              <a:pathLst>
                <a:path w="196265" h="176449" extrusionOk="0">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6030600" y="2391625"/>
              <a:ext cx="232550" cy="209550"/>
            </a:xfrm>
            <a:custGeom>
              <a:avLst/>
              <a:gdLst/>
              <a:ahLst/>
              <a:cxnLst/>
              <a:rect l="l" t="t" r="r" b="b"/>
              <a:pathLst>
                <a:path w="9302" h="8382" extrusionOk="0">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6069900" y="2506275"/>
              <a:ext cx="193250" cy="118250"/>
            </a:xfrm>
            <a:custGeom>
              <a:avLst/>
              <a:gdLst/>
              <a:ahLst/>
              <a:cxnLst/>
              <a:rect l="l" t="t" r="r" b="b"/>
              <a:pathLst>
                <a:path w="7730" h="4730" extrusionOk="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3"/>
            <p:cNvSpPr/>
            <p:nvPr/>
          </p:nvSpPr>
          <p:spPr>
            <a:xfrm>
              <a:off x="5768750" y="2574325"/>
              <a:ext cx="494400" cy="398700"/>
            </a:xfrm>
            <a:custGeom>
              <a:avLst/>
              <a:gdLst/>
              <a:ahLst/>
              <a:cxnLst/>
              <a:rect l="l" t="t" r="r" b="b"/>
              <a:pathLst>
                <a:path w="19776" h="15948" extrusionOk="0">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5832900" y="2664925"/>
              <a:ext cx="430250" cy="335150"/>
            </a:xfrm>
            <a:custGeom>
              <a:avLst/>
              <a:gdLst/>
              <a:ahLst/>
              <a:cxnLst/>
              <a:rect l="l" t="t" r="r" b="b"/>
              <a:pathLst>
                <a:path w="17210" h="13406" extrusionOk="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23"/>
          <p:cNvSpPr txBox="1">
            <a:spLocks noGrp="1"/>
          </p:cNvSpPr>
          <p:nvPr>
            <p:ph type="ctrTitle"/>
          </p:nvPr>
        </p:nvSpPr>
        <p:spPr>
          <a:xfrm>
            <a:off x="347685" y="272737"/>
            <a:ext cx="4556938" cy="2511374"/>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4400" dirty="0"/>
              <a:t>Imitation Learning over Heterogeneous Agents with Restraining Bolts</a:t>
            </a:r>
            <a:endParaRPr sz="4400" dirty="0">
              <a:solidFill>
                <a:srgbClr val="F3F3F3"/>
              </a:solidFill>
            </a:endParaRPr>
          </a:p>
        </p:txBody>
      </p:sp>
      <p:graphicFrame>
        <p:nvGraphicFramePr>
          <p:cNvPr id="2" name="Таблица 2">
            <a:extLst>
              <a:ext uri="{FF2B5EF4-FFF2-40B4-BE49-F238E27FC236}">
                <a16:creationId xmlns:a16="http://schemas.microsoft.com/office/drawing/2014/main" id="{7AA703AC-ED66-4A4C-9B8B-8EB4F3CAEC38}"/>
              </a:ext>
            </a:extLst>
          </p:cNvPr>
          <p:cNvGraphicFramePr>
            <a:graphicFrameLocks noGrp="1"/>
          </p:cNvGraphicFramePr>
          <p:nvPr>
            <p:extLst>
              <p:ext uri="{D42A27DB-BD31-4B8C-83A1-F6EECF244321}">
                <p14:modId xmlns:p14="http://schemas.microsoft.com/office/powerpoint/2010/main" val="1318837230"/>
              </p:ext>
            </p:extLst>
          </p:nvPr>
        </p:nvGraphicFramePr>
        <p:xfrm>
          <a:off x="464958" y="2919660"/>
          <a:ext cx="3904857" cy="1386840"/>
        </p:xfrm>
        <a:graphic>
          <a:graphicData uri="http://schemas.openxmlformats.org/drawingml/2006/table">
            <a:tbl>
              <a:tblPr firstRow="1" bandRow="1">
                <a:tableStyleId>{BDBED569-4797-4DF1-A0F4-6AAB3CD982D8}</a:tableStyleId>
              </a:tblPr>
              <a:tblGrid>
                <a:gridCol w="1081902">
                  <a:extLst>
                    <a:ext uri="{9D8B030D-6E8A-4147-A177-3AD203B41FA5}">
                      <a16:colId xmlns:a16="http://schemas.microsoft.com/office/drawing/2014/main" val="1101468987"/>
                    </a:ext>
                  </a:extLst>
                </a:gridCol>
                <a:gridCol w="2822955">
                  <a:extLst>
                    <a:ext uri="{9D8B030D-6E8A-4147-A177-3AD203B41FA5}">
                      <a16:colId xmlns:a16="http://schemas.microsoft.com/office/drawing/2014/main" val="1414719758"/>
                    </a:ext>
                  </a:extLst>
                </a:gridCol>
              </a:tblGrid>
              <a:tr h="225649">
                <a:tc rowSpan="4">
                  <a:txBody>
                    <a:bodyPr/>
                    <a:lstStyle/>
                    <a:p>
                      <a:r>
                        <a:rPr lang="en-US" sz="1400" dirty="0">
                          <a:solidFill>
                            <a:schemeClr val="bg1"/>
                          </a:solidFill>
                          <a:latin typeface="Source Code Pro" panose="020B0604020202020204" charset="0"/>
                          <a:ea typeface="Source Code Pro" panose="020B0604020202020204" charset="0"/>
                        </a:rPr>
                        <a:t>Students</a:t>
                      </a:r>
                      <a:endParaRPr lang="ru-RU" sz="1400" dirty="0">
                        <a:solidFill>
                          <a:schemeClr val="bg1"/>
                        </a:solidFill>
                        <a:latin typeface="Source Code Pro" panose="020B0604020202020204" charset="0"/>
                        <a:ea typeface="Source Code Pro"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ARCINIEGAS, Andrés (1874069</a:t>
                      </a:r>
                      <a:r>
                        <a:rPr lang="en-US" sz="1200" b="0" baseline="0" dirty="0">
                          <a:solidFill>
                            <a:schemeClr val="bg1"/>
                          </a:solidFill>
                          <a:effectLst/>
                          <a:latin typeface="Source Code Pro" panose="020B0604020202020204" charset="0"/>
                          <a:ea typeface="Source Code Pro" panose="020B0604020202020204" charset="0"/>
                          <a:cs typeface="Adobe Arabic" panose="02040503050201020203" pitchFamily="18" charset="-78"/>
                        </a:rPr>
                        <a:t>)</a:t>
                      </a:r>
                    </a:p>
                  </a:txBody>
                  <a:tcPr/>
                </a:tc>
                <a:extLst>
                  <a:ext uri="{0D108BD9-81ED-4DB2-BD59-A6C34878D82A}">
                    <a16:rowId xmlns:a16="http://schemas.microsoft.com/office/drawing/2014/main" val="2514648409"/>
                  </a:ext>
                </a:extLst>
              </a:tr>
              <a:tr h="225649">
                <a:tc vMerge="1">
                  <a:txBody>
                    <a:bodyPr/>
                    <a:lstStyle/>
                    <a:p>
                      <a:endParaRPr lang="ru-RU" dirty="0">
                        <a:solidFill>
                          <a:schemeClr val="bg1"/>
                        </a:solidFill>
                      </a:endParaRPr>
                    </a:p>
                  </a:txBody>
                  <a:tcPr/>
                </a:tc>
                <a:tc>
                  <a:txBody>
                    <a:bodyPr/>
                    <a:lstStyle/>
                    <a:p>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MAKINWA, </a:t>
                      </a:r>
                      <a:r>
                        <a:rPr lang="en-US" sz="1200" b="0" dirty="0" err="1">
                          <a:solidFill>
                            <a:schemeClr val="bg1"/>
                          </a:solidFill>
                          <a:latin typeface="Source Code Pro" panose="020B0604020202020204" charset="0"/>
                          <a:ea typeface="Source Code Pro" panose="020B0604020202020204" charset="0"/>
                          <a:cs typeface="Adobe Arabic" panose="02040503050201020203" pitchFamily="18" charset="-78"/>
                        </a:rPr>
                        <a:t>Sayo</a:t>
                      </a: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 (1858908)</a:t>
                      </a:r>
                      <a:endParaRPr lang="ru-RU" sz="1200" b="0" dirty="0">
                        <a:solidFill>
                          <a:schemeClr val="bg1"/>
                        </a:solidFill>
                        <a:latin typeface="Source Code Pro" panose="020B0604020202020204" charset="0"/>
                        <a:ea typeface="Source Code Pro" panose="020B0604020202020204" charset="0"/>
                      </a:endParaRPr>
                    </a:p>
                  </a:txBody>
                  <a:tcPr/>
                </a:tc>
                <a:extLst>
                  <a:ext uri="{0D108BD9-81ED-4DB2-BD59-A6C34878D82A}">
                    <a16:rowId xmlns:a16="http://schemas.microsoft.com/office/drawing/2014/main" val="3399092897"/>
                  </a:ext>
                </a:extLst>
              </a:tr>
              <a:tr h="225649">
                <a:tc vMerge="1">
                  <a:txBody>
                    <a:bodyPr/>
                    <a:lstStyle/>
                    <a:p>
                      <a:endParaRPr lang="ru-RU"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OREL, Egor (1836231)</a:t>
                      </a:r>
                      <a:endParaRPr lang="en-US" sz="1200" b="0" baseline="0" dirty="0">
                        <a:solidFill>
                          <a:schemeClr val="bg1"/>
                        </a:solidFill>
                        <a:effectLst/>
                        <a:latin typeface="Source Code Pro" panose="020B0604020202020204" charset="0"/>
                        <a:ea typeface="Source Code Pro" panose="020B0604020202020204" charset="0"/>
                        <a:cs typeface="Adobe Arabic" panose="02040503050201020203" pitchFamily="18" charset="-78"/>
                      </a:endParaRPr>
                    </a:p>
                  </a:txBody>
                  <a:tcPr/>
                </a:tc>
                <a:extLst>
                  <a:ext uri="{0D108BD9-81ED-4DB2-BD59-A6C34878D82A}">
                    <a16:rowId xmlns:a16="http://schemas.microsoft.com/office/drawing/2014/main" val="2821037551"/>
                  </a:ext>
                </a:extLst>
              </a:tr>
              <a:tr h="225649">
                <a:tc vMerge="1">
                  <a:txBody>
                    <a:bodyPr/>
                    <a:lstStyle/>
                    <a:p>
                      <a:endParaRPr lang="ru-RU"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RUIZ, David (1922212)</a:t>
                      </a:r>
                    </a:p>
                  </a:txBody>
                  <a:tcPr/>
                </a:tc>
                <a:extLst>
                  <a:ext uri="{0D108BD9-81ED-4DB2-BD59-A6C34878D82A}">
                    <a16:rowId xmlns:a16="http://schemas.microsoft.com/office/drawing/2014/main" val="1765352597"/>
                  </a:ext>
                </a:extLst>
              </a:tr>
              <a:tr h="270369">
                <a:tc>
                  <a:txBody>
                    <a:bodyPr/>
                    <a:lstStyle/>
                    <a:p>
                      <a:r>
                        <a:rPr lang="en-US" sz="1300" b="1" dirty="0">
                          <a:solidFill>
                            <a:schemeClr val="bg1"/>
                          </a:solidFill>
                          <a:latin typeface="Source Code Pro" panose="020B0604020202020204" charset="0"/>
                          <a:ea typeface="Source Code Pro" panose="020B0604020202020204" charset="0"/>
                        </a:rPr>
                        <a:t>Professor</a:t>
                      </a:r>
                      <a:endParaRPr lang="ru-RU" sz="1300" b="1" dirty="0">
                        <a:solidFill>
                          <a:schemeClr val="bg1"/>
                        </a:solidFill>
                        <a:latin typeface="Source Code Pro" panose="020B0604020202020204" charset="0"/>
                        <a:ea typeface="Source Code Pro" panose="020B0604020202020204" charset="0"/>
                      </a:endParaRPr>
                    </a:p>
                  </a:txBody>
                  <a:tcPr/>
                </a:tc>
                <a:tc>
                  <a:txBody>
                    <a:bodyPr/>
                    <a:lstStyle/>
                    <a:p>
                      <a:r>
                        <a:rPr lang="en-US" sz="1200" b="0" dirty="0">
                          <a:solidFill>
                            <a:schemeClr val="bg1"/>
                          </a:solidFill>
                          <a:effectLst/>
                          <a:latin typeface="Source Code Pro" panose="020B0604020202020204" charset="0"/>
                          <a:ea typeface="Source Code Pro" panose="020B0604020202020204" charset="0"/>
                          <a:cs typeface="Adobe Arabic" panose="02040503050201020203" pitchFamily="18" charset="-78"/>
                        </a:rPr>
                        <a:t>DE GIACOMO, Giuseppe, PhD.</a:t>
                      </a:r>
                      <a:endParaRPr lang="ru-RU" sz="1200" b="0" dirty="0">
                        <a:solidFill>
                          <a:schemeClr val="bg1"/>
                        </a:solidFill>
                        <a:latin typeface="Source Code Pro" panose="020B0604020202020204" charset="0"/>
                        <a:ea typeface="Source Code Pro" panose="020B0604020202020204" charset="0"/>
                      </a:endParaRPr>
                    </a:p>
                  </a:txBody>
                  <a:tcPr/>
                </a:tc>
                <a:extLst>
                  <a:ext uri="{0D108BD9-81ED-4DB2-BD59-A6C34878D82A}">
                    <a16:rowId xmlns:a16="http://schemas.microsoft.com/office/drawing/2014/main" val="431821238"/>
                  </a:ext>
                </a:extLst>
              </a:tr>
            </a:tbl>
          </a:graphicData>
        </a:graphic>
      </p:graphicFrame>
      <p:sp>
        <p:nvSpPr>
          <p:cNvPr id="3" name="Rectangle 2">
            <a:extLst>
              <a:ext uri="{FF2B5EF4-FFF2-40B4-BE49-F238E27FC236}">
                <a16:creationId xmlns:a16="http://schemas.microsoft.com/office/drawing/2014/main" id="{EBA98808-7AA0-4584-8E49-F4FD7D3D97C3}"/>
              </a:ext>
            </a:extLst>
          </p:cNvPr>
          <p:cNvSpPr/>
          <p:nvPr/>
        </p:nvSpPr>
        <p:spPr>
          <a:xfrm>
            <a:off x="97199" y="4884434"/>
            <a:ext cx="1907895" cy="230832"/>
          </a:xfrm>
          <a:prstGeom prst="rect">
            <a:avLst/>
          </a:prstGeom>
        </p:spPr>
        <p:txBody>
          <a:bodyPr wrap="none">
            <a:spAutoFit/>
          </a:bodyPr>
          <a:lstStyle/>
          <a:p>
            <a:r>
              <a:rPr lang="en-US" sz="900" dirty="0">
                <a:solidFill>
                  <a:schemeClr val="bg1"/>
                </a:solidFill>
                <a:latin typeface="Source Code Pro" panose="020B0604020202020204" charset="0"/>
                <a:ea typeface="Source Code Pro" panose="020B0604020202020204" charset="0"/>
              </a:rPr>
              <a:t>(De Giacomo et all, 2020)</a:t>
            </a:r>
            <a:endParaRPr lang="en-US" sz="900" dirty="0"/>
          </a:p>
        </p:txBody>
      </p:sp>
      <p:pic>
        <p:nvPicPr>
          <p:cNvPr id="1026" name="Picture 2" descr="Sistema Gestione Bandi">
            <a:extLst>
              <a:ext uri="{FF2B5EF4-FFF2-40B4-BE49-F238E27FC236}">
                <a16:creationId xmlns:a16="http://schemas.microsoft.com/office/drawing/2014/main" id="{5B4A2E83-E127-48FD-902B-A0A41E5099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471" y="157360"/>
            <a:ext cx="1323333" cy="4084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748FE19-4F22-4452-B6FC-6FB1A15A16FD}"/>
              </a:ext>
            </a:extLst>
          </p:cNvPr>
          <p:cNvSpPr/>
          <p:nvPr/>
        </p:nvSpPr>
        <p:spPr>
          <a:xfrm>
            <a:off x="1938625" y="157360"/>
            <a:ext cx="2447152" cy="400110"/>
          </a:xfrm>
          <a:prstGeom prst="rect">
            <a:avLst/>
          </a:prstGeom>
        </p:spPr>
        <p:txBody>
          <a:bodyPr wrap="square">
            <a:spAutoFit/>
          </a:bodyPr>
          <a:lstStyle/>
          <a:p>
            <a:pPr algn="r"/>
            <a:r>
              <a:rPr lang="en-US" sz="1000" b="1" dirty="0">
                <a:solidFill>
                  <a:schemeClr val="tx2">
                    <a:lumMod val="75000"/>
                  </a:schemeClr>
                </a:solidFill>
                <a:latin typeface="+mj-lt"/>
              </a:rPr>
              <a:t>Department of Computer, Control and Management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28"/>
          <p:cNvSpPr txBox="1">
            <a:spLocks noGrp="1"/>
          </p:cNvSpPr>
          <p:nvPr>
            <p:ph type="title"/>
          </p:nvPr>
        </p:nvSpPr>
        <p:spPr>
          <a:xfrm>
            <a:off x="1025511" y="555782"/>
            <a:ext cx="2200940"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RB DFA training</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609544" y="1488879"/>
            <a:ext cx="2785598" cy="1189158"/>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10</a:t>
            </a:fld>
            <a:endParaRPr/>
          </a:p>
        </p:txBody>
      </p:sp>
      <p:grpSp>
        <p:nvGrpSpPr>
          <p:cNvPr id="624" name="Google Shape;624;p28"/>
          <p:cNvGrpSpPr/>
          <p:nvPr/>
        </p:nvGrpSpPr>
        <p:grpSpPr>
          <a:xfrm>
            <a:off x="727334" y="3607551"/>
            <a:ext cx="9990284" cy="1205512"/>
            <a:chOff x="2735900" y="3400701"/>
            <a:chExt cx="6348792" cy="766099"/>
          </a:xfrm>
        </p:grpSpPr>
        <p:sp>
          <p:nvSpPr>
            <p:cNvPr id="625" name="Google Shape;625;p28"/>
            <p:cNvSpPr/>
            <p:nvPr/>
          </p:nvSpPr>
          <p:spPr>
            <a:xfrm>
              <a:off x="2766025" y="3471801"/>
              <a:ext cx="6318667" cy="694999"/>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28"/>
            <p:cNvSpPr/>
            <p:nvPr/>
          </p:nvSpPr>
          <p:spPr>
            <a:xfrm>
              <a:off x="2735900" y="3400701"/>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Прямоугольник 8">
            <a:extLst>
              <a:ext uri="{FF2B5EF4-FFF2-40B4-BE49-F238E27FC236}">
                <a16:creationId xmlns:a16="http://schemas.microsoft.com/office/drawing/2014/main" id="{9228C299-F9B1-45E3-8CAE-E9C941383898}"/>
              </a:ext>
            </a:extLst>
          </p:cNvPr>
          <p:cNvSpPr/>
          <p:nvPr/>
        </p:nvSpPr>
        <p:spPr>
          <a:xfrm>
            <a:off x="1338938" y="964119"/>
            <a:ext cx="4089581"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DFA = Deterministic Finite-state Automaton</a:t>
            </a:r>
            <a:endParaRPr lang="ru-RU" sz="1200" dirty="0">
              <a:solidFill>
                <a:schemeClr val="bg1"/>
              </a:solidFill>
              <a:latin typeface="Source Code Pro" panose="020B0604020202020204" charset="0"/>
              <a:ea typeface="Source Code Pro" panose="020B0604020202020204" charset="0"/>
            </a:endParaRPr>
          </a:p>
        </p:txBody>
      </p:sp>
      <p:sp>
        <p:nvSpPr>
          <p:cNvPr id="13" name="Прямоугольник 12">
            <a:extLst>
              <a:ext uri="{FF2B5EF4-FFF2-40B4-BE49-F238E27FC236}">
                <a16:creationId xmlns:a16="http://schemas.microsoft.com/office/drawing/2014/main" id="{0C0FA0DB-2DBC-4892-8801-7734BC053E64}"/>
              </a:ext>
            </a:extLst>
          </p:cNvPr>
          <p:cNvSpPr/>
          <p:nvPr/>
        </p:nvSpPr>
        <p:spPr>
          <a:xfrm>
            <a:off x="1412482" y="1535750"/>
            <a:ext cx="2669982"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Consider a setting where the expert agent executes its policy, producing desired and undesired traces at its own representation level. </a:t>
            </a:r>
            <a:endParaRPr lang="ru-RU" sz="1200" dirty="0">
              <a:solidFill>
                <a:schemeClr val="bg1"/>
              </a:solidFill>
              <a:latin typeface="Source Code Pro" panose="020B0604020202020204" charset="0"/>
              <a:ea typeface="Source Code Pro" panose="020B0604020202020204" charset="0"/>
            </a:endParaRPr>
          </a:p>
        </p:txBody>
      </p:sp>
      <p:sp>
        <p:nvSpPr>
          <p:cNvPr id="14" name="Прямоугольник 13">
            <a:extLst>
              <a:ext uri="{FF2B5EF4-FFF2-40B4-BE49-F238E27FC236}">
                <a16:creationId xmlns:a16="http://schemas.microsoft.com/office/drawing/2014/main" id="{0A2716E7-6B8F-4A79-BA53-EAC502437752}"/>
              </a:ext>
            </a:extLst>
          </p:cNvPr>
          <p:cNvSpPr/>
          <p:nvPr/>
        </p:nvSpPr>
        <p:spPr>
          <a:xfrm>
            <a:off x="6868757" y="2073278"/>
            <a:ext cx="2025853" cy="769441"/>
          </a:xfrm>
          <a:prstGeom prst="rect">
            <a:avLst/>
          </a:prstGeom>
        </p:spPr>
        <p:txBody>
          <a:bodyPr wrap="square">
            <a:spAutoFit/>
          </a:bodyPr>
          <a:lstStyle/>
          <a:p>
            <a:pPr algn="just"/>
            <a:r>
              <a:rPr lang="en-US" sz="1100" dirty="0">
                <a:solidFill>
                  <a:schemeClr val="bg1"/>
                </a:solidFill>
                <a:latin typeface="Source Code Pro" panose="020B0604020202020204" charset="0"/>
                <a:ea typeface="Source Code Pro" panose="020B0604020202020204" charset="0"/>
              </a:rPr>
              <a:t>The resulting DFA represents (an approximation of) the expert’s behavior. </a:t>
            </a:r>
            <a:endParaRPr lang="ru-RU" sz="1100" dirty="0">
              <a:solidFill>
                <a:schemeClr val="bg1"/>
              </a:solidFill>
              <a:latin typeface="Source Code Pro" panose="020B0604020202020204" charset="0"/>
              <a:ea typeface="Source Code Pro" panose="020B0604020202020204" charset="0"/>
            </a:endParaRPr>
          </a:p>
        </p:txBody>
      </p:sp>
      <p:cxnSp>
        <p:nvCxnSpPr>
          <p:cNvPr id="15" name="Прямая со стрелкой 14">
            <a:extLst>
              <a:ext uri="{FF2B5EF4-FFF2-40B4-BE49-F238E27FC236}">
                <a16:creationId xmlns:a16="http://schemas.microsoft.com/office/drawing/2014/main" id="{F0B25D60-4DA0-4629-9B1E-E462D6FAAC3D}"/>
              </a:ext>
            </a:extLst>
          </p:cNvPr>
          <p:cNvCxnSpPr>
            <a:cxnSpLocks/>
          </p:cNvCxnSpPr>
          <p:nvPr/>
        </p:nvCxnSpPr>
        <p:spPr>
          <a:xfrm flipV="1">
            <a:off x="4560112" y="1171722"/>
            <a:ext cx="2348959" cy="1013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a:extLst>
              <a:ext uri="{FF2B5EF4-FFF2-40B4-BE49-F238E27FC236}">
                <a16:creationId xmlns:a16="http://schemas.microsoft.com/office/drawing/2014/main" id="{69F84283-7C2A-4E79-BCC5-A07FF291D3CF}"/>
              </a:ext>
            </a:extLst>
          </p:cNvPr>
          <p:cNvCxnSpPr>
            <a:cxnSpLocks/>
          </p:cNvCxnSpPr>
          <p:nvPr/>
        </p:nvCxnSpPr>
        <p:spPr>
          <a:xfrm>
            <a:off x="4560112" y="2437194"/>
            <a:ext cx="2257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Прямоугольник 16">
            <a:extLst>
              <a:ext uri="{FF2B5EF4-FFF2-40B4-BE49-F238E27FC236}">
                <a16:creationId xmlns:a16="http://schemas.microsoft.com/office/drawing/2014/main" id="{A4A99989-EDB6-45D6-BFD3-2121AA4C6D69}"/>
              </a:ext>
            </a:extLst>
          </p:cNvPr>
          <p:cNvSpPr/>
          <p:nvPr/>
        </p:nvSpPr>
        <p:spPr>
          <a:xfrm>
            <a:off x="4509191" y="2195817"/>
            <a:ext cx="2308645"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positive (desired) traces</a:t>
            </a:r>
            <a:endParaRPr lang="ru-RU" sz="1100" dirty="0">
              <a:solidFill>
                <a:schemeClr val="bg1"/>
              </a:solidFill>
              <a:latin typeface="Source Code Pro" panose="020B0604020202020204" charset="0"/>
              <a:ea typeface="Source Code Pro" panose="020B0604020202020204" charset="0"/>
            </a:endParaRPr>
          </a:p>
        </p:txBody>
      </p:sp>
      <p:sp>
        <p:nvSpPr>
          <p:cNvPr id="18" name="Прямоугольник 17">
            <a:extLst>
              <a:ext uri="{FF2B5EF4-FFF2-40B4-BE49-F238E27FC236}">
                <a16:creationId xmlns:a16="http://schemas.microsoft.com/office/drawing/2014/main" id="{BA24E217-ECBC-48E6-9B53-CC4A93B453D7}"/>
              </a:ext>
            </a:extLst>
          </p:cNvPr>
          <p:cNvSpPr/>
          <p:nvPr/>
        </p:nvSpPr>
        <p:spPr>
          <a:xfrm rot="20237327">
            <a:off x="4384860" y="1404945"/>
            <a:ext cx="2478564"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negative (undesired) traces</a:t>
            </a:r>
            <a:endParaRPr lang="ru-RU" sz="1100" dirty="0">
              <a:solidFill>
                <a:schemeClr val="bg1"/>
              </a:solidFill>
              <a:latin typeface="Source Code Pro" panose="020B0604020202020204" charset="0"/>
              <a:ea typeface="Source Code Pro" panose="020B0604020202020204" charset="0"/>
            </a:endParaRPr>
          </a:p>
        </p:txBody>
      </p:sp>
      <p:sp>
        <p:nvSpPr>
          <p:cNvPr id="26" name="TextBox 25">
            <a:extLst>
              <a:ext uri="{FF2B5EF4-FFF2-40B4-BE49-F238E27FC236}">
                <a16:creationId xmlns:a16="http://schemas.microsoft.com/office/drawing/2014/main" id="{A40DE1F3-9F1A-44A4-8421-FF9621BBAB81}"/>
              </a:ext>
            </a:extLst>
          </p:cNvPr>
          <p:cNvSpPr txBox="1"/>
          <p:nvPr/>
        </p:nvSpPr>
        <p:spPr>
          <a:xfrm>
            <a:off x="4851088" y="3290160"/>
            <a:ext cx="3408810" cy="1200329"/>
          </a:xfrm>
          <a:prstGeom prst="rect">
            <a:avLst/>
          </a:prstGeom>
          <a:noFill/>
        </p:spPr>
        <p:txBody>
          <a:bodyPr wrap="square" rtlCol="0">
            <a:spAutoFit/>
          </a:bodyPr>
          <a:lstStyle/>
          <a:p>
            <a:pPr algn="just"/>
            <a:r>
              <a:rPr lang="en-US" sz="1200" dirty="0">
                <a:solidFill>
                  <a:schemeClr val="bg1"/>
                </a:solidFill>
                <a:latin typeface="Source Code Pro" panose="020B0604020202020204" charset="0"/>
                <a:ea typeface="Source Code Pro" panose="020B0604020202020204" charset="0"/>
              </a:rPr>
              <a:t>Based on a well-known equivalence between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baseline="-25000" dirty="0">
                <a:solidFill>
                  <a:schemeClr val="bg1"/>
                </a:solidFill>
                <a:latin typeface="Source Code Pro" panose="020B0604020202020204" charset="0"/>
                <a:ea typeface="Source Code Pro" panose="020B0604020202020204" charset="0"/>
              </a:rPr>
              <a:t> </a:t>
            </a:r>
            <a:r>
              <a:rPr lang="en-US" sz="1200" dirty="0">
                <a:solidFill>
                  <a:schemeClr val="bg1"/>
                </a:solidFill>
                <a:latin typeface="Source Code Pro" panose="020B0604020202020204" charset="0"/>
                <a:ea typeface="Source Code Pro" panose="020B0604020202020204" charset="0"/>
              </a:rPr>
              <a:t>and DFAs, the DFA is incorporated into a RB attached to the RL agent, to make it learn a (possibly optimal) policy that imitates the expert’s behavior.</a:t>
            </a:r>
          </a:p>
        </p:txBody>
      </p:sp>
      <mc:AlternateContent xmlns:mc="http://schemas.openxmlformats.org/markup-compatibility/2006" xmlns:a14="http://schemas.microsoft.com/office/drawing/2010/main">
        <mc:Choice Requires="a14">
          <p:sp>
            <p:nvSpPr>
              <p:cNvPr id="6" name="Прямоугольник 5">
                <a:extLst>
                  <a:ext uri="{FF2B5EF4-FFF2-40B4-BE49-F238E27FC236}">
                    <a16:creationId xmlns:a16="http://schemas.microsoft.com/office/drawing/2014/main" id="{A991F004-939B-408D-A147-4349DE2CA1FA}"/>
                  </a:ext>
                </a:extLst>
              </p:cNvPr>
              <p:cNvSpPr/>
              <p:nvPr/>
            </p:nvSpPr>
            <p:spPr>
              <a:xfrm>
                <a:off x="1453313" y="2904632"/>
                <a:ext cx="2669982"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We consider RBs of the form </a:t>
                </a:r>
                <a14:m>
                  <m:oMath xmlns:m="http://schemas.openxmlformats.org/officeDocument/2006/math">
                    <m:d>
                      <m:dPr>
                        <m:begChr m:val="⟨"/>
                        <m:endChr m:val="⟩"/>
                        <m:ctrlPr>
                          <a:rPr lang="en-US" sz="1200" i="1">
                            <a:solidFill>
                              <a:schemeClr val="bg1"/>
                            </a:solidFill>
                            <a:latin typeface="Cambria Math" panose="02040503050406030204" pitchFamily="18" charset="0"/>
                          </a:rPr>
                        </m:ctrlPr>
                      </m:dPr>
                      <m:e>
                        <m:r>
                          <a:rPr lang="en-US" sz="1200" i="1">
                            <a:solidFill>
                              <a:schemeClr val="bg1"/>
                            </a:solidFill>
                            <a:latin typeface="Cambria Math" panose="02040503050406030204" pitchFamily="18" charset="0"/>
                          </a:rPr>
                          <m:t>𝐿</m:t>
                        </m:r>
                        <m:r>
                          <a:rPr lang="en-US" sz="1200" i="1">
                            <a:solidFill>
                              <a:schemeClr val="bg1"/>
                            </a:solidFill>
                            <a:latin typeface="Cambria Math" panose="02040503050406030204" pitchFamily="18" charset="0"/>
                          </a:rPr>
                          <m:t>, </m:t>
                        </m:r>
                        <m:r>
                          <a:rPr lang="en-US" sz="1200" i="1" dirty="0">
                            <a:solidFill>
                              <a:schemeClr val="bg1"/>
                            </a:solidFill>
                            <a:latin typeface="Cambria Math" panose="02040503050406030204" pitchFamily="18" charset="0"/>
                          </a:rPr>
                          <m:t>𝑄</m:t>
                        </m:r>
                        <m:r>
                          <a:rPr lang="en-US" sz="1200" i="1" dirty="0">
                            <a:solidFill>
                              <a:schemeClr val="bg1"/>
                            </a:solidFill>
                            <a:latin typeface="Cambria Math" panose="02040503050406030204" pitchFamily="18" charset="0"/>
                          </a:rPr>
                          <m:t>,</m:t>
                        </m:r>
                        <m:r>
                          <a:rPr lang="en-US" sz="1200" i="1" dirty="0">
                            <a:solidFill>
                              <a:schemeClr val="bg1"/>
                            </a:solidFill>
                            <a:latin typeface="Cambria Math" panose="02040503050406030204" pitchFamily="18" charset="0"/>
                          </a:rPr>
                          <m:t>𝑟</m:t>
                        </m:r>
                      </m:e>
                    </m:d>
                  </m:oMath>
                </a14:m>
                <a:r>
                  <a:rPr lang="en-US" sz="1200" dirty="0">
                    <a:solidFill>
                      <a:schemeClr val="bg1"/>
                    </a:solidFill>
                    <a:latin typeface="Source Code Pro" panose="020B0604020202020204" charset="0"/>
                    <a:ea typeface="Source Code Pro" panose="020B0604020202020204" charset="0"/>
                  </a:rPr>
                  <a:t> where </a:t>
                </a:r>
                <a14:m>
                  <m:oMath xmlns:m="http://schemas.openxmlformats.org/officeDocument/2006/math">
                    <m:r>
                      <a:rPr lang="en-US" sz="1200" i="1" dirty="0">
                        <a:solidFill>
                          <a:schemeClr val="bg1"/>
                        </a:solidFill>
                        <a:latin typeface="Cambria Math" panose="02040503050406030204" pitchFamily="18" charset="0"/>
                      </a:rPr>
                      <m:t>𝑄</m:t>
                    </m:r>
                  </m:oMath>
                </a14:m>
                <a:r>
                  <a:rPr lang="en-US" sz="1200" dirty="0">
                    <a:solidFill>
                      <a:schemeClr val="bg1"/>
                    </a:solidFill>
                    <a:latin typeface="Source Code Pro" panose="020B0604020202020204" charset="0"/>
                    <a:ea typeface="Source Code Pro" panose="020B0604020202020204" charset="0"/>
                  </a:rPr>
                  <a:t> is a DFA representing an </a:t>
                </a:r>
                <a:r>
                  <a:rPr lang="en-US" sz="1200" dirty="0" err="1">
                    <a:solidFill>
                      <a:schemeClr val="bg1"/>
                    </a:solidFill>
                    <a:latin typeface="Source Code Pro" panose="020B0604020202020204" charset="0"/>
                    <a:ea typeface="Source Code Pro" panose="020B0604020202020204" charset="0"/>
                  </a:rPr>
                  <a:t>LTL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formula and </a:t>
                </a:r>
                <a14:m>
                  <m:oMath xmlns:m="http://schemas.openxmlformats.org/officeDocument/2006/math">
                    <m:r>
                      <a:rPr lang="en-US" sz="1200" i="1" dirty="0">
                        <a:solidFill>
                          <a:schemeClr val="bg1"/>
                        </a:solidFill>
                        <a:latin typeface="Cambria Math" panose="02040503050406030204" pitchFamily="18" charset="0"/>
                      </a:rPr>
                      <m:t>𝑟</m:t>
                    </m:r>
                    <m:r>
                      <a:rPr lang="en-US" sz="1200" i="1" dirty="0">
                        <a:solidFill>
                          <a:schemeClr val="bg1"/>
                        </a:solidFill>
                        <a:latin typeface="Cambria Math" panose="02040503050406030204" pitchFamily="18" charset="0"/>
                      </a:rPr>
                      <m:t> </m:t>
                    </m:r>
                  </m:oMath>
                </a14:m>
                <a:r>
                  <a:rPr lang="en-US" sz="1200" dirty="0">
                    <a:solidFill>
                      <a:schemeClr val="bg1"/>
                    </a:solidFill>
                    <a:latin typeface="Source Code Pro" panose="020B0604020202020204" charset="0"/>
                    <a:ea typeface="Source Code Pro" panose="020B0604020202020204" charset="0"/>
                  </a:rPr>
                  <a:t>is a reward value associated with the accepting states of </a:t>
                </a:r>
                <a14:m>
                  <m:oMath xmlns:m="http://schemas.openxmlformats.org/officeDocument/2006/math">
                    <m:r>
                      <a:rPr lang="en-US" sz="1200" i="1" dirty="0">
                        <a:solidFill>
                          <a:schemeClr val="bg1"/>
                        </a:solidFill>
                        <a:latin typeface="Cambria Math" panose="02040503050406030204" pitchFamily="18" charset="0"/>
                      </a:rPr>
                      <m:t>𝑄</m:t>
                    </m:r>
                  </m:oMath>
                </a14:m>
                <a:r>
                  <a:rPr lang="en-US" sz="1200" dirty="0">
                    <a:solidFill>
                      <a:schemeClr val="bg1"/>
                    </a:solidFill>
                    <a:latin typeface="Source Code Pro" panose="020B0604020202020204" charset="0"/>
                    <a:ea typeface="Source Code Pro" panose="020B0604020202020204" charset="0"/>
                  </a:rPr>
                  <a:t>.</a:t>
                </a:r>
              </a:p>
            </p:txBody>
          </p:sp>
        </mc:Choice>
        <mc:Fallback xmlns="">
          <p:sp>
            <p:nvSpPr>
              <p:cNvPr id="6" name="Прямоугольник 5">
                <a:extLst>
                  <a:ext uri="{FF2B5EF4-FFF2-40B4-BE49-F238E27FC236}">
                    <a16:creationId xmlns:a16="http://schemas.microsoft.com/office/drawing/2014/main" id="{A991F004-939B-408D-A147-4349DE2CA1FA}"/>
                  </a:ext>
                </a:extLst>
              </p:cNvPr>
              <p:cNvSpPr>
                <a:spLocks noRot="1" noChangeAspect="1" noMove="1" noResize="1" noEditPoints="1" noAdjustHandles="1" noChangeArrowheads="1" noChangeShapeType="1" noTextEdit="1"/>
              </p:cNvSpPr>
              <p:nvPr/>
            </p:nvSpPr>
            <p:spPr>
              <a:xfrm>
                <a:off x="1453313" y="2904632"/>
                <a:ext cx="2669982" cy="1200329"/>
              </a:xfrm>
              <a:prstGeom prst="rect">
                <a:avLst/>
              </a:prstGeom>
              <a:blipFill>
                <a:blip r:embed="rId4"/>
                <a:stretch>
                  <a:fillRect r="-228" b="-3553"/>
                </a:stretch>
              </a:blipFill>
            </p:spPr>
            <p:txBody>
              <a:bodyPr/>
              <a:lstStyle/>
              <a:p>
                <a:r>
                  <a:rPr lang="ru-RU">
                    <a:noFill/>
                  </a:rPr>
                  <a:t> </a:t>
                </a:r>
              </a:p>
            </p:txBody>
          </p:sp>
        </mc:Fallback>
      </mc:AlternateContent>
      <p:cxnSp>
        <p:nvCxnSpPr>
          <p:cNvPr id="8" name="Соединитель: изогнутый 7">
            <a:extLst>
              <a:ext uri="{FF2B5EF4-FFF2-40B4-BE49-F238E27FC236}">
                <a16:creationId xmlns:a16="http://schemas.microsoft.com/office/drawing/2014/main" id="{412D23E5-01B7-4DDF-9A97-2338EF87A46A}"/>
              </a:ext>
            </a:extLst>
          </p:cNvPr>
          <p:cNvCxnSpPr>
            <a:stCxn id="14" idx="2"/>
            <a:endCxn id="26" idx="3"/>
          </p:cNvCxnSpPr>
          <p:nvPr/>
        </p:nvCxnSpPr>
        <p:spPr>
          <a:xfrm rot="16200000" flipH="1">
            <a:off x="7546988" y="3177415"/>
            <a:ext cx="1047606" cy="378214"/>
          </a:xfrm>
          <a:prstGeom prst="curvedConnector4">
            <a:avLst>
              <a:gd name="adj1" fmla="val 21355"/>
              <a:gd name="adj2" fmla="val 2158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Соединитель: изогнутый 23">
            <a:extLst>
              <a:ext uri="{FF2B5EF4-FFF2-40B4-BE49-F238E27FC236}">
                <a16:creationId xmlns:a16="http://schemas.microsoft.com/office/drawing/2014/main" id="{90C82EE9-A136-497A-93D9-223DA191CFE8}"/>
              </a:ext>
            </a:extLst>
          </p:cNvPr>
          <p:cNvCxnSpPr>
            <a:stCxn id="26" idx="1"/>
            <a:endCxn id="6" idx="3"/>
          </p:cNvCxnSpPr>
          <p:nvPr/>
        </p:nvCxnSpPr>
        <p:spPr>
          <a:xfrm rot="10800000">
            <a:off x="4123296" y="3504797"/>
            <a:ext cx="727793" cy="3855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oogle Shape;5423;p53">
            <a:extLst>
              <a:ext uri="{FF2B5EF4-FFF2-40B4-BE49-F238E27FC236}">
                <a16:creationId xmlns:a16="http://schemas.microsoft.com/office/drawing/2014/main" id="{44552A1A-9C3F-4216-AE0D-A3FFBA06E4AF}"/>
              </a:ext>
            </a:extLst>
          </p:cNvPr>
          <p:cNvGrpSpPr/>
          <p:nvPr/>
        </p:nvGrpSpPr>
        <p:grpSpPr>
          <a:xfrm rot="10800000">
            <a:off x="7165820" y="524198"/>
            <a:ext cx="852547" cy="961175"/>
            <a:chOff x="3299850" y="238575"/>
            <a:chExt cx="427725" cy="482225"/>
          </a:xfrm>
          <a:solidFill>
            <a:schemeClr val="tx2"/>
          </a:solidFill>
        </p:grpSpPr>
        <p:sp>
          <p:nvSpPr>
            <p:cNvPr id="33" name="Google Shape;5424;p53">
              <a:extLst>
                <a:ext uri="{FF2B5EF4-FFF2-40B4-BE49-F238E27FC236}">
                  <a16:creationId xmlns:a16="http://schemas.microsoft.com/office/drawing/2014/main" id="{C2A6A4FB-C26B-4A14-A20F-92DBD929A775}"/>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5425;p53">
              <a:extLst>
                <a:ext uri="{FF2B5EF4-FFF2-40B4-BE49-F238E27FC236}">
                  <a16:creationId xmlns:a16="http://schemas.microsoft.com/office/drawing/2014/main" id="{8DA062B2-0B71-423C-89EC-85F840D3D63E}"/>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5426;p53">
              <a:extLst>
                <a:ext uri="{FF2B5EF4-FFF2-40B4-BE49-F238E27FC236}">
                  <a16:creationId xmlns:a16="http://schemas.microsoft.com/office/drawing/2014/main" id="{7F9C9811-7B8B-4206-A4C5-54524C3D60B9}"/>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5427;p53">
              <a:extLst>
                <a:ext uri="{FF2B5EF4-FFF2-40B4-BE49-F238E27FC236}">
                  <a16:creationId xmlns:a16="http://schemas.microsoft.com/office/drawing/2014/main" id="{689AE6EE-5DCE-45F8-A3C5-19D16D5AFD6E}"/>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5428;p53">
              <a:extLst>
                <a:ext uri="{FF2B5EF4-FFF2-40B4-BE49-F238E27FC236}">
                  <a16:creationId xmlns:a16="http://schemas.microsoft.com/office/drawing/2014/main" id="{0AAB9764-8767-4C69-ACB9-D854F6A78853}"/>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309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inVertical)">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arn(inVertical)">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arn(inVertical)">
                                      <p:cBhvr>
                                        <p:cTn id="34" dur="500"/>
                                        <p:tgtEl>
                                          <p:spTgt spid="6"/>
                                        </p:tgtEl>
                                      </p:cBhvr>
                                    </p:animEffect>
                                  </p:childTnLst>
                                </p:cTn>
                              </p:par>
                              <p:par>
                                <p:cTn id="35" presetID="16" presetClass="entr" presetSubtype="21"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arn(inVertical)">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26"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84" name="Google Shape;584;p27"/>
          <p:cNvGrpSpPr/>
          <p:nvPr/>
        </p:nvGrpSpPr>
        <p:grpSpPr>
          <a:xfrm>
            <a:off x="338491" y="940529"/>
            <a:ext cx="8107162" cy="2691369"/>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27"/>
          <p:cNvSpPr txBox="1"/>
          <p:nvPr/>
        </p:nvSpPr>
        <p:spPr>
          <a:xfrm>
            <a:off x="3142216" y="1247146"/>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rgbClr val="F3F3F3"/>
                </a:solidFill>
                <a:latin typeface="Teko"/>
                <a:ea typeface="Teko"/>
                <a:cs typeface="Teko"/>
                <a:sym typeface="Teko"/>
              </a:rPr>
              <a:t>EXPERT AGENT</a:t>
            </a:r>
            <a:endParaRPr sz="2000" dirty="0">
              <a:solidFill>
                <a:srgbClr val="F3F3F3"/>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3" name="Прямоугольник 2">
                <a:extLst>
                  <a:ext uri="{FF2B5EF4-FFF2-40B4-BE49-F238E27FC236}">
                    <a16:creationId xmlns:a16="http://schemas.microsoft.com/office/drawing/2014/main" id="{520F95FF-AADA-4687-9AFF-0B121BB1DDED}"/>
                  </a:ext>
                </a:extLst>
              </p:cNvPr>
              <p:cNvSpPr/>
              <p:nvPr/>
            </p:nvSpPr>
            <p:spPr>
              <a:xfrm>
                <a:off x="3144130" y="1584174"/>
                <a:ext cx="5137330" cy="1690847"/>
              </a:xfrm>
              <a:prstGeom prst="rect">
                <a:avLst/>
              </a:prstGeom>
            </p:spPr>
            <p:txBody>
              <a:bodyPr wrap="square">
                <a:spAutoFit/>
              </a:bodyPr>
              <a:lstStyle/>
              <a:p>
                <a:pPr algn="just"/>
                <a:r>
                  <a:rPr lang="en-US" sz="1100" dirty="0">
                    <a:solidFill>
                      <a:schemeClr val="bg1"/>
                    </a:solidFill>
                    <a:latin typeface="Source Code Pro" panose="020B0604020202020204" charset="0"/>
                    <a:ea typeface="Source Code Pro" panose="020B0604020202020204" charset="0"/>
                  </a:rPr>
                  <a:t>Consider an expert agent defined on a MDP:</a:t>
                </a:r>
              </a:p>
              <a:p>
                <a:pPr algn="just"/>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M</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S</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A</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T</m:t>
                          </m:r>
                          <m:r>
                            <m:rPr>
                              <m:nor/>
                            </m:rPr>
                            <a:rPr lang="en-US" b="0" i="0" smtClean="0">
                              <a:solidFill>
                                <a:schemeClr val="bg1"/>
                              </a:solidFill>
                              <a:latin typeface="lmroman10-italic" panose="00000500000000000000" pitchFamily="50" charset="0"/>
                            </a:rPr>
                            <m:t>r</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R</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oMath>
                  </m:oMathPara>
                </a14:m>
                <a:endParaRPr lang="en-US" dirty="0">
                  <a:solidFill>
                    <a:schemeClr val="bg1"/>
                  </a:solidFill>
                  <a:latin typeface="lmroman10-italic" panose="00000500000000000000" pitchFamily="50" charset="0"/>
                  <a:ea typeface="Source Code Pro" panose="020B0604020202020204" charset="0"/>
                </a:endParaRPr>
              </a:p>
              <a:p>
                <a:pPr algn="just"/>
                <a:r>
                  <a:rPr lang="en-US" sz="1100" dirty="0">
                    <a:solidFill>
                      <a:schemeClr val="bg1"/>
                    </a:solidFill>
                    <a:latin typeface="Source Code Pro" panose="020B0604020202020204" charset="0"/>
                    <a:ea typeface="Source Code Pro" panose="020B0604020202020204" charset="0"/>
                  </a:rPr>
                  <a:t>This agent knows how to act according to a policy, but </a:t>
                </a:r>
                <a:r>
                  <a:rPr lang="en-US" sz="1100" b="1" dirty="0">
                    <a:solidFill>
                      <a:schemeClr val="bg1"/>
                    </a:solidFill>
                    <a:latin typeface="Source Code Pro" panose="020B0604020202020204" charset="0"/>
                    <a:ea typeface="Source Code Pro" panose="020B0604020202020204" charset="0"/>
                  </a:rPr>
                  <a:t>cannot describe its rewards</a:t>
                </a:r>
                <a:r>
                  <a:rPr lang="en-US" sz="1100" dirty="0">
                    <a:solidFill>
                      <a:schemeClr val="bg1"/>
                    </a:solidFill>
                    <a:latin typeface="Source Code Pro" panose="020B0604020202020204" charset="0"/>
                    <a:ea typeface="Source Code Pro" panose="020B0604020202020204" charset="0"/>
                  </a:rPr>
                  <a:t>. The expert can correctly classify the traces as positive or negative, based on its own state representation.</a:t>
                </a:r>
              </a:p>
              <a:p>
                <a:pPr algn="just"/>
                <a:r>
                  <a:rPr lang="en-US" sz="1100" dirty="0">
                    <a:solidFill>
                      <a:schemeClr val="bg1"/>
                    </a:solidFill>
                    <a:latin typeface="Source Code Pro" panose="020B0604020202020204" charset="0"/>
                    <a:ea typeface="Source Code Pro" panose="020B0604020202020204" charset="0"/>
                  </a:rPr>
                  <a:t>Also, traces can be seen from RB perspective (RB sensors), so from each state </a:t>
                </a:r>
                <a:r>
                  <a:rPr lang="en-US" sz="1100" dirty="0" err="1">
                    <a:solidFill>
                      <a:schemeClr val="bg1"/>
                    </a:solidFill>
                    <a:latin typeface="Source Code Pro" panose="020B0604020202020204" charset="0"/>
                    <a:ea typeface="Source Code Pro" panose="020B0604020202020204" charset="0"/>
                  </a:rPr>
                  <a:t>fluents</a:t>
                </a:r>
                <a:r>
                  <a:rPr lang="en-US" sz="1100" dirty="0">
                    <a:solidFill>
                      <a:schemeClr val="bg1"/>
                    </a:solidFill>
                    <a:latin typeface="Source Code Pro" panose="020B0604020202020204" charset="0"/>
                    <a:ea typeface="Source Code Pro" panose="020B0604020202020204" charset="0"/>
                  </a:rPr>
                  <a:t> can be extracted to produce the corresponding representation in the RB space. </a:t>
                </a:r>
              </a:p>
            </p:txBody>
          </p:sp>
        </mc:Choice>
        <mc:Fallback xmlns="">
          <p:sp>
            <p:nvSpPr>
              <p:cNvPr id="3" name="Прямоугольник 2">
                <a:extLst>
                  <a:ext uri="{FF2B5EF4-FFF2-40B4-BE49-F238E27FC236}">
                    <a16:creationId xmlns:a16="http://schemas.microsoft.com/office/drawing/2014/main" id="{520F95FF-AADA-4687-9AFF-0B121BB1DDED}"/>
                  </a:ext>
                </a:extLst>
              </p:cNvPr>
              <p:cNvSpPr>
                <a:spLocks noRot="1" noChangeAspect="1" noMove="1" noResize="1" noEditPoints="1" noAdjustHandles="1" noChangeArrowheads="1" noChangeShapeType="1" noTextEdit="1"/>
              </p:cNvSpPr>
              <p:nvPr/>
            </p:nvSpPr>
            <p:spPr>
              <a:xfrm>
                <a:off x="3144130" y="1584174"/>
                <a:ext cx="5137330" cy="1690847"/>
              </a:xfrm>
              <a:prstGeom prst="rect">
                <a:avLst/>
              </a:prstGeom>
              <a:blipFill>
                <a:blip r:embed="rId3"/>
                <a:stretch>
                  <a:fillRect/>
                </a:stretch>
              </a:blipFill>
            </p:spPr>
            <p:txBody>
              <a:bodyPr/>
              <a:lstStyle/>
              <a:p>
                <a:r>
                  <a:rPr lang="en-US">
                    <a:noFill/>
                  </a:rPr>
                  <a:t> </a:t>
                </a:r>
              </a:p>
            </p:txBody>
          </p:sp>
        </mc:Fallback>
      </mc:AlternateContent>
      <p:grpSp>
        <p:nvGrpSpPr>
          <p:cNvPr id="80" name="Google Shape;6646;p55">
            <a:extLst>
              <a:ext uri="{FF2B5EF4-FFF2-40B4-BE49-F238E27FC236}">
                <a16:creationId xmlns:a16="http://schemas.microsoft.com/office/drawing/2014/main" id="{0FFA6256-4894-4FF5-ADA8-FBF3D8D93840}"/>
              </a:ext>
            </a:extLst>
          </p:cNvPr>
          <p:cNvGrpSpPr/>
          <p:nvPr/>
        </p:nvGrpSpPr>
        <p:grpSpPr>
          <a:xfrm>
            <a:off x="1298176" y="1636366"/>
            <a:ext cx="1153222" cy="1155407"/>
            <a:chOff x="-52458650" y="3194400"/>
            <a:chExt cx="316625" cy="317225"/>
          </a:xfrm>
          <a:solidFill>
            <a:schemeClr val="bg1"/>
          </a:solidFill>
        </p:grpSpPr>
        <p:sp>
          <p:nvSpPr>
            <p:cNvPr id="81" name="Google Shape;6647;p55">
              <a:extLst>
                <a:ext uri="{FF2B5EF4-FFF2-40B4-BE49-F238E27FC236}">
                  <a16:creationId xmlns:a16="http://schemas.microsoft.com/office/drawing/2014/main" id="{5602D68B-85AA-462B-A3A4-88A8FF046328}"/>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48;p55">
              <a:extLst>
                <a:ext uri="{FF2B5EF4-FFF2-40B4-BE49-F238E27FC236}">
                  <a16:creationId xmlns:a16="http://schemas.microsoft.com/office/drawing/2014/main" id="{4F7DFF56-2D41-45AB-A275-8749F8FE7F3B}"/>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49;p55">
              <a:extLst>
                <a:ext uri="{FF2B5EF4-FFF2-40B4-BE49-F238E27FC236}">
                  <a16:creationId xmlns:a16="http://schemas.microsoft.com/office/drawing/2014/main" id="{8C2071FA-0A07-4F1D-8956-B297754DB0D6}"/>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50;p55">
              <a:extLst>
                <a:ext uri="{FF2B5EF4-FFF2-40B4-BE49-F238E27FC236}">
                  <a16:creationId xmlns:a16="http://schemas.microsoft.com/office/drawing/2014/main" id="{2DD2F4FA-850B-4882-B527-9EA3A4A94E33}"/>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651;p55">
              <a:extLst>
                <a:ext uri="{FF2B5EF4-FFF2-40B4-BE49-F238E27FC236}">
                  <a16:creationId xmlns:a16="http://schemas.microsoft.com/office/drawing/2014/main" id="{C6A0EFC1-194F-4B8D-B347-9D306658A768}"/>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652;p55">
              <a:extLst>
                <a:ext uri="{FF2B5EF4-FFF2-40B4-BE49-F238E27FC236}">
                  <a16:creationId xmlns:a16="http://schemas.microsoft.com/office/drawing/2014/main" id="{71536DAF-A069-4DBD-A23D-DF6D0FD851FA}"/>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653;p55">
              <a:extLst>
                <a:ext uri="{FF2B5EF4-FFF2-40B4-BE49-F238E27FC236}">
                  <a16:creationId xmlns:a16="http://schemas.microsoft.com/office/drawing/2014/main" id="{CBAC9A19-1033-4BB8-959D-631FA8FEBCF6}"/>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654;p55">
              <a:extLst>
                <a:ext uri="{FF2B5EF4-FFF2-40B4-BE49-F238E27FC236}">
                  <a16:creationId xmlns:a16="http://schemas.microsoft.com/office/drawing/2014/main" id="{D9D1D78D-876E-4F72-BEE4-C9C2C6AED94C}"/>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606A9FD5-EB80-4989-86EB-F83ECE939275}"/>
              </a:ext>
            </a:extLst>
          </p:cNvPr>
          <p:cNvSpPr/>
          <p:nvPr/>
        </p:nvSpPr>
        <p:spPr>
          <a:xfrm>
            <a:off x="616613" y="3876368"/>
            <a:ext cx="7816236"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expert </a:t>
            </a:r>
            <a:r>
              <a:rPr lang="en-US" sz="1200" b="1" dirty="0">
                <a:solidFill>
                  <a:schemeClr val="bg1"/>
                </a:solidFill>
                <a:latin typeface="Source Code Pro" panose="020B0604020202020204" charset="0"/>
                <a:ea typeface="Source Code Pro" panose="020B0604020202020204" charset="0"/>
              </a:rPr>
              <a:t>does not know anything about </a:t>
            </a:r>
            <a:r>
              <a:rPr lang="en-US" sz="1200" b="1" dirty="0" err="1">
                <a:solidFill>
                  <a:schemeClr val="bg1"/>
                </a:solidFill>
                <a:latin typeface="Source Code Pro" panose="020B0604020202020204" charset="0"/>
                <a:ea typeface="Source Code Pro" panose="020B0604020202020204" charset="0"/>
              </a:rPr>
              <a:t>fluents</a:t>
            </a:r>
            <a:r>
              <a:rPr lang="en-US" sz="1200" dirty="0">
                <a:solidFill>
                  <a:schemeClr val="bg1"/>
                </a:solidFill>
                <a:latin typeface="Source Code Pro" panose="020B0604020202020204" charset="0"/>
                <a:ea typeface="Source Code Pro" panose="020B0604020202020204" charset="0"/>
              </a:rPr>
              <a:t>, in particular, it cannot interpret them, as belonging to a different representation space. In fact, the expert is not even aware of the RB. </a:t>
            </a:r>
          </a:p>
        </p:txBody>
      </p:sp>
    </p:spTree>
    <p:extLst>
      <p:ext uri="{BB962C8B-B14F-4D97-AF65-F5344CB8AC3E}">
        <p14:creationId xmlns:p14="http://schemas.microsoft.com/office/powerpoint/2010/main" val="403216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84" name="Google Shape;584;p27"/>
          <p:cNvGrpSpPr/>
          <p:nvPr/>
        </p:nvGrpSpPr>
        <p:grpSpPr>
          <a:xfrm>
            <a:off x="338491" y="624517"/>
            <a:ext cx="8107162" cy="2691369"/>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27"/>
          <p:cNvSpPr txBox="1"/>
          <p:nvPr/>
        </p:nvSpPr>
        <p:spPr>
          <a:xfrm>
            <a:off x="3142216" y="931134"/>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rgbClr val="F3F3F3"/>
                </a:solidFill>
                <a:latin typeface="Teko"/>
                <a:ea typeface="Teko"/>
                <a:cs typeface="Teko"/>
                <a:sym typeface="Teko"/>
              </a:rPr>
              <a:t>LEARNING AGENT</a:t>
            </a:r>
            <a:endParaRPr sz="2000" dirty="0">
              <a:solidFill>
                <a:srgbClr val="F3F3F3"/>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3" name="Прямоугольник 2">
                <a:extLst>
                  <a:ext uri="{FF2B5EF4-FFF2-40B4-BE49-F238E27FC236}">
                    <a16:creationId xmlns:a16="http://schemas.microsoft.com/office/drawing/2014/main" id="{520F95FF-AADA-4687-9AFF-0B121BB1DDED}"/>
                  </a:ext>
                </a:extLst>
              </p:cNvPr>
              <p:cNvSpPr/>
              <p:nvPr/>
            </p:nvSpPr>
            <p:spPr>
              <a:xfrm>
                <a:off x="3134262" y="1320354"/>
                <a:ext cx="5137330" cy="1641475"/>
              </a:xfrm>
              <a:prstGeom prst="rect">
                <a:avLst/>
              </a:prstGeom>
            </p:spPr>
            <p:txBody>
              <a:bodyPr wrap="square">
                <a:spAutoFit/>
              </a:bodyPr>
              <a:lstStyle/>
              <a:p>
                <a:r>
                  <a:rPr lang="en-US" sz="1100" dirty="0">
                    <a:solidFill>
                      <a:schemeClr val="bg1"/>
                    </a:solidFill>
                    <a:latin typeface="Source Code Pro" panose="020B0604020202020204" charset="0"/>
                    <a:ea typeface="Source Code Pro" panose="020B0604020202020204" charset="0"/>
                  </a:rPr>
                  <a:t>Consider a learning agent defined on a MDP:</a:t>
                </a:r>
              </a:p>
              <a:p>
                <a:pPr/>
                <a14:m>
                  <m:oMathPara xmlns:m="http://schemas.openxmlformats.org/officeDocument/2006/math">
                    <m:oMathParaPr>
                      <m:jc m:val="centerGroup"/>
                    </m:oMathParaPr>
                    <m:oMath xmlns:m="http://schemas.openxmlformats.org/officeDocument/2006/math">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M</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S</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A</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Tr</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R</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oMath>
                  </m:oMathPara>
                </a14:m>
                <a:endParaRPr lang="en-US" sz="1100" dirty="0">
                  <a:solidFill>
                    <a:schemeClr val="bg1"/>
                  </a:solidFill>
                  <a:latin typeface="lmroman10-italic" panose="00000500000000000000" pitchFamily="50" charset="0"/>
                  <a:ea typeface="Source Code Pro" panose="020B0604020202020204" charset="0"/>
                </a:endParaRPr>
              </a:p>
              <a:p>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𝑇𝑟</m:t>
                        </m:r>
                      </m:e>
                      <m:sub>
                        <m:r>
                          <a:rPr lang="en-US" sz="1100" i="1">
                            <a:solidFill>
                              <a:schemeClr val="bg1"/>
                            </a:solidFill>
                            <a:latin typeface="Cambria Math" panose="02040503050406030204" pitchFamily="18" charset="0"/>
                          </a:rPr>
                          <m:t>𝑙</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𝑅</m:t>
                        </m:r>
                      </m:e>
                      <m:sub>
                        <m:r>
                          <a:rPr lang="en-US" sz="1100" i="1">
                            <a:solidFill>
                              <a:schemeClr val="bg1"/>
                            </a:solidFill>
                            <a:latin typeface="Cambria Math" panose="02040503050406030204" pitchFamily="18" charset="0"/>
                          </a:rPr>
                          <m:t>𝑙</m:t>
                        </m:r>
                      </m:sub>
                    </m:sSub>
                  </m:oMath>
                </a14:m>
                <a:r>
                  <a:rPr lang="en-US" sz="1100" dirty="0">
                    <a:solidFill>
                      <a:schemeClr val="bg1"/>
                    </a:solidFill>
                    <a:latin typeface="Source Code Pro" panose="020B0604020202020204" charset="0"/>
                    <a:ea typeface="Source Code Pro" panose="020B0604020202020204" charset="0"/>
                  </a:rPr>
                  <a:t> are unknown.</a:t>
                </a:r>
              </a:p>
              <a:p>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𝑆</m:t>
                        </m:r>
                      </m:e>
                      <m:sub>
                        <m:r>
                          <a:rPr lang="en-US" sz="1100" i="1">
                            <a:solidFill>
                              <a:schemeClr val="bg1"/>
                            </a:solidFill>
                            <a:latin typeface="Cambria Math" panose="02040503050406030204" pitchFamily="18" charset="0"/>
                          </a:rPr>
                          <m:t>𝑙</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𝐴</m:t>
                        </m:r>
                      </m:e>
                      <m:sub>
                        <m:r>
                          <a:rPr lang="en-US" sz="1100" i="1">
                            <a:solidFill>
                              <a:schemeClr val="bg1"/>
                            </a:solidFill>
                            <a:latin typeface="Cambria Math" panose="02040503050406030204" pitchFamily="18" charset="0"/>
                          </a:rPr>
                          <m:t>𝑙</m:t>
                        </m:r>
                      </m:sub>
                    </m:sSub>
                  </m:oMath>
                </a14:m>
                <a:r>
                  <a:rPr lang="en-US" sz="1100" dirty="0">
                    <a:solidFill>
                      <a:schemeClr val="bg1"/>
                    </a:solidFill>
                    <a:latin typeface="Source Code Pro" panose="020B0604020202020204" charset="0"/>
                    <a:ea typeface="Source Code Pro" panose="020B0604020202020204" charset="0"/>
                  </a:rPr>
                  <a:t> and </a:t>
                </a:r>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𝑆</m:t>
                        </m:r>
                      </m:e>
                      <m:sub>
                        <m:r>
                          <a:rPr lang="en-US" sz="1100" i="1">
                            <a:solidFill>
                              <a:schemeClr val="bg1"/>
                            </a:solidFill>
                            <a:latin typeface="Cambria Math" panose="02040503050406030204" pitchFamily="18" charset="0"/>
                          </a:rPr>
                          <m:t>𝑒</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𝐴</m:t>
                        </m:r>
                      </m:e>
                      <m:sub>
                        <m:r>
                          <a:rPr lang="en-US" sz="1100" i="1">
                            <a:solidFill>
                              <a:schemeClr val="bg1"/>
                            </a:solidFill>
                            <a:latin typeface="Cambria Math" panose="02040503050406030204" pitchFamily="18" charset="0"/>
                          </a:rPr>
                          <m:t>𝑒</m:t>
                        </m:r>
                      </m:sub>
                    </m:sSub>
                  </m:oMath>
                </a14:m>
                <a:r>
                  <a:rPr lang="en-US" sz="1100" dirty="0">
                    <a:solidFill>
                      <a:schemeClr val="bg1"/>
                    </a:solidFill>
                    <a:latin typeface="Source Code Pro" panose="020B0604020202020204" charset="0"/>
                    <a:ea typeface="Source Code Pro" panose="020B0604020202020204" charset="0"/>
                  </a:rPr>
                  <a:t> respectively may be completely different, at least, without any explicit mapping between them.</a:t>
                </a:r>
              </a:p>
              <a:p>
                <a:endParaRPr lang="en-US" sz="1100" dirty="0">
                  <a:solidFill>
                    <a:schemeClr val="bg1"/>
                  </a:solidFill>
                  <a:latin typeface="Source Code Pro" panose="020B0604020202020204" charset="0"/>
                  <a:ea typeface="Source Code Pro" panose="020B0604020202020204" charset="0"/>
                </a:endParaRPr>
              </a:p>
              <a:p>
                <a:r>
                  <a:rPr lang="en-US" sz="1100" dirty="0">
                    <a:solidFill>
                      <a:schemeClr val="bg1"/>
                    </a:solidFill>
                    <a:latin typeface="Source Code Pro" panose="020B0604020202020204" charset="0"/>
                    <a:ea typeface="Source Code Pro" panose="020B0604020202020204" charset="0"/>
                  </a:rPr>
                  <a:t>The learning agent is also equipped with the RB that encodes the behavior of the expert agent in performing the given task.</a:t>
                </a:r>
              </a:p>
            </p:txBody>
          </p:sp>
        </mc:Choice>
        <mc:Fallback xmlns="">
          <p:sp>
            <p:nvSpPr>
              <p:cNvPr id="3" name="Прямоугольник 2">
                <a:extLst>
                  <a:ext uri="{FF2B5EF4-FFF2-40B4-BE49-F238E27FC236}">
                    <a16:creationId xmlns:a16="http://schemas.microsoft.com/office/drawing/2014/main" id="{520F95FF-AADA-4687-9AFF-0B121BB1DDED}"/>
                  </a:ext>
                </a:extLst>
              </p:cNvPr>
              <p:cNvSpPr>
                <a:spLocks noRot="1" noChangeAspect="1" noMove="1" noResize="1" noEditPoints="1" noAdjustHandles="1" noChangeArrowheads="1" noChangeShapeType="1" noTextEdit="1"/>
              </p:cNvSpPr>
              <p:nvPr/>
            </p:nvSpPr>
            <p:spPr>
              <a:xfrm>
                <a:off x="3134262" y="1320354"/>
                <a:ext cx="5137330" cy="1641475"/>
              </a:xfrm>
              <a:prstGeom prst="rect">
                <a:avLst/>
              </a:prstGeom>
              <a:blipFill>
                <a:blip r:embed="rId3"/>
                <a:stretch>
                  <a:fillRect r="-119" b="-7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Прямоугольник 3">
                <a:extLst>
                  <a:ext uri="{FF2B5EF4-FFF2-40B4-BE49-F238E27FC236}">
                    <a16:creationId xmlns:a16="http://schemas.microsoft.com/office/drawing/2014/main" id="{606A9FD5-EB80-4989-86EB-F83ECE939275}"/>
                  </a:ext>
                </a:extLst>
              </p:cNvPr>
              <p:cNvSpPr/>
              <p:nvPr/>
            </p:nvSpPr>
            <p:spPr>
              <a:xfrm>
                <a:off x="629417" y="3438423"/>
                <a:ext cx="7816236" cy="1509644"/>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system </a:t>
                </a:r>
                <a14:m>
                  <m:oMath xmlns:m="http://schemas.openxmlformats.org/officeDocument/2006/math">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𝑀</m:t>
                        </m:r>
                      </m:e>
                      <m:sub>
                        <m:r>
                          <a:rPr lang="en-US" i="1">
                            <a:solidFill>
                              <a:schemeClr val="bg1"/>
                            </a:solidFill>
                            <a:latin typeface="Cambria Math" panose="02040503050406030204" pitchFamily="18" charset="0"/>
                          </a:rPr>
                          <m:t>𝑙</m:t>
                        </m:r>
                      </m:sub>
                      <m:sup>
                        <m:r>
                          <a:rPr lang="en-US" i="1">
                            <a:solidFill>
                              <a:schemeClr val="bg1"/>
                            </a:solidFill>
                            <a:latin typeface="Cambria Math" panose="02040503050406030204" pitchFamily="18" charset="0"/>
                          </a:rPr>
                          <m:t>𝑅𝐵</m:t>
                        </m:r>
                      </m:sup>
                    </m:sSubSup>
                  </m:oMath>
                </a14:m>
                <a:r>
                  <a:rPr lang="en-US" sz="1200" dirty="0">
                    <a:solidFill>
                      <a:schemeClr val="bg1"/>
                    </a:solidFill>
                    <a:latin typeface="Source Code Pro" panose="020B0604020202020204" charset="0"/>
                    <a:ea typeface="Source Code Pro" panose="020B0604020202020204" charset="0"/>
                  </a:rPr>
                  <a:t> can be used to learn an optimal policy driven by RB:</a:t>
                </a:r>
              </a:p>
              <a:p>
                <a:pPr algn="just"/>
                <a:endParaRPr lang="en-US" sz="1200" dirty="0">
                  <a:solidFill>
                    <a:schemeClr val="bg1"/>
                  </a:solidFill>
                  <a:latin typeface="Source Code Pro" panose="020B0604020202020204" charset="0"/>
                  <a:ea typeface="Source Code Pro" panose="020B0604020202020204" charset="0"/>
                </a:endParaRPr>
              </a:p>
              <a:p>
                <a:pPr algn="just"/>
                <a14:m>
                  <m:oMathPara xmlns:m="http://schemas.openxmlformats.org/officeDocument/2006/math">
                    <m:oMathParaPr>
                      <m:jc m:val="centerGroup"/>
                    </m:oMathParaPr>
                    <m:oMath xmlns:m="http://schemas.openxmlformats.org/officeDocument/2006/math">
                      <m:sSubSup>
                        <m:sSubSupPr>
                          <m:ctrlPr>
                            <a:rPr lang="en-US" sz="1800" i="1">
                              <a:solidFill>
                                <a:schemeClr val="bg1"/>
                              </a:solidFill>
                              <a:latin typeface="Cambria Math" panose="02040503050406030204" pitchFamily="18" charset="0"/>
                            </a:rPr>
                          </m:ctrlPr>
                        </m:sSubSupPr>
                        <m:e>
                          <m:r>
                            <m:rPr>
                              <m:nor/>
                            </m:rPr>
                            <a:rPr lang="en-US" sz="1800" i="0">
                              <a:solidFill>
                                <a:schemeClr val="bg1"/>
                              </a:solidFill>
                              <a:latin typeface="lmroman10-italic" panose="00000500000000000000" pitchFamily="50" charset="0"/>
                            </a:rPr>
                            <m:t>M</m:t>
                          </m:r>
                        </m:e>
                        <m:sub>
                          <m:r>
                            <m:rPr>
                              <m:nor/>
                            </m:rPr>
                            <a:rPr lang="en-US" sz="1800" i="0">
                              <a:solidFill>
                                <a:schemeClr val="bg1"/>
                              </a:solidFill>
                              <a:latin typeface="lmroman10-italic" panose="00000500000000000000" pitchFamily="50" charset="0"/>
                            </a:rPr>
                            <m:t>l</m:t>
                          </m:r>
                        </m:sub>
                        <m:sup>
                          <m:r>
                            <m:rPr>
                              <m:nor/>
                            </m:rPr>
                            <a:rPr lang="en-US" sz="1800" i="0">
                              <a:solidFill>
                                <a:schemeClr val="bg1"/>
                              </a:solidFill>
                              <a:latin typeface="lmroman10-italic" panose="00000500000000000000" pitchFamily="50" charset="0"/>
                            </a:rPr>
                            <m:t>RB</m:t>
                          </m:r>
                        </m:sup>
                      </m:sSubSup>
                      <m:r>
                        <m:rPr>
                          <m:nor/>
                        </m:rPr>
                        <a:rPr lang="en-US" sz="1800" i="0">
                          <a:solidFill>
                            <a:schemeClr val="bg1"/>
                          </a:solidFill>
                          <a:latin typeface="lmroman10-italic" panose="00000500000000000000" pitchFamily="50" charset="0"/>
                        </a:rPr>
                        <m:t>=⟨</m:t>
                      </m:r>
                      <m:sSub>
                        <m:sSubPr>
                          <m:ctrlPr>
                            <a:rPr lang="en-US" sz="1800" i="1">
                              <a:solidFill>
                                <a:schemeClr val="bg1"/>
                              </a:solidFill>
                              <a:latin typeface="Cambria Math" panose="02040503050406030204" pitchFamily="18" charset="0"/>
                            </a:rPr>
                          </m:ctrlPr>
                        </m:sSubPr>
                        <m:e>
                          <m:r>
                            <m:rPr>
                              <m:nor/>
                            </m:rPr>
                            <a:rPr lang="en-US" sz="1800" i="0">
                              <a:solidFill>
                                <a:schemeClr val="bg1"/>
                              </a:solidFill>
                              <a:latin typeface="lmroman10-italic" panose="00000500000000000000" pitchFamily="50" charset="0"/>
                            </a:rPr>
                            <m:t>M</m:t>
                          </m:r>
                        </m:e>
                        <m:sub>
                          <m:r>
                            <m:rPr>
                              <m:nor/>
                            </m:rPr>
                            <a:rPr lang="en-US" sz="1800" i="0">
                              <a:solidFill>
                                <a:schemeClr val="bg1"/>
                              </a:solidFill>
                              <a:latin typeface="lmroman10-italic" panose="00000500000000000000" pitchFamily="50" charset="0"/>
                            </a:rPr>
                            <m:t>l</m:t>
                          </m:r>
                        </m:sub>
                      </m:sSub>
                      <m:r>
                        <m:rPr>
                          <m:nor/>
                        </m:rPr>
                        <a:rPr lang="en-US" sz="1800" i="0">
                          <a:solidFill>
                            <a:schemeClr val="bg1"/>
                          </a:solidFill>
                          <a:latin typeface="lmroman10-italic" panose="00000500000000000000" pitchFamily="50" charset="0"/>
                        </a:rPr>
                        <m:t>,</m:t>
                      </m:r>
                      <m:r>
                        <m:rPr>
                          <m:nor/>
                        </m:rPr>
                        <a:rPr lang="en-US" sz="1800" i="0">
                          <a:solidFill>
                            <a:schemeClr val="bg1"/>
                          </a:solidFill>
                          <a:latin typeface="lmroman10-italic" panose="00000500000000000000" pitchFamily="50" charset="0"/>
                        </a:rPr>
                        <m:t>RB</m:t>
                      </m:r>
                      <m:r>
                        <m:rPr>
                          <m:nor/>
                        </m:rPr>
                        <a:rPr lang="en-US" sz="1800" i="0">
                          <a:solidFill>
                            <a:schemeClr val="bg1"/>
                          </a:solidFill>
                          <a:latin typeface="lmroman10-italic" panose="00000500000000000000" pitchFamily="50" charset="0"/>
                        </a:rPr>
                        <m:t>⟩</m:t>
                      </m:r>
                    </m:oMath>
                  </m:oMathPara>
                </a14:m>
                <a:endParaRPr lang="en-US" sz="1800" dirty="0">
                  <a:solidFill>
                    <a:schemeClr val="bg1"/>
                  </a:solidFill>
                  <a:latin typeface="lmroman10-italic" panose="00000500000000000000" pitchFamily="50" charset="0"/>
                  <a:ea typeface="Source Code Pro" panose="020B0604020202020204" charset="0"/>
                </a:endParaRPr>
              </a:p>
              <a:p>
                <a:pPr algn="just"/>
                <a:endParaRPr lang="en-US" sz="1600" dirty="0">
                  <a:solidFill>
                    <a:schemeClr val="bg1"/>
                  </a:solidFill>
                  <a:latin typeface="lmroman10-italic" panose="00000500000000000000" pitchFamily="50" charset="0"/>
                  <a:ea typeface="Source Code Pro" panose="020B0604020202020204" charset="0"/>
                </a:endParaRPr>
              </a:p>
              <a:p>
                <a:pPr algn="just"/>
                <a:r>
                  <a:rPr lang="en-US" sz="1200" dirty="0">
                    <a:solidFill>
                      <a:schemeClr val="bg1"/>
                    </a:solidFill>
                    <a:latin typeface="Source Code Pro" panose="020B0604020202020204" charset="0"/>
                    <a:ea typeface="Source Code Pro" panose="020B0604020202020204" charset="0"/>
                  </a:rPr>
                  <a:t>In this way, the behavior of the learner agent imitates that of the expert, when considering the evolution at the RB level.</a:t>
                </a:r>
                <a:endParaRPr lang="en-US" sz="1200" dirty="0">
                  <a:latin typeface="Source Code Pro" panose="020B0604020202020204" charset="0"/>
                  <a:ea typeface="Source Code Pro" panose="020B0604020202020204" charset="0"/>
                </a:endParaRPr>
              </a:p>
            </p:txBody>
          </p:sp>
        </mc:Choice>
        <mc:Fallback xmlns="">
          <p:sp>
            <p:nvSpPr>
              <p:cNvPr id="4" name="Прямоугольник 3">
                <a:extLst>
                  <a:ext uri="{FF2B5EF4-FFF2-40B4-BE49-F238E27FC236}">
                    <a16:creationId xmlns:a16="http://schemas.microsoft.com/office/drawing/2014/main" id="{606A9FD5-EB80-4989-86EB-F83ECE939275}"/>
                  </a:ext>
                </a:extLst>
              </p:cNvPr>
              <p:cNvSpPr>
                <a:spLocks noRot="1" noChangeAspect="1" noMove="1" noResize="1" noEditPoints="1" noAdjustHandles="1" noChangeArrowheads="1" noChangeShapeType="1" noTextEdit="1"/>
              </p:cNvSpPr>
              <p:nvPr/>
            </p:nvSpPr>
            <p:spPr>
              <a:xfrm>
                <a:off x="629417" y="3438423"/>
                <a:ext cx="7816236" cy="1509644"/>
              </a:xfrm>
              <a:prstGeom prst="rect">
                <a:avLst/>
              </a:prstGeom>
              <a:blipFill>
                <a:blip r:embed="rId4"/>
                <a:stretch>
                  <a:fillRect r="-78" b="-2419"/>
                </a:stretch>
              </a:blipFill>
            </p:spPr>
            <p:txBody>
              <a:bodyPr/>
              <a:lstStyle/>
              <a:p>
                <a:r>
                  <a:rPr lang="en-US">
                    <a:noFill/>
                  </a:rPr>
                  <a:t> </a:t>
                </a:r>
              </a:p>
            </p:txBody>
          </p:sp>
        </mc:Fallback>
      </mc:AlternateContent>
      <p:grpSp>
        <p:nvGrpSpPr>
          <p:cNvPr id="36" name="Google Shape;1114;p36">
            <a:extLst>
              <a:ext uri="{FF2B5EF4-FFF2-40B4-BE49-F238E27FC236}">
                <a16:creationId xmlns:a16="http://schemas.microsoft.com/office/drawing/2014/main" id="{6F8DA8E2-4394-474D-A126-34F1D0C52738}"/>
              </a:ext>
            </a:extLst>
          </p:cNvPr>
          <p:cNvGrpSpPr/>
          <p:nvPr/>
        </p:nvGrpSpPr>
        <p:grpSpPr>
          <a:xfrm>
            <a:off x="1548725" y="1328680"/>
            <a:ext cx="703105" cy="1184170"/>
            <a:chOff x="2250750" y="238125"/>
            <a:chExt cx="3098925" cy="5219200"/>
          </a:xfrm>
        </p:grpSpPr>
        <p:sp>
          <p:nvSpPr>
            <p:cNvPr id="37" name="Google Shape;1115;p36">
              <a:extLst>
                <a:ext uri="{FF2B5EF4-FFF2-40B4-BE49-F238E27FC236}">
                  <a16:creationId xmlns:a16="http://schemas.microsoft.com/office/drawing/2014/main" id="{6F07356E-C026-4AFA-8FB8-1E4416B15D4A}"/>
                </a:ext>
              </a:extLst>
            </p:cNvPr>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6;p36">
              <a:extLst>
                <a:ext uri="{FF2B5EF4-FFF2-40B4-BE49-F238E27FC236}">
                  <a16:creationId xmlns:a16="http://schemas.microsoft.com/office/drawing/2014/main" id="{98E8F2F3-AA93-40E0-84B5-491C4E3185FC}"/>
                </a:ext>
              </a:extLst>
            </p:cNvPr>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7;p36">
              <a:extLst>
                <a:ext uri="{FF2B5EF4-FFF2-40B4-BE49-F238E27FC236}">
                  <a16:creationId xmlns:a16="http://schemas.microsoft.com/office/drawing/2014/main" id="{6663B9E3-24C4-4551-96E0-157EE61B7ADD}"/>
                </a:ext>
              </a:extLst>
            </p:cNvPr>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8;p36">
              <a:extLst>
                <a:ext uri="{FF2B5EF4-FFF2-40B4-BE49-F238E27FC236}">
                  <a16:creationId xmlns:a16="http://schemas.microsoft.com/office/drawing/2014/main" id="{34FC5920-EEE0-4683-83B6-CC62A75D32C1}"/>
                </a:ext>
              </a:extLst>
            </p:cNvPr>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9;p36">
              <a:extLst>
                <a:ext uri="{FF2B5EF4-FFF2-40B4-BE49-F238E27FC236}">
                  <a16:creationId xmlns:a16="http://schemas.microsoft.com/office/drawing/2014/main" id="{88687288-3991-4713-BE73-2B2C40D4420D}"/>
                </a:ext>
              </a:extLst>
            </p:cNvPr>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20;p36">
              <a:extLst>
                <a:ext uri="{FF2B5EF4-FFF2-40B4-BE49-F238E27FC236}">
                  <a16:creationId xmlns:a16="http://schemas.microsoft.com/office/drawing/2014/main" id="{D1E634CC-0613-4FFC-ADFE-CCD5EF43305A}"/>
                </a:ext>
              </a:extLst>
            </p:cNvPr>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113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2" y="663045"/>
            <a:ext cx="6273220" cy="1393226"/>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30"/>
          <p:cNvSpPr txBox="1">
            <a:spLocks noGrp="1"/>
          </p:cNvSpPr>
          <p:nvPr>
            <p:ph type="subTitle" idx="1"/>
          </p:nvPr>
        </p:nvSpPr>
        <p:spPr>
          <a:xfrm>
            <a:off x="299580" y="2007947"/>
            <a:ext cx="4898017" cy="1748480"/>
          </a:xfrm>
          <a:prstGeom prst="rect">
            <a:avLst/>
          </a:prstGeom>
        </p:spPr>
        <p:txBody>
          <a:bodyPr spcFirstLastPara="1" wrap="square" lIns="91425" tIns="91425" rIns="91425" bIns="91425" anchor="t" anchorCtr="0">
            <a:noAutofit/>
          </a:bodyPr>
          <a:lstStyle/>
          <a:p>
            <a:pPr marL="0" indent="0" algn="just">
              <a:spcBef>
                <a:spcPts val="1600"/>
              </a:spcBef>
              <a:spcAft>
                <a:spcPts val="1600"/>
              </a:spcAft>
            </a:pPr>
            <a:r>
              <a:rPr lang="en-US" sz="1200" dirty="0">
                <a:latin typeface="Source Code Pro" panose="020B0604020202020204" charset="0"/>
                <a:ea typeface="Source Code Pro" panose="020B0604020202020204" charset="0"/>
              </a:rPr>
              <a:t>Notice that the target DFA is unknown, even to the expert. As a result, the best we can hope for is to come up with a good approximation. For this reason, we search for a DFA that accepts all positive and no negative traces, according to T.</a:t>
            </a:r>
          </a:p>
          <a:p>
            <a:pPr marL="0" lvl="0" indent="0" algn="ctr" rtl="0">
              <a:spcBef>
                <a:spcPts val="1600"/>
              </a:spcBef>
              <a:spcAft>
                <a:spcPts val="1600"/>
              </a:spcAft>
              <a:buNone/>
            </a:pPr>
            <a:endParaRPr sz="1000" dirty="0">
              <a:solidFill>
                <a:srgbClr val="F3F3F3"/>
              </a:solidFill>
            </a:endParaRPr>
          </a:p>
        </p:txBody>
      </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13</a:t>
            </a:fld>
            <a:endParaRPr/>
          </a:p>
        </p:txBody>
      </p:sp>
      <p:sp>
        <p:nvSpPr>
          <p:cNvPr id="661" name="Google Shape;661;p30"/>
          <p:cNvSpPr txBox="1">
            <a:spLocks noGrp="1"/>
          </p:cNvSpPr>
          <p:nvPr>
            <p:ph type="title"/>
          </p:nvPr>
        </p:nvSpPr>
        <p:spPr>
          <a:xfrm>
            <a:off x="5460315" y="2539937"/>
            <a:ext cx="1439425"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rPr>
              <a:t>SOLUTION</a:t>
            </a:r>
            <a:br>
              <a:rPr lang="es" dirty="0">
                <a:solidFill>
                  <a:srgbClr val="F3F3F3"/>
                </a:solidFill>
              </a:rPr>
            </a:br>
            <a:r>
              <a:rPr lang="es" dirty="0">
                <a:solidFill>
                  <a:srgbClr val="F3F3F3"/>
                </a:solidFill>
              </a:rPr>
              <a:t>METHOD</a:t>
            </a:r>
            <a:endParaRPr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5873238" y="1852038"/>
            <a:ext cx="3371849" cy="1439425"/>
          </a:xfrm>
          <a:prstGeom prst="rect">
            <a:avLst/>
          </a:prstGeom>
          <a:noFill/>
          <a:ln>
            <a:noFill/>
          </a:ln>
        </p:spPr>
      </p:pic>
      <p:sp>
        <p:nvSpPr>
          <p:cNvPr id="2" name="Прямоугольник 1">
            <a:extLst>
              <a:ext uri="{FF2B5EF4-FFF2-40B4-BE49-F238E27FC236}">
                <a16:creationId xmlns:a16="http://schemas.microsoft.com/office/drawing/2014/main" id="{B3508865-7BAB-48A1-B88C-4742D4CD3AAB}"/>
              </a:ext>
            </a:extLst>
          </p:cNvPr>
          <p:cNvSpPr/>
          <p:nvPr/>
        </p:nvSpPr>
        <p:spPr>
          <a:xfrm>
            <a:off x="299580" y="1409940"/>
            <a:ext cx="4877614"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core problem: extracting the DFA (or the formula) from the set T of (positive and negative) traces.</a:t>
            </a:r>
          </a:p>
        </p:txBody>
      </p:sp>
    </p:spTree>
    <p:extLst>
      <p:ext uri="{BB962C8B-B14F-4D97-AF65-F5344CB8AC3E}">
        <p14:creationId xmlns:p14="http://schemas.microsoft.com/office/powerpoint/2010/main" val="937362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28"/>
          <p:cNvSpPr txBox="1">
            <a:spLocks noGrp="1"/>
          </p:cNvSpPr>
          <p:nvPr>
            <p:ph type="title"/>
          </p:nvPr>
        </p:nvSpPr>
        <p:spPr>
          <a:xfrm>
            <a:off x="1441703" y="2491290"/>
            <a:ext cx="2797200"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latin typeface="Teko"/>
                <a:ea typeface="Teko"/>
                <a:cs typeface="Teko"/>
                <a:sym typeface="Teko"/>
              </a:rPr>
              <a:t>GENERALIZATION</a:t>
            </a:r>
            <a:br>
              <a:rPr lang="en-US" dirty="0">
                <a:solidFill>
                  <a:srgbClr val="F3F3F3"/>
                </a:solidFill>
                <a:latin typeface="Teko"/>
                <a:ea typeface="Teko"/>
                <a:cs typeface="Teko"/>
                <a:sym typeface="Teko"/>
              </a:rPr>
            </a:br>
            <a:r>
              <a:rPr lang="en-US" dirty="0">
                <a:solidFill>
                  <a:srgbClr val="F3F3F3"/>
                </a:solidFill>
                <a:latin typeface="Teko"/>
                <a:ea typeface="Teko"/>
                <a:cs typeface="Teko"/>
                <a:sym typeface="Teko"/>
              </a:rPr>
              <a:t>OF TRACES</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575109" y="1689190"/>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14</a:t>
            </a:fld>
            <a:endParaRPr/>
          </a:p>
        </p:txBody>
      </p:sp>
      <p:grpSp>
        <p:nvGrpSpPr>
          <p:cNvPr id="624" name="Google Shape;624;p28"/>
          <p:cNvGrpSpPr/>
          <p:nvPr/>
        </p:nvGrpSpPr>
        <p:grpSpPr>
          <a:xfrm>
            <a:off x="2775099" y="3001497"/>
            <a:ext cx="6368898" cy="1414474"/>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C9AF8725-D785-4DB1-838A-5348EF1D13B1}"/>
              </a:ext>
            </a:extLst>
          </p:cNvPr>
          <p:cNvSpPr/>
          <p:nvPr/>
        </p:nvSpPr>
        <p:spPr>
          <a:xfrm>
            <a:off x="3867826" y="1326413"/>
            <a:ext cx="5120700" cy="830997"/>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best generalization of DFA over traces T: </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accepts more traces than exactly the positive ones;</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possibly reject more than the negative ones;</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 some bias.</a:t>
            </a:r>
          </a:p>
        </p:txBody>
      </p:sp>
      <p:sp>
        <p:nvSpPr>
          <p:cNvPr id="5" name="Прямоугольник 4">
            <a:extLst>
              <a:ext uri="{FF2B5EF4-FFF2-40B4-BE49-F238E27FC236}">
                <a16:creationId xmlns:a16="http://schemas.microsoft.com/office/drawing/2014/main" id="{EA7558B3-B7AC-4603-A4A9-B0E804923034}"/>
              </a:ext>
            </a:extLst>
          </p:cNvPr>
          <p:cNvSpPr/>
          <p:nvPr/>
        </p:nvSpPr>
        <p:spPr>
          <a:xfrm>
            <a:off x="3867825" y="2608358"/>
            <a:ext cx="4885071" cy="1015663"/>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One reasonable approach is to check smaller DFAs (in terms of number of states) first:</a:t>
            </a:r>
          </a:p>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smaller DFAs are less selective;</a:t>
            </a:r>
          </a:p>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tends to accept more traces than those with a large number of states.</a:t>
            </a:r>
          </a:p>
        </p:txBody>
      </p:sp>
    </p:spTree>
    <p:extLst>
      <p:ext uri="{BB962C8B-B14F-4D97-AF65-F5344CB8AC3E}">
        <p14:creationId xmlns:p14="http://schemas.microsoft.com/office/powerpoint/2010/main" val="191737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3" y="663044"/>
            <a:ext cx="6637363" cy="1474099"/>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15</a:t>
            </a:fld>
            <a:endParaRPr/>
          </a:p>
        </p:txBody>
      </p:sp>
      <p:sp>
        <p:nvSpPr>
          <p:cNvPr id="661" name="Google Shape;661;p30"/>
          <p:cNvSpPr txBox="1">
            <a:spLocks noGrp="1"/>
          </p:cNvSpPr>
          <p:nvPr>
            <p:ph type="title"/>
          </p:nvPr>
        </p:nvSpPr>
        <p:spPr>
          <a:xfrm>
            <a:off x="5672905" y="2727950"/>
            <a:ext cx="1599704"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EXTRACTING DFA</a:t>
            </a:r>
            <a:endParaRPr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6306397" y="2008237"/>
            <a:ext cx="3371849" cy="1439425"/>
          </a:xfrm>
          <a:prstGeom prst="rect">
            <a:avLst/>
          </a:prstGeom>
          <a:noFill/>
          <a:ln>
            <a:noFill/>
          </a:ln>
        </p:spPr>
      </p:pic>
      <p:sp>
        <p:nvSpPr>
          <p:cNvPr id="2" name="Прямоугольник 1">
            <a:extLst>
              <a:ext uri="{FF2B5EF4-FFF2-40B4-BE49-F238E27FC236}">
                <a16:creationId xmlns:a16="http://schemas.microsoft.com/office/drawing/2014/main" id="{B3508865-7BAB-48A1-B88C-4742D4CD3AAB}"/>
              </a:ext>
            </a:extLst>
          </p:cNvPr>
          <p:cNvSpPr/>
          <p:nvPr/>
        </p:nvSpPr>
        <p:spPr>
          <a:xfrm>
            <a:off x="299580" y="1409940"/>
            <a:ext cx="4877614"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Several approaches exist for extracting a DFA from a set of labelled traces. In our case, any is a reasonable candidate. For simplicity, we have selected L*(</a:t>
            </a:r>
            <a:r>
              <a:rPr lang="en-US" sz="1200" dirty="0" err="1">
                <a:solidFill>
                  <a:schemeClr val="bg1"/>
                </a:solidFill>
                <a:latin typeface="Source Code Pro" panose="020B0604020202020204" charset="0"/>
                <a:ea typeface="Source Code Pro" panose="020B0604020202020204" charset="0"/>
              </a:rPr>
              <a:t>Angluin</a:t>
            </a:r>
            <a:r>
              <a:rPr lang="en-US" sz="1200" dirty="0">
                <a:solidFill>
                  <a:schemeClr val="bg1"/>
                </a:solidFill>
                <a:latin typeface="Source Code Pro" panose="020B0604020202020204" charset="0"/>
                <a:ea typeface="Source Code Pro" panose="020B0604020202020204" charset="0"/>
              </a:rPr>
              <a:t> 1987). </a:t>
            </a:r>
          </a:p>
          <a:p>
            <a:pPr algn="just"/>
            <a:endParaRPr lang="en-US" sz="1200" dirty="0">
              <a:solidFill>
                <a:schemeClr val="bg1"/>
              </a:solidFill>
              <a:latin typeface="Source Code Pro" panose="020B0604020202020204" charset="0"/>
              <a:ea typeface="Source Code Pro" panose="020B0604020202020204" charset="0"/>
            </a:endParaRPr>
          </a:p>
          <a:p>
            <a:pPr algn="just"/>
            <a:r>
              <a:rPr lang="en-US" sz="1200" dirty="0">
                <a:solidFill>
                  <a:schemeClr val="bg1"/>
                </a:solidFill>
                <a:latin typeface="Source Code Pro" panose="020B0604020202020204" charset="0"/>
                <a:ea typeface="Source Code Pro" panose="020B0604020202020204" charset="0"/>
              </a:rPr>
              <a:t>Why:</a:t>
            </a:r>
          </a:p>
        </p:txBody>
      </p:sp>
      <p:sp>
        <p:nvSpPr>
          <p:cNvPr id="3" name="Прямоугольник 2">
            <a:extLst>
              <a:ext uri="{FF2B5EF4-FFF2-40B4-BE49-F238E27FC236}">
                <a16:creationId xmlns:a16="http://schemas.microsoft.com/office/drawing/2014/main" id="{F4739CE7-9792-4D2B-A5F8-62EF59486BE4}"/>
              </a:ext>
            </a:extLst>
          </p:cNvPr>
          <p:cNvSpPr/>
          <p:nvPr/>
        </p:nvSpPr>
        <p:spPr>
          <a:xfrm>
            <a:off x="493055" y="2610269"/>
            <a:ext cx="4379997" cy="646331"/>
          </a:xfrm>
          <a:prstGeom prst="rect">
            <a:avLst/>
          </a:prstGeom>
        </p:spPr>
        <p:txBody>
          <a:bodyPr wrap="square">
            <a:spAutoFit/>
          </a:bodyPr>
          <a:lstStyle/>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Firstly, the algorithm returns a DFA (not a formula) that can be used as-is when executing the RB.</a:t>
            </a:r>
          </a:p>
        </p:txBody>
      </p:sp>
      <p:sp>
        <p:nvSpPr>
          <p:cNvPr id="4" name="Прямоугольник 3">
            <a:extLst>
              <a:ext uri="{FF2B5EF4-FFF2-40B4-BE49-F238E27FC236}">
                <a16:creationId xmlns:a16="http://schemas.microsoft.com/office/drawing/2014/main" id="{D20872AB-FA5D-4DD6-AA22-C6ED35721A74}"/>
              </a:ext>
            </a:extLst>
          </p:cNvPr>
          <p:cNvSpPr/>
          <p:nvPr/>
        </p:nvSpPr>
        <p:spPr>
          <a:xfrm>
            <a:off x="493054" y="3398211"/>
            <a:ext cx="4379997" cy="1015663"/>
          </a:xfrm>
          <a:prstGeom prst="rect">
            <a:avLst/>
          </a:prstGeom>
        </p:spPr>
        <p:txBody>
          <a:bodyPr wrap="square">
            <a:spAutoFit/>
          </a:bodyPr>
          <a:lstStyle/>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Secondly, the algorithm produces increasingly larger DFAs, thus satisfying the generalization requirement discussed above – though it is not guaranteed to return the minimal DFA.</a:t>
            </a:r>
          </a:p>
        </p:txBody>
      </p:sp>
    </p:spTree>
    <p:extLst>
      <p:ext uri="{BB962C8B-B14F-4D97-AF65-F5344CB8AC3E}">
        <p14:creationId xmlns:p14="http://schemas.microsoft.com/office/powerpoint/2010/main" val="225924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pic>
        <p:nvPicPr>
          <p:cNvPr id="1750" name="Google Shape;1750;p43"/>
          <p:cNvPicPr preferRelativeResize="0"/>
          <p:nvPr/>
        </p:nvPicPr>
        <p:blipFill rotWithShape="1">
          <a:blip r:embed="rId3">
            <a:alphaModFix/>
          </a:blip>
          <a:srcRect l="16428" r="19722"/>
          <a:stretch/>
        </p:blipFill>
        <p:spPr>
          <a:xfrm rot="18226993">
            <a:off x="4812105" y="3666163"/>
            <a:ext cx="2941382" cy="2591318"/>
          </a:xfrm>
          <a:prstGeom prst="rect">
            <a:avLst/>
          </a:prstGeom>
          <a:noFill/>
          <a:ln>
            <a:noFill/>
          </a:ln>
        </p:spPr>
      </p:pic>
      <p:sp>
        <p:nvSpPr>
          <p:cNvPr id="1751" name="Google Shape;1751;p43"/>
          <p:cNvSpPr txBox="1"/>
          <p:nvPr/>
        </p:nvSpPr>
        <p:spPr>
          <a:xfrm>
            <a:off x="809114" y="2019907"/>
            <a:ext cx="1028051"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solidFill>
                  <a:schemeClr val="lt1"/>
                </a:solidFill>
                <a:latin typeface="Teko"/>
                <a:ea typeface="Teko"/>
                <a:cs typeface="Teko"/>
                <a:sym typeface="Teko"/>
              </a:rPr>
              <a:t>LEARNER</a:t>
            </a:r>
            <a:endParaRPr sz="2400" dirty="0">
              <a:solidFill>
                <a:schemeClr val="lt1"/>
              </a:solidFill>
              <a:latin typeface="Teko"/>
              <a:ea typeface="Teko"/>
              <a:cs typeface="Teko"/>
              <a:sym typeface="Teko"/>
            </a:endParaRPr>
          </a:p>
        </p:txBody>
      </p:sp>
      <p:sp>
        <p:nvSpPr>
          <p:cNvPr id="1752" name="Google Shape;1752;p43"/>
          <p:cNvSpPr txBox="1"/>
          <p:nvPr/>
        </p:nvSpPr>
        <p:spPr>
          <a:xfrm>
            <a:off x="261570" y="2359470"/>
            <a:ext cx="2123137" cy="469200"/>
          </a:xfrm>
          <a:prstGeom prst="rect">
            <a:avLst/>
          </a:prstGeom>
          <a:noFill/>
          <a:ln>
            <a:noFill/>
          </a:ln>
        </p:spPr>
        <p:txBody>
          <a:bodyPr spcFirstLastPara="1" wrap="square" lIns="91425" tIns="91425" rIns="91425" bIns="91425" anchor="t" anchorCtr="0">
            <a:noAutofit/>
          </a:bodyPr>
          <a:lstStyle/>
          <a:p>
            <a:pPr algn="ctr"/>
            <a:r>
              <a:rPr lang="en-US" sz="1050" dirty="0">
                <a:solidFill>
                  <a:schemeClr val="bg1"/>
                </a:solidFill>
                <a:latin typeface="Source Code Pro" panose="020B0604020202020204" charset="0"/>
                <a:ea typeface="Source Code Pro" panose="020B0604020202020204" charset="0"/>
              </a:rPr>
              <a:t>membership query (“is this a positive trace?”) and equivalence query (“is this the target formula/automaton?”)</a:t>
            </a:r>
            <a:endParaRPr lang="ru-RU" sz="1050" dirty="0">
              <a:solidFill>
                <a:schemeClr val="bg1"/>
              </a:solidFill>
              <a:latin typeface="Source Code Pro" panose="020B0604020202020204" charset="0"/>
              <a:ea typeface="Source Code Pro" panose="020B0604020202020204" charset="0"/>
            </a:endParaRPr>
          </a:p>
        </p:txBody>
      </p:sp>
      <p:sp>
        <p:nvSpPr>
          <p:cNvPr id="1753" name="Google Shape;1753;p43"/>
          <p:cNvSpPr txBox="1"/>
          <p:nvPr/>
        </p:nvSpPr>
        <p:spPr>
          <a:xfrm>
            <a:off x="2977629" y="1492994"/>
            <a:ext cx="914191"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solidFill>
                  <a:schemeClr val="lt1"/>
                </a:solidFill>
                <a:latin typeface="Teko"/>
                <a:ea typeface="Teko"/>
                <a:cs typeface="Teko"/>
                <a:sym typeface="Teko"/>
              </a:rPr>
              <a:t>EXPERT</a:t>
            </a:r>
            <a:endParaRPr sz="2400" dirty="0">
              <a:solidFill>
                <a:schemeClr val="lt1"/>
              </a:solidFill>
              <a:latin typeface="Teko"/>
              <a:ea typeface="Teko"/>
              <a:cs typeface="Teko"/>
              <a:sym typeface="Teko"/>
            </a:endParaRPr>
          </a:p>
        </p:txBody>
      </p:sp>
      <p:sp>
        <p:nvSpPr>
          <p:cNvPr id="1754" name="Google Shape;1754;p43"/>
          <p:cNvSpPr txBox="1"/>
          <p:nvPr/>
        </p:nvSpPr>
        <p:spPr>
          <a:xfrm>
            <a:off x="2739218" y="2045000"/>
            <a:ext cx="1486500" cy="544800"/>
          </a:xfrm>
          <a:prstGeom prst="rect">
            <a:avLst/>
          </a:prstGeom>
          <a:noFill/>
          <a:ln>
            <a:noFill/>
          </a:ln>
        </p:spPr>
        <p:txBody>
          <a:bodyPr spcFirstLastPara="1" wrap="square" lIns="91425" tIns="91425" rIns="91425" bIns="91425" anchor="t" anchorCtr="0">
            <a:noAutofit/>
          </a:bodyPr>
          <a:lstStyle/>
          <a:p>
            <a:pPr algn="ctr"/>
            <a:r>
              <a:rPr lang="en-US" sz="1050" dirty="0">
                <a:solidFill>
                  <a:schemeClr val="bg1"/>
                </a:solidFill>
                <a:latin typeface="Source Code Pro" panose="020B0604020202020204" charset="0"/>
                <a:ea typeface="Source Code Pro" panose="020B0604020202020204" charset="0"/>
              </a:rPr>
              <a:t>answers: “yes”, “no”, “yes/no”</a:t>
            </a:r>
          </a:p>
          <a:p>
            <a:pPr marL="0" lvl="0" indent="0" algn="r" rtl="0">
              <a:spcBef>
                <a:spcPts val="1600"/>
              </a:spcBef>
              <a:spcAft>
                <a:spcPts val="0"/>
              </a:spcAft>
              <a:buNone/>
            </a:pPr>
            <a:endParaRPr sz="1000" dirty="0">
              <a:solidFill>
                <a:schemeClr val="lt1"/>
              </a:solidFill>
              <a:latin typeface="Source Code Pro"/>
              <a:ea typeface="Source Code Pro"/>
              <a:cs typeface="Source Code Pro"/>
              <a:sym typeface="Source Code Pro"/>
            </a:endParaRPr>
          </a:p>
          <a:p>
            <a:pPr marL="0" lvl="0" indent="0" algn="r" rtl="0">
              <a:spcBef>
                <a:spcPts val="1600"/>
              </a:spcBef>
              <a:spcAft>
                <a:spcPts val="1600"/>
              </a:spcAft>
              <a:buNone/>
            </a:pPr>
            <a:endParaRPr sz="1000" dirty="0">
              <a:solidFill>
                <a:schemeClr val="lt1"/>
              </a:solidFill>
              <a:latin typeface="Source Code Pro"/>
              <a:ea typeface="Source Code Pro"/>
              <a:cs typeface="Source Code Pro"/>
              <a:sym typeface="Source Code Pro"/>
            </a:endParaRPr>
          </a:p>
        </p:txBody>
      </p:sp>
      <p:sp>
        <p:nvSpPr>
          <p:cNvPr id="1755" name="Google Shape;1755;p43"/>
          <p:cNvSpPr txBox="1"/>
          <p:nvPr/>
        </p:nvSpPr>
        <p:spPr>
          <a:xfrm>
            <a:off x="4700593" y="1508117"/>
            <a:ext cx="1029536" cy="2866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lt1"/>
                </a:solidFill>
                <a:latin typeface="Teko"/>
                <a:ea typeface="Teko"/>
                <a:cs typeface="Teko"/>
                <a:sym typeface="Teko"/>
              </a:rPr>
              <a:t>LEARNER</a:t>
            </a:r>
            <a:endParaRPr sz="2400" dirty="0">
              <a:solidFill>
                <a:schemeClr val="lt1"/>
              </a:solidFill>
              <a:latin typeface="Teko"/>
              <a:ea typeface="Teko"/>
              <a:cs typeface="Teko"/>
              <a:sym typeface="Teko"/>
            </a:endParaRPr>
          </a:p>
        </p:txBody>
      </p:sp>
      <p:sp>
        <p:nvSpPr>
          <p:cNvPr id="1756" name="Google Shape;1756;p43"/>
          <p:cNvSpPr txBox="1"/>
          <p:nvPr/>
        </p:nvSpPr>
        <p:spPr>
          <a:xfrm>
            <a:off x="4377311" y="2023323"/>
            <a:ext cx="1676100" cy="544800"/>
          </a:xfrm>
          <a:prstGeom prst="rect">
            <a:avLst/>
          </a:prstGeom>
          <a:noFill/>
          <a:ln>
            <a:noFill/>
          </a:ln>
        </p:spPr>
        <p:txBody>
          <a:bodyPr spcFirstLastPara="1" wrap="square" lIns="91425" tIns="91425" rIns="91425" bIns="91425" anchor="t" anchorCtr="0">
            <a:noAutofit/>
          </a:bodyPr>
          <a:lstStyle/>
          <a:p>
            <a:pPr lvl="0" algn="ctr">
              <a:spcAft>
                <a:spcPts val="1600"/>
              </a:spcAft>
            </a:pPr>
            <a:r>
              <a:rPr lang="en-US" sz="1050" dirty="0">
                <a:solidFill>
                  <a:schemeClr val="bg1"/>
                </a:solidFill>
                <a:latin typeface="Source Code Pro" panose="020B0604020202020204" charset="0"/>
                <a:ea typeface="Source Code Pro" panose="020B0604020202020204" charset="0"/>
              </a:rPr>
              <a:t>uses membership queries to produce a candidate DFA</a:t>
            </a:r>
            <a:endParaRPr sz="1050" dirty="0">
              <a:solidFill>
                <a:schemeClr val="bg1"/>
              </a:solidFill>
              <a:latin typeface="Source Code Pro" panose="020B0604020202020204" charset="0"/>
              <a:ea typeface="Source Code Pro" panose="020B0604020202020204" charset="0"/>
              <a:cs typeface="Source Code Pro Light"/>
              <a:sym typeface="Source Code Pro Light"/>
            </a:endParaRPr>
          </a:p>
        </p:txBody>
      </p:sp>
      <p:sp>
        <p:nvSpPr>
          <p:cNvPr id="1757" name="Google Shape;1757;p43"/>
          <p:cNvSpPr txBox="1"/>
          <p:nvPr/>
        </p:nvSpPr>
        <p:spPr>
          <a:xfrm>
            <a:off x="6582014" y="2071977"/>
            <a:ext cx="1166446"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lt1"/>
                </a:solidFill>
                <a:latin typeface="Teko"/>
                <a:ea typeface="Teko"/>
                <a:cs typeface="Teko"/>
                <a:sym typeface="Teko"/>
              </a:rPr>
              <a:t>LEARNER TO EXPERT</a:t>
            </a:r>
            <a:endParaRPr sz="2400" dirty="0">
              <a:solidFill>
                <a:schemeClr val="lt1"/>
              </a:solidFill>
              <a:latin typeface="Teko"/>
              <a:ea typeface="Teko"/>
              <a:cs typeface="Teko"/>
              <a:sym typeface="Teko"/>
            </a:endParaRPr>
          </a:p>
        </p:txBody>
      </p:sp>
      <p:sp>
        <p:nvSpPr>
          <p:cNvPr id="1758" name="Google Shape;1758;p43"/>
          <p:cNvSpPr txBox="1"/>
          <p:nvPr/>
        </p:nvSpPr>
        <p:spPr>
          <a:xfrm>
            <a:off x="6435900" y="2806035"/>
            <a:ext cx="1486500" cy="573600"/>
          </a:xfrm>
          <a:prstGeom prst="rect">
            <a:avLst/>
          </a:prstGeom>
          <a:noFill/>
          <a:ln>
            <a:noFill/>
          </a:ln>
        </p:spPr>
        <p:txBody>
          <a:bodyPr spcFirstLastPara="1" wrap="square" lIns="91425" tIns="91425" rIns="91425" bIns="91425" anchor="t" anchorCtr="0">
            <a:noAutofit/>
          </a:bodyPr>
          <a:lstStyle/>
          <a:p>
            <a:pPr lvl="0" algn="ctr"/>
            <a:r>
              <a:rPr lang="en-US" sz="1050" dirty="0">
                <a:solidFill>
                  <a:schemeClr val="bg1"/>
                </a:solidFill>
                <a:latin typeface="Source Code Pro" panose="020B0604020202020204" charset="0"/>
                <a:ea typeface="Source Code Pro" panose="020B0604020202020204" charset="0"/>
              </a:rPr>
              <a:t>“Is this DFA a target one?”</a:t>
            </a:r>
            <a:endParaRPr sz="1050" dirty="0">
              <a:solidFill>
                <a:schemeClr val="bg1"/>
              </a:solidFill>
              <a:latin typeface="Source Code Pro" panose="020B0604020202020204" charset="0"/>
              <a:ea typeface="Source Code Pro" panose="020B0604020202020204" charset="0"/>
              <a:cs typeface="Source Code Pro Light"/>
              <a:sym typeface="Source Code Pro Light"/>
            </a:endParaRPr>
          </a:p>
          <a:p>
            <a:pPr marL="0" lvl="0" indent="0" algn="l" rtl="0">
              <a:spcBef>
                <a:spcPts val="1600"/>
              </a:spcBef>
              <a:spcAft>
                <a:spcPts val="1600"/>
              </a:spcAft>
              <a:buNone/>
            </a:pPr>
            <a:endParaRPr sz="1000" dirty="0">
              <a:solidFill>
                <a:schemeClr val="lt1"/>
              </a:solidFill>
              <a:latin typeface="Source Code Pro Light"/>
              <a:ea typeface="Source Code Pro Light"/>
              <a:cs typeface="Source Code Pro Light"/>
              <a:sym typeface="Source Code Pro Light"/>
            </a:endParaRPr>
          </a:p>
        </p:txBody>
      </p:sp>
      <p:sp>
        <p:nvSpPr>
          <p:cNvPr id="1759" name="Google Shape;1759;p4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solidFill>
                  <a:srgbClr val="F3F3F3"/>
                </a:solidFill>
              </a:rPr>
              <a:t>L* ALGORITHM</a:t>
            </a:r>
            <a:endParaRPr sz="2800" dirty="0">
              <a:solidFill>
                <a:srgbClr val="F3F3F3"/>
              </a:solidFill>
            </a:endParaRPr>
          </a:p>
        </p:txBody>
      </p:sp>
      <p:sp>
        <p:nvSpPr>
          <p:cNvPr id="1761" name="Google Shape;1761;p43"/>
          <p:cNvSpPr/>
          <p:nvPr/>
        </p:nvSpPr>
        <p:spPr>
          <a:xfrm>
            <a:off x="-10998" y="1298761"/>
            <a:ext cx="9144074" cy="578725"/>
          </a:xfrm>
          <a:custGeom>
            <a:avLst/>
            <a:gdLst/>
            <a:ahLst/>
            <a:cxnLst/>
            <a:rect l="l" t="t" r="r" b="b"/>
            <a:pathLst>
              <a:path w="288025" h="18229" extrusionOk="0">
                <a:moveTo>
                  <a:pt x="81677" y="0"/>
                </a:moveTo>
                <a:lnTo>
                  <a:pt x="73033" y="18086"/>
                </a:lnTo>
                <a:lnTo>
                  <a:pt x="0" y="18086"/>
                </a:lnTo>
                <a:lnTo>
                  <a:pt x="0" y="18228"/>
                </a:lnTo>
                <a:lnTo>
                  <a:pt x="73116" y="18228"/>
                </a:lnTo>
                <a:lnTo>
                  <a:pt x="81772" y="155"/>
                </a:lnTo>
                <a:lnTo>
                  <a:pt x="193119" y="155"/>
                </a:lnTo>
                <a:lnTo>
                  <a:pt x="202299" y="18193"/>
                </a:lnTo>
                <a:lnTo>
                  <a:pt x="202311" y="18228"/>
                </a:lnTo>
                <a:lnTo>
                  <a:pt x="288024" y="18228"/>
                </a:lnTo>
                <a:lnTo>
                  <a:pt x="288024" y="18086"/>
                </a:lnTo>
                <a:lnTo>
                  <a:pt x="202406" y="18086"/>
                </a:lnTo>
                <a:lnTo>
                  <a:pt x="193227" y="36"/>
                </a:lnTo>
                <a:lnTo>
                  <a:pt x="193203"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a:off x="1250740" y="1953045"/>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3" name="Google Shape;1763;p43"/>
          <p:cNvSpPr/>
          <p:nvPr/>
        </p:nvSpPr>
        <p:spPr>
          <a:xfrm>
            <a:off x="3409878" y="1387210"/>
            <a:ext cx="145181" cy="125498"/>
          </a:xfrm>
          <a:custGeom>
            <a:avLst/>
            <a:gdLst/>
            <a:ahLst/>
            <a:cxnLst/>
            <a:rect l="l" t="t" r="r" b="b"/>
            <a:pathLst>
              <a:path w="4573" h="3953" extrusionOk="0">
                <a:moveTo>
                  <a:pt x="1" y="0"/>
                </a:moveTo>
                <a:lnTo>
                  <a:pt x="2287" y="3953"/>
                </a:lnTo>
                <a:lnTo>
                  <a:pt x="457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4" name="Google Shape;1764;p43"/>
          <p:cNvSpPr/>
          <p:nvPr/>
        </p:nvSpPr>
        <p:spPr>
          <a:xfrm>
            <a:off x="5142771" y="1387210"/>
            <a:ext cx="145181" cy="125498"/>
          </a:xfrm>
          <a:custGeom>
            <a:avLst/>
            <a:gdLst/>
            <a:ahLst/>
            <a:cxnLst/>
            <a:rect l="l" t="t" r="r" b="b"/>
            <a:pathLst>
              <a:path w="4573" h="3953" extrusionOk="0">
                <a:moveTo>
                  <a:pt x="0" y="0"/>
                </a:moveTo>
                <a:lnTo>
                  <a:pt x="2286" y="3953"/>
                </a:lnTo>
                <a:lnTo>
                  <a:pt x="457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5" name="Google Shape;1765;p43"/>
          <p:cNvSpPr/>
          <p:nvPr/>
        </p:nvSpPr>
        <p:spPr>
          <a:xfrm>
            <a:off x="6685153" y="1953045"/>
            <a:ext cx="144800" cy="125911"/>
          </a:xfrm>
          <a:custGeom>
            <a:avLst/>
            <a:gdLst/>
            <a:ahLst/>
            <a:cxnLst/>
            <a:rect l="l" t="t" r="r" b="b"/>
            <a:pathLst>
              <a:path w="4561" h="3966" extrusionOk="0">
                <a:moveTo>
                  <a:pt x="0" y="1"/>
                </a:moveTo>
                <a:lnTo>
                  <a:pt x="2274"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Прямоугольник 1">
            <a:extLst>
              <a:ext uri="{FF2B5EF4-FFF2-40B4-BE49-F238E27FC236}">
                <a16:creationId xmlns:a16="http://schemas.microsoft.com/office/drawing/2014/main" id="{A196658B-C44D-467F-92E2-40438BC51293}"/>
              </a:ext>
            </a:extLst>
          </p:cNvPr>
          <p:cNvSpPr/>
          <p:nvPr/>
        </p:nvSpPr>
        <p:spPr>
          <a:xfrm>
            <a:off x="7406521" y="3452916"/>
            <a:ext cx="649537" cy="276999"/>
          </a:xfrm>
          <a:prstGeom prst="rect">
            <a:avLst/>
          </a:prstGeom>
        </p:spPr>
        <p:txBody>
          <a:bodyPr wrap="none">
            <a:spAutoFit/>
          </a:bodyPr>
          <a:lstStyle/>
          <a:p>
            <a:r>
              <a:rPr lang="en-US" sz="1200">
                <a:solidFill>
                  <a:schemeClr val="bg1"/>
                </a:solidFill>
                <a:latin typeface="Source Code Pro" panose="020B0604020202020204" charset="0"/>
                <a:ea typeface="Source Code Pro" panose="020B0604020202020204" charset="0"/>
              </a:rPr>
              <a:t>“yes”</a:t>
            </a:r>
            <a:endParaRPr lang="ru-RU" sz="1200" dirty="0"/>
          </a:p>
        </p:txBody>
      </p:sp>
      <p:sp>
        <p:nvSpPr>
          <p:cNvPr id="3" name="Прямоугольник 2">
            <a:extLst>
              <a:ext uri="{FF2B5EF4-FFF2-40B4-BE49-F238E27FC236}">
                <a16:creationId xmlns:a16="http://schemas.microsoft.com/office/drawing/2014/main" id="{FA3D7FF4-5FD0-47C7-B3F7-14C0FE9CB7EB}"/>
              </a:ext>
            </a:extLst>
          </p:cNvPr>
          <p:cNvSpPr/>
          <p:nvPr/>
        </p:nvSpPr>
        <p:spPr>
          <a:xfrm>
            <a:off x="5377723" y="3162990"/>
            <a:ext cx="556563"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“no”</a:t>
            </a:r>
            <a:endParaRPr lang="ru-RU" sz="1200" dirty="0"/>
          </a:p>
        </p:txBody>
      </p:sp>
      <p:sp>
        <p:nvSpPr>
          <p:cNvPr id="4" name="Прямоугольник 3">
            <a:extLst>
              <a:ext uri="{FF2B5EF4-FFF2-40B4-BE49-F238E27FC236}">
                <a16:creationId xmlns:a16="http://schemas.microsoft.com/office/drawing/2014/main" id="{6E7DFC12-2C23-44EC-990E-D1EED23B71C0}"/>
              </a:ext>
            </a:extLst>
          </p:cNvPr>
          <p:cNvSpPr/>
          <p:nvPr/>
        </p:nvSpPr>
        <p:spPr>
          <a:xfrm>
            <a:off x="2672474" y="3112977"/>
            <a:ext cx="2028119" cy="253916"/>
          </a:xfrm>
          <a:prstGeom prst="rect">
            <a:avLst/>
          </a:prstGeom>
        </p:spPr>
        <p:txBody>
          <a:bodyPr wrap="none">
            <a:spAutoFit/>
          </a:bodyPr>
          <a:lstStyle/>
          <a:p>
            <a:r>
              <a:rPr lang="en-US" sz="1050" dirty="0">
                <a:solidFill>
                  <a:schemeClr val="bg1"/>
                </a:solidFill>
                <a:latin typeface="Source Code Pro" panose="020B0604020202020204" charset="0"/>
                <a:ea typeface="Source Code Pro" panose="020B0604020202020204" charset="0"/>
              </a:rPr>
              <a:t>Create a counterexample</a:t>
            </a:r>
            <a:endParaRPr lang="ru-RU" sz="1050" dirty="0"/>
          </a:p>
        </p:txBody>
      </p:sp>
      <p:sp>
        <p:nvSpPr>
          <p:cNvPr id="21" name="Прямоугольник 20">
            <a:extLst>
              <a:ext uri="{FF2B5EF4-FFF2-40B4-BE49-F238E27FC236}">
                <a16:creationId xmlns:a16="http://schemas.microsoft.com/office/drawing/2014/main" id="{D2C6489B-F711-4817-AE47-A24D87E258A0}"/>
              </a:ext>
            </a:extLst>
          </p:cNvPr>
          <p:cNvSpPr/>
          <p:nvPr/>
        </p:nvSpPr>
        <p:spPr>
          <a:xfrm>
            <a:off x="7516491" y="3946207"/>
            <a:ext cx="1300356"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DFA is ready</a:t>
            </a:r>
            <a:endParaRPr lang="ru-RU" sz="1200" dirty="0"/>
          </a:p>
        </p:txBody>
      </p:sp>
      <p:cxnSp>
        <p:nvCxnSpPr>
          <p:cNvPr id="6" name="Соединитель: изогнутый 5">
            <a:extLst>
              <a:ext uri="{FF2B5EF4-FFF2-40B4-BE49-F238E27FC236}">
                <a16:creationId xmlns:a16="http://schemas.microsoft.com/office/drawing/2014/main" id="{3A742331-9278-402F-84D3-0ED5F695C65F}"/>
              </a:ext>
            </a:extLst>
          </p:cNvPr>
          <p:cNvCxnSpPr>
            <a:cxnSpLocks/>
            <a:stCxn id="1758" idx="2"/>
          </p:cNvCxnSpPr>
          <p:nvPr/>
        </p:nvCxnSpPr>
        <p:spPr>
          <a:xfrm rot="16200000" flipH="1">
            <a:off x="7186945" y="3371839"/>
            <a:ext cx="211782" cy="227373"/>
          </a:xfrm>
          <a:prstGeom prst="curvedConnector2">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Соединитель: изогнутый 26">
            <a:extLst>
              <a:ext uri="{FF2B5EF4-FFF2-40B4-BE49-F238E27FC236}">
                <a16:creationId xmlns:a16="http://schemas.microsoft.com/office/drawing/2014/main" id="{C8EA0BDD-6DC1-4656-9F65-9722076B3086}"/>
              </a:ext>
            </a:extLst>
          </p:cNvPr>
          <p:cNvCxnSpPr>
            <a:cxnSpLocks/>
            <a:stCxn id="2" idx="2"/>
            <a:endCxn id="21" idx="0"/>
          </p:cNvCxnSpPr>
          <p:nvPr/>
        </p:nvCxnSpPr>
        <p:spPr>
          <a:xfrm rot="16200000" flipH="1">
            <a:off x="7840833" y="3620371"/>
            <a:ext cx="216292" cy="435379"/>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Соединитель: изогнутый 29">
            <a:extLst>
              <a:ext uri="{FF2B5EF4-FFF2-40B4-BE49-F238E27FC236}">
                <a16:creationId xmlns:a16="http://schemas.microsoft.com/office/drawing/2014/main" id="{3E49EEAE-C929-4B7E-BACD-62E3E475DF0F}"/>
              </a:ext>
            </a:extLst>
          </p:cNvPr>
          <p:cNvCxnSpPr>
            <a:cxnSpLocks/>
            <a:stCxn id="1758" idx="1"/>
            <a:endCxn id="3" idx="3"/>
          </p:cNvCxnSpPr>
          <p:nvPr/>
        </p:nvCxnSpPr>
        <p:spPr>
          <a:xfrm rot="10800000" flipV="1">
            <a:off x="5934286" y="3092834"/>
            <a:ext cx="501614" cy="208655"/>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Соединитель: изогнутый 34">
            <a:extLst>
              <a:ext uri="{FF2B5EF4-FFF2-40B4-BE49-F238E27FC236}">
                <a16:creationId xmlns:a16="http://schemas.microsoft.com/office/drawing/2014/main" id="{CDE40C29-8F58-42EC-A403-7F4F4769D2C4}"/>
              </a:ext>
            </a:extLst>
          </p:cNvPr>
          <p:cNvCxnSpPr>
            <a:cxnSpLocks/>
            <a:stCxn id="3" idx="1"/>
            <a:endCxn id="4" idx="3"/>
          </p:cNvCxnSpPr>
          <p:nvPr/>
        </p:nvCxnSpPr>
        <p:spPr>
          <a:xfrm rot="10800000">
            <a:off x="4700593" y="3239936"/>
            <a:ext cx="677130" cy="61555"/>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Соединитель: изогнутый 37">
            <a:extLst>
              <a:ext uri="{FF2B5EF4-FFF2-40B4-BE49-F238E27FC236}">
                <a16:creationId xmlns:a16="http://schemas.microsoft.com/office/drawing/2014/main" id="{E2E0035C-5646-4046-928C-89AD538D62E7}"/>
              </a:ext>
            </a:extLst>
          </p:cNvPr>
          <p:cNvCxnSpPr>
            <a:cxnSpLocks/>
            <a:stCxn id="4" idx="0"/>
            <a:endCxn id="1752" idx="3"/>
          </p:cNvCxnSpPr>
          <p:nvPr/>
        </p:nvCxnSpPr>
        <p:spPr>
          <a:xfrm rot="16200000" flipV="1">
            <a:off x="2776168" y="2202610"/>
            <a:ext cx="518907" cy="1301827"/>
          </a:xfrm>
          <a:prstGeom prst="curvedConnector2">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Прямоугольник 24">
            <a:extLst>
              <a:ext uri="{FF2B5EF4-FFF2-40B4-BE49-F238E27FC236}">
                <a16:creationId xmlns:a16="http://schemas.microsoft.com/office/drawing/2014/main" id="{637A0739-78A7-4A29-B44F-C059E28280CA}"/>
              </a:ext>
            </a:extLst>
          </p:cNvPr>
          <p:cNvSpPr/>
          <p:nvPr/>
        </p:nvSpPr>
        <p:spPr>
          <a:xfrm>
            <a:off x="130680" y="3728372"/>
            <a:ext cx="5803606" cy="830997"/>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algorithm is shown to terminate and find the target DFA in polynomial time wrt both the size of the minimal DFA equivalent to the target DFA and the maximum length of any returned counterexample </a:t>
            </a:r>
            <a:endParaRPr lang="ru-RU" sz="1200" dirty="0">
              <a:solidFill>
                <a:schemeClr val="bg1"/>
              </a:solidFill>
              <a:latin typeface="Source Code Pro" panose="020B0604020202020204" charset="0"/>
              <a:ea typeface="Source Code Pro" panose="020B0604020202020204" charset="0"/>
            </a:endParaRPr>
          </a:p>
        </p:txBody>
      </p:sp>
      <p:sp>
        <p:nvSpPr>
          <p:cNvPr id="48" name="Google Shape;7497;p57">
            <a:extLst>
              <a:ext uri="{FF2B5EF4-FFF2-40B4-BE49-F238E27FC236}">
                <a16:creationId xmlns:a16="http://schemas.microsoft.com/office/drawing/2014/main" id="{469BC4F5-00D9-41FD-B801-C7FCEF61D20B}"/>
              </a:ext>
            </a:extLst>
          </p:cNvPr>
          <p:cNvSpPr/>
          <p:nvPr/>
        </p:nvSpPr>
        <p:spPr>
          <a:xfrm>
            <a:off x="8738991" y="3796670"/>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25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62"/>
                                        </p:tgtEl>
                                        <p:attrNameLst>
                                          <p:attrName>style.visibility</p:attrName>
                                        </p:attrNameLst>
                                      </p:cBhvr>
                                      <p:to>
                                        <p:strVal val="visible"/>
                                      </p:to>
                                    </p:set>
                                    <p:animEffect transition="in" filter="barn(inVertical)">
                                      <p:cBhvr>
                                        <p:cTn id="7" dur="500"/>
                                        <p:tgtEl>
                                          <p:spTgt spid="176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51"/>
                                        </p:tgtEl>
                                        <p:attrNameLst>
                                          <p:attrName>style.visibility</p:attrName>
                                        </p:attrNameLst>
                                      </p:cBhvr>
                                      <p:to>
                                        <p:strVal val="visible"/>
                                      </p:to>
                                    </p:set>
                                    <p:animEffect transition="in" filter="barn(inVertical)">
                                      <p:cBhvr>
                                        <p:cTn id="10" dur="500"/>
                                        <p:tgtEl>
                                          <p:spTgt spid="175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752"/>
                                        </p:tgtEl>
                                        <p:attrNameLst>
                                          <p:attrName>style.visibility</p:attrName>
                                        </p:attrNameLst>
                                      </p:cBhvr>
                                      <p:to>
                                        <p:strVal val="visible"/>
                                      </p:to>
                                    </p:set>
                                    <p:animEffect transition="in" filter="barn(inVertical)">
                                      <p:cBhvr>
                                        <p:cTn id="13" dur="500"/>
                                        <p:tgtEl>
                                          <p:spTgt spid="175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763"/>
                                        </p:tgtEl>
                                        <p:attrNameLst>
                                          <p:attrName>style.visibility</p:attrName>
                                        </p:attrNameLst>
                                      </p:cBhvr>
                                      <p:to>
                                        <p:strVal val="visible"/>
                                      </p:to>
                                    </p:set>
                                    <p:animEffect transition="in" filter="barn(inVertical)">
                                      <p:cBhvr>
                                        <p:cTn id="18" dur="500"/>
                                        <p:tgtEl>
                                          <p:spTgt spid="176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753"/>
                                        </p:tgtEl>
                                        <p:attrNameLst>
                                          <p:attrName>style.visibility</p:attrName>
                                        </p:attrNameLst>
                                      </p:cBhvr>
                                      <p:to>
                                        <p:strVal val="visible"/>
                                      </p:to>
                                    </p:set>
                                    <p:animEffect transition="in" filter="barn(inVertical)">
                                      <p:cBhvr>
                                        <p:cTn id="21" dur="500"/>
                                        <p:tgtEl>
                                          <p:spTgt spid="1753"/>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754"/>
                                        </p:tgtEl>
                                        <p:attrNameLst>
                                          <p:attrName>style.visibility</p:attrName>
                                        </p:attrNameLst>
                                      </p:cBhvr>
                                      <p:to>
                                        <p:strVal val="visible"/>
                                      </p:to>
                                    </p:set>
                                    <p:animEffect transition="in" filter="barn(inVertical)">
                                      <p:cBhvr>
                                        <p:cTn id="24" dur="500"/>
                                        <p:tgtEl>
                                          <p:spTgt spid="175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764"/>
                                        </p:tgtEl>
                                        <p:attrNameLst>
                                          <p:attrName>style.visibility</p:attrName>
                                        </p:attrNameLst>
                                      </p:cBhvr>
                                      <p:to>
                                        <p:strVal val="visible"/>
                                      </p:to>
                                    </p:set>
                                    <p:animEffect transition="in" filter="barn(inVertical)">
                                      <p:cBhvr>
                                        <p:cTn id="29" dur="500"/>
                                        <p:tgtEl>
                                          <p:spTgt spid="1764"/>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755"/>
                                        </p:tgtEl>
                                        <p:attrNameLst>
                                          <p:attrName>style.visibility</p:attrName>
                                        </p:attrNameLst>
                                      </p:cBhvr>
                                      <p:to>
                                        <p:strVal val="visible"/>
                                      </p:to>
                                    </p:set>
                                    <p:animEffect transition="in" filter="barn(inVertical)">
                                      <p:cBhvr>
                                        <p:cTn id="32" dur="500"/>
                                        <p:tgtEl>
                                          <p:spTgt spid="175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756"/>
                                        </p:tgtEl>
                                        <p:attrNameLst>
                                          <p:attrName>style.visibility</p:attrName>
                                        </p:attrNameLst>
                                      </p:cBhvr>
                                      <p:to>
                                        <p:strVal val="visible"/>
                                      </p:to>
                                    </p:set>
                                    <p:animEffect transition="in" filter="barn(inVertical)">
                                      <p:cBhvr>
                                        <p:cTn id="35" dur="500"/>
                                        <p:tgtEl>
                                          <p:spTgt spid="175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765"/>
                                        </p:tgtEl>
                                        <p:attrNameLst>
                                          <p:attrName>style.visibility</p:attrName>
                                        </p:attrNameLst>
                                      </p:cBhvr>
                                      <p:to>
                                        <p:strVal val="visible"/>
                                      </p:to>
                                    </p:set>
                                    <p:animEffect transition="in" filter="barn(inVertical)">
                                      <p:cBhvr>
                                        <p:cTn id="40" dur="500"/>
                                        <p:tgtEl>
                                          <p:spTgt spid="1765"/>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757"/>
                                        </p:tgtEl>
                                        <p:attrNameLst>
                                          <p:attrName>style.visibility</p:attrName>
                                        </p:attrNameLst>
                                      </p:cBhvr>
                                      <p:to>
                                        <p:strVal val="visible"/>
                                      </p:to>
                                    </p:set>
                                    <p:animEffect transition="in" filter="barn(inVertical)">
                                      <p:cBhvr>
                                        <p:cTn id="43" dur="500"/>
                                        <p:tgtEl>
                                          <p:spTgt spid="1757"/>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758"/>
                                        </p:tgtEl>
                                        <p:attrNameLst>
                                          <p:attrName>style.visibility</p:attrName>
                                        </p:attrNameLst>
                                      </p:cBhvr>
                                      <p:to>
                                        <p:strVal val="visible"/>
                                      </p:to>
                                    </p:set>
                                    <p:animEffect transition="in" filter="barn(inVertical)">
                                      <p:cBhvr>
                                        <p:cTn id="46" dur="500"/>
                                        <p:tgtEl>
                                          <p:spTgt spid="1758"/>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barn(inVertical)">
                                      <p:cBhvr>
                                        <p:cTn id="51" dur="500"/>
                                        <p:tgtEl>
                                          <p:spTgt spid="6"/>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barn(inVertical)">
                                      <p:cBhvr>
                                        <p:cTn id="54" dur="500"/>
                                        <p:tgtEl>
                                          <p:spTgt spid="2"/>
                                        </p:tgtEl>
                                      </p:cBhvr>
                                    </p:animEffect>
                                  </p:childTnLst>
                                </p:cTn>
                              </p:par>
                              <p:par>
                                <p:cTn id="55" presetID="16" presetClass="entr" presetSubtype="21"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arn(inVertical)">
                                      <p:cBhvr>
                                        <p:cTn id="57" dur="500"/>
                                        <p:tgtEl>
                                          <p:spTgt spid="27"/>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barn(inVertical)">
                                      <p:cBhvr>
                                        <p:cTn id="60" dur="500"/>
                                        <p:tgtEl>
                                          <p:spTgt spid="21"/>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barn(inVertical)">
                                      <p:cBhvr>
                                        <p:cTn id="63" dur="500"/>
                                        <p:tgtEl>
                                          <p:spTgt spid="48"/>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barn(inVertical)">
                                      <p:cBhvr>
                                        <p:cTn id="68" dur="500"/>
                                        <p:tgtEl>
                                          <p:spTgt spid="30"/>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barn(inVertical)">
                                      <p:cBhvr>
                                        <p:cTn id="71" dur="500"/>
                                        <p:tgtEl>
                                          <p:spTgt spid="3"/>
                                        </p:tgtEl>
                                      </p:cBhvr>
                                    </p:animEffect>
                                  </p:childTnLst>
                                </p:cTn>
                              </p:par>
                              <p:par>
                                <p:cTn id="72" presetID="16" presetClass="entr" presetSubtype="21"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barn(inVertical)">
                                      <p:cBhvr>
                                        <p:cTn id="74" dur="500"/>
                                        <p:tgtEl>
                                          <p:spTgt spid="35"/>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barn(inVertical)">
                                      <p:cBhvr>
                                        <p:cTn id="77" dur="500"/>
                                        <p:tgtEl>
                                          <p:spTgt spid="4"/>
                                        </p:tgtEl>
                                      </p:cBhvr>
                                    </p:animEffect>
                                  </p:childTnLst>
                                </p:cTn>
                              </p:par>
                              <p:par>
                                <p:cTn id="78" presetID="16" presetClass="entr" presetSubtype="21" fill="hold"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barn(inVertical)">
                                      <p:cBhvr>
                                        <p:cTn id="80" dur="500"/>
                                        <p:tgtEl>
                                          <p:spTgt spid="38"/>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barn(inVertical)">
                                      <p:cBhvr>
                                        <p:cTn id="8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 grpId="0"/>
      <p:bldP spid="1752" grpId="0"/>
      <p:bldP spid="1753" grpId="0"/>
      <p:bldP spid="1754" grpId="0"/>
      <p:bldP spid="1755" grpId="0"/>
      <p:bldP spid="1756" grpId="0"/>
      <p:bldP spid="1757" grpId="0"/>
      <p:bldP spid="1758" grpId="0"/>
      <p:bldP spid="1762" grpId="0" animBg="1"/>
      <p:bldP spid="1763" grpId="0" animBg="1"/>
      <p:bldP spid="1764" grpId="0" animBg="1"/>
      <p:bldP spid="1765" grpId="0" animBg="1"/>
      <p:bldP spid="2" grpId="0"/>
      <p:bldP spid="3" grpId="0"/>
      <p:bldP spid="4" grpId="0"/>
      <p:bldP spid="21" grpId="0"/>
      <p:bldP spid="25" grpId="0"/>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5" name="Google Shape;535;p26"/>
          <p:cNvSpPr txBox="1">
            <a:spLocks noGrp="1"/>
          </p:cNvSpPr>
          <p:nvPr>
            <p:ph type="ctrTitle" idx="4294967295"/>
          </p:nvPr>
        </p:nvSpPr>
        <p:spPr>
          <a:xfrm>
            <a:off x="1146186" y="1095153"/>
            <a:ext cx="1597013" cy="2742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3800" dirty="0">
                <a:solidFill>
                  <a:srgbClr val="11FFFF"/>
                </a:solidFill>
                <a:latin typeface="Teko"/>
                <a:ea typeface="Teko"/>
                <a:cs typeface="Teko"/>
                <a:sym typeface="Teko"/>
              </a:rPr>
              <a:t>L*</a:t>
            </a:r>
            <a:endParaRPr sz="13800" dirty="0">
              <a:solidFill>
                <a:srgbClr val="11FFFF"/>
              </a:solidFill>
              <a:latin typeface="Teko"/>
              <a:ea typeface="Teko"/>
              <a:cs typeface="Teko"/>
              <a:sym typeface="Teko"/>
            </a:endParaRPr>
          </a:p>
        </p:txBody>
      </p:sp>
      <p:sp>
        <p:nvSpPr>
          <p:cNvPr id="2" name="Прямоугольник 1">
            <a:extLst>
              <a:ext uri="{FF2B5EF4-FFF2-40B4-BE49-F238E27FC236}">
                <a16:creationId xmlns:a16="http://schemas.microsoft.com/office/drawing/2014/main" id="{0109B022-7505-4151-876C-420ADBED0335}"/>
              </a:ext>
            </a:extLst>
          </p:cNvPr>
          <p:cNvSpPr/>
          <p:nvPr/>
        </p:nvSpPr>
        <p:spPr>
          <a:xfrm>
            <a:off x="1395778" y="2571750"/>
            <a:ext cx="1035861" cy="400110"/>
          </a:xfrm>
          <a:prstGeom prst="rect">
            <a:avLst/>
          </a:prstGeom>
        </p:spPr>
        <p:txBody>
          <a:bodyPr wrap="none">
            <a:spAutoFit/>
          </a:bodyPr>
          <a:lstStyle/>
          <a:p>
            <a:r>
              <a:rPr lang="en-US" sz="2000" dirty="0">
                <a:solidFill>
                  <a:srgbClr val="11FFFF"/>
                </a:solidFill>
                <a:latin typeface="Teko"/>
                <a:ea typeface="Teko"/>
                <a:cs typeface="Teko"/>
                <a:sym typeface="Teko"/>
              </a:rPr>
              <a:t>ALGORITHM</a:t>
            </a:r>
            <a:endParaRPr lang="ru-RU" sz="2000" dirty="0"/>
          </a:p>
        </p:txBody>
      </p:sp>
      <p:sp>
        <p:nvSpPr>
          <p:cNvPr id="5" name="Прямоугольник 4">
            <a:extLst>
              <a:ext uri="{FF2B5EF4-FFF2-40B4-BE49-F238E27FC236}">
                <a16:creationId xmlns:a16="http://schemas.microsoft.com/office/drawing/2014/main" id="{D74A80A8-CDD7-4405-8F19-D9EA57AC053C}"/>
              </a:ext>
            </a:extLst>
          </p:cNvPr>
          <p:cNvSpPr/>
          <p:nvPr/>
        </p:nvSpPr>
        <p:spPr>
          <a:xfrm>
            <a:off x="2817626" y="986700"/>
            <a:ext cx="5890437" cy="1569660"/>
          </a:xfrm>
          <a:prstGeom prst="rect">
            <a:avLst/>
          </a:prstGeom>
        </p:spPr>
        <p:txBody>
          <a:bodyPr wrap="square">
            <a:spAutoFit/>
          </a:bodyPr>
          <a:lstStyle/>
          <a:p>
            <a:r>
              <a:rPr lang="en-US" sz="1200" dirty="0">
                <a:solidFill>
                  <a:schemeClr val="bg1"/>
                </a:solidFill>
                <a:latin typeface="Source Code Pro" panose="020B0604020202020204" charset="0"/>
                <a:ea typeface="Source Code Pro" panose="020B0604020202020204" charset="0"/>
              </a:rPr>
              <a:t>In our case, the expert executes the policy offline, so it can’t check and answer, can’t know whether the resulting DFA is target.</a:t>
            </a:r>
          </a:p>
          <a:p>
            <a:endParaRPr lang="en-US" sz="1200" dirty="0">
              <a:solidFill>
                <a:schemeClr val="bg1"/>
              </a:solidFill>
              <a:latin typeface="Source Code Pro" panose="020B0604020202020204" charset="0"/>
              <a:ea typeface="Source Code Pro" panose="020B0604020202020204" charset="0"/>
            </a:endParaRPr>
          </a:p>
          <a:p>
            <a:r>
              <a:rPr lang="en-US" sz="1200" dirty="0">
                <a:solidFill>
                  <a:schemeClr val="bg1"/>
                </a:solidFill>
                <a:latin typeface="Source Code Pro" panose="020B0604020202020204" charset="0"/>
                <a:ea typeface="Source Code Pro" panose="020B0604020202020204" charset="0"/>
              </a:rPr>
              <a:t>Also, an expert can’t be an oracle and answer to all questions of the L*. But having a set of traces T executed by the expert learner the “oracle” can be simulated such that L* creates an approximation of the suitable DFA.</a:t>
            </a:r>
          </a:p>
        </p:txBody>
      </p:sp>
      <p:sp>
        <p:nvSpPr>
          <p:cNvPr id="6" name="Прямоугольник 5">
            <a:extLst>
              <a:ext uri="{FF2B5EF4-FFF2-40B4-BE49-F238E27FC236}">
                <a16:creationId xmlns:a16="http://schemas.microsoft.com/office/drawing/2014/main" id="{4BF939CA-E671-4D13-8B14-D28A25C71D03}"/>
              </a:ext>
            </a:extLst>
          </p:cNvPr>
          <p:cNvSpPr/>
          <p:nvPr/>
        </p:nvSpPr>
        <p:spPr>
          <a:xfrm>
            <a:off x="2817626" y="2771805"/>
            <a:ext cx="5890437" cy="1384995"/>
          </a:xfrm>
          <a:prstGeom prst="rect">
            <a:avLst/>
          </a:prstGeom>
        </p:spPr>
        <p:txBody>
          <a:bodyPr wrap="square">
            <a:spAutoFit/>
          </a:bodyPr>
          <a:lstStyle/>
          <a:p>
            <a:r>
              <a:rPr lang="en-US" sz="1200" dirty="0">
                <a:solidFill>
                  <a:schemeClr val="bg1"/>
                </a:solidFill>
                <a:latin typeface="Source Code Pro" panose="020B0604020202020204" charset="0"/>
                <a:ea typeface="Source Code Pro" panose="020B0604020202020204" charset="0"/>
              </a:rPr>
              <a:t>How is it done:</a:t>
            </a:r>
          </a:p>
          <a:p>
            <a:r>
              <a:rPr lang="en-US" sz="1200" dirty="0">
                <a:solidFill>
                  <a:schemeClr val="bg1"/>
                </a:solidFill>
                <a:latin typeface="Source Code Pro" panose="020B0604020202020204" charset="0"/>
                <a:ea typeface="Source Code Pro" panose="020B0604020202020204" charset="0"/>
              </a:rPr>
              <a:t>Learner poses a membership query;</a:t>
            </a:r>
          </a:p>
          <a:p>
            <a:r>
              <a:rPr lang="en-US" sz="1200" dirty="0">
                <a:solidFill>
                  <a:schemeClr val="bg1"/>
                </a:solidFill>
                <a:latin typeface="Source Code Pro" panose="020B0604020202020204" charset="0"/>
                <a:ea typeface="Source Code Pro" panose="020B0604020202020204" charset="0"/>
              </a:rPr>
              <a:t>Simulated “oracle”:</a:t>
            </a:r>
          </a:p>
          <a:p>
            <a:r>
              <a:rPr lang="en-US" sz="1200" dirty="0">
                <a:solidFill>
                  <a:schemeClr val="bg1"/>
                </a:solidFill>
                <a:latin typeface="Source Code Pro" panose="020B0604020202020204" charset="0"/>
                <a:ea typeface="Source Code Pro" panose="020B0604020202020204" charset="0"/>
              </a:rPr>
              <a:t>	“no” if </a:t>
            </a:r>
            <a:r>
              <a:rPr lang="en-US" sz="1200" dirty="0" err="1">
                <a:solidFill>
                  <a:schemeClr val="bg1"/>
                </a:solidFill>
                <a:latin typeface="Source Code Pro" panose="020B0604020202020204" charset="0"/>
                <a:ea typeface="Source Code Pro" panose="020B0604020202020204" charset="0"/>
              </a:rPr>
              <a:t>T</a:t>
            </a:r>
            <a:r>
              <a:rPr lang="en-US" sz="1200" baseline="-25000" dirty="0" err="1">
                <a:solidFill>
                  <a:schemeClr val="bg1"/>
                </a:solidFill>
                <a:latin typeface="Source Code Pro" panose="020B0604020202020204" charset="0"/>
                <a:ea typeface="Source Code Pro" panose="020B0604020202020204" charset="0"/>
              </a:rPr>
              <a:t>i</a:t>
            </a:r>
            <a:r>
              <a:rPr lang="en-US" sz="1200" dirty="0">
                <a:solidFill>
                  <a:schemeClr val="bg1"/>
                </a:solidFill>
                <a:latin typeface="Source Code Pro" panose="020B0604020202020204" charset="0"/>
                <a:ea typeface="Source Code Pro" panose="020B0604020202020204" charset="0"/>
              </a:rPr>
              <a:t> is negative;</a:t>
            </a:r>
          </a:p>
          <a:p>
            <a:r>
              <a:rPr lang="en-US" sz="1200" dirty="0">
                <a:solidFill>
                  <a:schemeClr val="bg1"/>
                </a:solidFill>
                <a:latin typeface="Source Code Pro" panose="020B0604020202020204" charset="0"/>
                <a:ea typeface="Source Code Pro" panose="020B0604020202020204" charset="0"/>
              </a:rPr>
              <a:t>	“yes” if </a:t>
            </a:r>
            <a:r>
              <a:rPr lang="en-US" sz="1200" dirty="0" err="1">
                <a:solidFill>
                  <a:schemeClr val="bg1"/>
                </a:solidFill>
                <a:latin typeface="Source Code Pro" panose="020B0604020202020204" charset="0"/>
                <a:ea typeface="Source Code Pro" panose="020B0604020202020204" charset="0"/>
              </a:rPr>
              <a:t>T</a:t>
            </a:r>
            <a:r>
              <a:rPr lang="en-US" sz="1200" baseline="-25000" dirty="0" err="1">
                <a:solidFill>
                  <a:schemeClr val="bg1"/>
                </a:solidFill>
                <a:latin typeface="Source Code Pro" panose="020B0604020202020204" charset="0"/>
                <a:ea typeface="Source Code Pro" panose="020B0604020202020204" charset="0"/>
              </a:rPr>
              <a:t>i</a:t>
            </a:r>
            <a:r>
              <a:rPr lang="en-US" sz="1200" baseline="-25000" dirty="0">
                <a:solidFill>
                  <a:schemeClr val="bg1"/>
                </a:solidFill>
                <a:latin typeface="Source Code Pro" panose="020B0604020202020204" charset="0"/>
                <a:ea typeface="Source Code Pro" panose="020B0604020202020204" charset="0"/>
              </a:rPr>
              <a:t> </a:t>
            </a:r>
            <a:r>
              <a:rPr lang="en-US" sz="1200" dirty="0">
                <a:solidFill>
                  <a:schemeClr val="bg1"/>
                </a:solidFill>
                <a:latin typeface="Source Code Pro" panose="020B0604020202020204" charset="0"/>
                <a:ea typeface="Source Code Pro" panose="020B0604020202020204" charset="0"/>
              </a:rPr>
              <a:t>is positive;</a:t>
            </a:r>
          </a:p>
          <a:p>
            <a:r>
              <a:rPr lang="en-US" sz="1200" dirty="0">
                <a:solidFill>
                  <a:schemeClr val="bg1"/>
                </a:solidFill>
                <a:latin typeface="Source Code Pro" panose="020B0604020202020204" charset="0"/>
                <a:ea typeface="Source Code Pro" panose="020B0604020202020204" charset="0"/>
              </a:rPr>
              <a:t>Learner: equivalence check is positive if the candidate DFA accepts all positive and no negative traces from T.</a:t>
            </a:r>
          </a:p>
        </p:txBody>
      </p:sp>
    </p:spTree>
    <p:extLst>
      <p:ext uri="{BB962C8B-B14F-4D97-AF65-F5344CB8AC3E}">
        <p14:creationId xmlns:p14="http://schemas.microsoft.com/office/powerpoint/2010/main" val="71632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FD49-FE1E-4059-9F06-141409370C9A}"/>
              </a:ext>
            </a:extLst>
          </p:cNvPr>
          <p:cNvSpPr>
            <a:spLocks noGrp="1"/>
          </p:cNvSpPr>
          <p:nvPr>
            <p:ph type="ctrTitle"/>
          </p:nvPr>
        </p:nvSpPr>
        <p:spPr>
          <a:xfrm>
            <a:off x="2141552" y="468360"/>
            <a:ext cx="6313968" cy="1598032"/>
          </a:xfrm>
        </p:spPr>
        <p:txBody>
          <a:bodyPr/>
          <a:lstStyle/>
          <a:p>
            <a:r>
              <a:rPr lang="en-US" sz="9600" dirty="0">
                <a:solidFill>
                  <a:srgbClr val="11FFFF"/>
                </a:solidFill>
              </a:rPr>
              <a:t>Case studies</a:t>
            </a:r>
            <a:endParaRPr lang="en-US" dirty="0"/>
          </a:p>
        </p:txBody>
      </p:sp>
      <p:pic>
        <p:nvPicPr>
          <p:cNvPr id="8" name="Google Shape;668;p31">
            <a:extLst>
              <a:ext uri="{FF2B5EF4-FFF2-40B4-BE49-F238E27FC236}">
                <a16:creationId xmlns:a16="http://schemas.microsoft.com/office/drawing/2014/main" id="{6080DB06-342E-4D91-AEA0-92E276E988EE}"/>
              </a:ext>
            </a:extLst>
          </p:cNvPr>
          <p:cNvPicPr preferRelativeResize="0"/>
          <p:nvPr/>
        </p:nvPicPr>
        <p:blipFill rotWithShape="1">
          <a:blip r:embed="rId3">
            <a:alphaModFix/>
          </a:blip>
          <a:srcRect l="5927" t="2783" r="2177" b="2555"/>
          <a:stretch/>
        </p:blipFill>
        <p:spPr>
          <a:xfrm>
            <a:off x="1535577" y="1575596"/>
            <a:ext cx="3324224" cy="3420649"/>
          </a:xfrm>
          <a:prstGeom prst="rect">
            <a:avLst/>
          </a:prstGeom>
          <a:noFill/>
          <a:ln>
            <a:noFill/>
          </a:ln>
        </p:spPr>
      </p:pic>
      <p:grpSp>
        <p:nvGrpSpPr>
          <p:cNvPr id="22" name="Group 21">
            <a:extLst>
              <a:ext uri="{FF2B5EF4-FFF2-40B4-BE49-F238E27FC236}">
                <a16:creationId xmlns:a16="http://schemas.microsoft.com/office/drawing/2014/main" id="{F21781A3-EBA7-44AB-B324-055FE776BC66}"/>
              </a:ext>
            </a:extLst>
          </p:cNvPr>
          <p:cNvGrpSpPr/>
          <p:nvPr/>
        </p:nvGrpSpPr>
        <p:grpSpPr>
          <a:xfrm>
            <a:off x="4958094" y="2166349"/>
            <a:ext cx="2170263" cy="2023081"/>
            <a:chOff x="1383866" y="1082060"/>
            <a:chExt cx="1086015" cy="1012364"/>
          </a:xfrm>
        </p:grpSpPr>
        <p:sp>
          <p:nvSpPr>
            <p:cNvPr id="9" name="Google Shape;587;p27">
              <a:extLst>
                <a:ext uri="{FF2B5EF4-FFF2-40B4-BE49-F238E27FC236}">
                  <a16:creationId xmlns:a16="http://schemas.microsoft.com/office/drawing/2014/main" id="{39841BA2-BFC9-42C8-80E9-13CA3D6553EA}"/>
                </a:ext>
              </a:extLst>
            </p:cNvPr>
            <p:cNvSpPr/>
            <p:nvPr/>
          </p:nvSpPr>
          <p:spPr>
            <a:xfrm>
              <a:off x="1447499" y="1131532"/>
              <a:ext cx="932076" cy="913718"/>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8;p27">
              <a:extLst>
                <a:ext uri="{FF2B5EF4-FFF2-40B4-BE49-F238E27FC236}">
                  <a16:creationId xmlns:a16="http://schemas.microsoft.com/office/drawing/2014/main" id="{4C9C9A20-3DD5-4733-9547-F24CB2E41F1C}"/>
                </a:ext>
              </a:extLst>
            </p:cNvPr>
            <p:cNvSpPr/>
            <p:nvPr/>
          </p:nvSpPr>
          <p:spPr>
            <a:xfrm>
              <a:off x="1438333" y="1588378"/>
              <a:ext cx="135620" cy="307916"/>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9;p27">
              <a:extLst>
                <a:ext uri="{FF2B5EF4-FFF2-40B4-BE49-F238E27FC236}">
                  <a16:creationId xmlns:a16="http://schemas.microsoft.com/office/drawing/2014/main" id="{42BD4E76-615D-4270-BDBE-6CD97BA92EA5}"/>
                </a:ext>
              </a:extLst>
            </p:cNvPr>
            <p:cNvSpPr/>
            <p:nvPr/>
          </p:nvSpPr>
          <p:spPr>
            <a:xfrm>
              <a:off x="1922703" y="1588378"/>
              <a:ext cx="499656" cy="499656"/>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0;p27">
              <a:extLst>
                <a:ext uri="{FF2B5EF4-FFF2-40B4-BE49-F238E27FC236}">
                  <a16:creationId xmlns:a16="http://schemas.microsoft.com/office/drawing/2014/main" id="{35B5AB44-7715-4AF8-8EB5-0DAB02D74111}"/>
                </a:ext>
              </a:extLst>
            </p:cNvPr>
            <p:cNvSpPr/>
            <p:nvPr/>
          </p:nvSpPr>
          <p:spPr>
            <a:xfrm>
              <a:off x="1482795" y="1180499"/>
              <a:ext cx="847593" cy="815563"/>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1;p27">
              <a:extLst>
                <a:ext uri="{FF2B5EF4-FFF2-40B4-BE49-F238E27FC236}">
                  <a16:creationId xmlns:a16="http://schemas.microsoft.com/office/drawing/2014/main" id="{1E0C1A97-2521-4F0A-8721-51FF99042C21}"/>
                </a:ext>
              </a:extLst>
            </p:cNvPr>
            <p:cNvSpPr/>
            <p:nvPr/>
          </p:nvSpPr>
          <p:spPr>
            <a:xfrm>
              <a:off x="1922703" y="1189885"/>
              <a:ext cx="398235" cy="398506"/>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2;p27">
              <a:extLst>
                <a:ext uri="{FF2B5EF4-FFF2-40B4-BE49-F238E27FC236}">
                  <a16:creationId xmlns:a16="http://schemas.microsoft.com/office/drawing/2014/main" id="{9BBFFD5A-40C5-4A21-8308-A49575535D09}"/>
                </a:ext>
              </a:extLst>
            </p:cNvPr>
            <p:cNvSpPr/>
            <p:nvPr/>
          </p:nvSpPr>
          <p:spPr>
            <a:xfrm>
              <a:off x="1914635" y="1082060"/>
              <a:ext cx="16138" cy="57540"/>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3;p27">
              <a:extLst>
                <a:ext uri="{FF2B5EF4-FFF2-40B4-BE49-F238E27FC236}">
                  <a16:creationId xmlns:a16="http://schemas.microsoft.com/office/drawing/2014/main" id="{1CB48D01-CF86-4384-A04A-FE779E8A7D58}"/>
                </a:ext>
              </a:extLst>
            </p:cNvPr>
            <p:cNvSpPr/>
            <p:nvPr/>
          </p:nvSpPr>
          <p:spPr>
            <a:xfrm>
              <a:off x="1914635" y="2036897"/>
              <a:ext cx="16138" cy="57527"/>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94;p27">
              <a:extLst>
                <a:ext uri="{FF2B5EF4-FFF2-40B4-BE49-F238E27FC236}">
                  <a16:creationId xmlns:a16="http://schemas.microsoft.com/office/drawing/2014/main" id="{F10A394C-E966-4035-B242-223CC60703B1}"/>
                </a:ext>
              </a:extLst>
            </p:cNvPr>
            <p:cNvSpPr/>
            <p:nvPr/>
          </p:nvSpPr>
          <p:spPr>
            <a:xfrm>
              <a:off x="1383866" y="1580038"/>
              <a:ext cx="220658" cy="16409"/>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5;p27">
              <a:extLst>
                <a:ext uri="{FF2B5EF4-FFF2-40B4-BE49-F238E27FC236}">
                  <a16:creationId xmlns:a16="http://schemas.microsoft.com/office/drawing/2014/main" id="{C5513BA6-D50B-4DF2-B4D6-2392A05C6BE9}"/>
                </a:ext>
              </a:extLst>
            </p:cNvPr>
            <p:cNvSpPr/>
            <p:nvPr/>
          </p:nvSpPr>
          <p:spPr>
            <a:xfrm>
              <a:off x="2240883" y="1580038"/>
              <a:ext cx="220671" cy="16409"/>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6;p27">
              <a:extLst>
                <a:ext uri="{FF2B5EF4-FFF2-40B4-BE49-F238E27FC236}">
                  <a16:creationId xmlns:a16="http://schemas.microsoft.com/office/drawing/2014/main" id="{0C2C890C-ED92-4334-974A-41419D8B497F}"/>
                </a:ext>
              </a:extLst>
            </p:cNvPr>
            <p:cNvSpPr/>
            <p:nvPr/>
          </p:nvSpPr>
          <p:spPr>
            <a:xfrm>
              <a:off x="2453472" y="1534194"/>
              <a:ext cx="16409" cy="108108"/>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2;p27">
              <a:extLst>
                <a:ext uri="{FF2B5EF4-FFF2-40B4-BE49-F238E27FC236}">
                  <a16:creationId xmlns:a16="http://schemas.microsoft.com/office/drawing/2014/main" id="{AD24F73B-8DCD-46C6-8C67-9479CC532C20}"/>
                </a:ext>
              </a:extLst>
            </p:cNvPr>
            <p:cNvSpPr/>
            <p:nvPr/>
          </p:nvSpPr>
          <p:spPr>
            <a:xfrm>
              <a:off x="1513637" y="1109856"/>
              <a:ext cx="200376" cy="171471"/>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5;p27">
              <a:extLst>
                <a:ext uri="{FF2B5EF4-FFF2-40B4-BE49-F238E27FC236}">
                  <a16:creationId xmlns:a16="http://schemas.microsoft.com/office/drawing/2014/main" id="{DE5E54C7-A951-4D8C-809D-6785EC394725}"/>
                </a:ext>
              </a:extLst>
            </p:cNvPr>
            <p:cNvSpPr/>
            <p:nvPr/>
          </p:nvSpPr>
          <p:spPr>
            <a:xfrm>
              <a:off x="1540877" y="1206280"/>
              <a:ext cx="763665" cy="763936"/>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613;p27">
              <a:extLst>
                <a:ext uri="{FF2B5EF4-FFF2-40B4-BE49-F238E27FC236}">
                  <a16:creationId xmlns:a16="http://schemas.microsoft.com/office/drawing/2014/main" id="{96EF65AC-594F-4BAA-914E-C7C89ED2B492}"/>
                </a:ext>
              </a:extLst>
            </p:cNvPr>
            <p:cNvPicPr preferRelativeResize="0"/>
            <p:nvPr/>
          </p:nvPicPr>
          <p:blipFill rotWithShape="1">
            <a:blip r:embed="rId4">
              <a:alphaModFix/>
            </a:blip>
            <a:srcRect l="13110" t="-16091" r="13110" b="42312"/>
            <a:stretch/>
          </p:blipFill>
          <p:spPr>
            <a:xfrm>
              <a:off x="1571009" y="1259506"/>
              <a:ext cx="694500" cy="665400"/>
            </a:xfrm>
            <a:prstGeom prst="ellipse">
              <a:avLst/>
            </a:prstGeom>
            <a:noFill/>
            <a:ln>
              <a:noFill/>
            </a:ln>
          </p:spPr>
        </p:pic>
      </p:grpSp>
    </p:spTree>
    <p:extLst>
      <p:ext uri="{BB962C8B-B14F-4D97-AF65-F5344CB8AC3E}">
        <p14:creationId xmlns:p14="http://schemas.microsoft.com/office/powerpoint/2010/main" val="620731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1"/>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solidFill>
                  <a:srgbClr val="F3F3F3"/>
                </a:solidFill>
              </a:rPr>
              <a:t>CASE STUDIES</a:t>
            </a:r>
            <a:endParaRPr sz="3600" dirty="0">
              <a:solidFill>
                <a:srgbClr val="F3F3F3"/>
              </a:solidFill>
            </a:endParaRPr>
          </a:p>
        </p:txBody>
      </p:sp>
      <p:pic>
        <p:nvPicPr>
          <p:cNvPr id="668" name="Google Shape;668;p31"/>
          <p:cNvPicPr preferRelativeResize="0"/>
          <p:nvPr/>
        </p:nvPicPr>
        <p:blipFill rotWithShape="1">
          <a:blip r:embed="rId11">
            <a:alphaModFix/>
          </a:blip>
          <a:srcRect l="5927" t="2783" r="2177" b="2555"/>
          <a:stretch/>
        </p:blipFill>
        <p:spPr>
          <a:xfrm>
            <a:off x="2981325" y="1045675"/>
            <a:ext cx="3324224" cy="3420649"/>
          </a:xfrm>
          <a:prstGeom prst="rect">
            <a:avLst/>
          </a:prstGeom>
          <a:noFill/>
          <a:ln>
            <a:noFill/>
          </a:ln>
        </p:spPr>
      </p:pic>
      <p:sp>
        <p:nvSpPr>
          <p:cNvPr id="669" name="Google Shape;669;p31"/>
          <p:cNvSpPr txBox="1">
            <a:spLocks noGrp="1"/>
          </p:cNvSpPr>
          <p:nvPr>
            <p:ph type="ctrTitle" idx="7"/>
          </p:nvPr>
        </p:nvSpPr>
        <p:spPr>
          <a:xfrm>
            <a:off x="1436312" y="886943"/>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BREAKOUT</a:t>
            </a:r>
            <a:endParaRPr dirty="0">
              <a:solidFill>
                <a:srgbClr val="F3F3F3"/>
              </a:solidFill>
              <a:latin typeface="Teko"/>
              <a:ea typeface="Teko"/>
              <a:cs typeface="Teko"/>
              <a:sym typeface="Teko"/>
            </a:endParaRPr>
          </a:p>
        </p:txBody>
      </p:sp>
      <p:sp>
        <p:nvSpPr>
          <p:cNvPr id="674" name="Google Shape;674;p31"/>
          <p:cNvSpPr txBox="1">
            <a:spLocks noGrp="1"/>
          </p:cNvSpPr>
          <p:nvPr>
            <p:ph type="ctrTitle" idx="3"/>
          </p:nvPr>
        </p:nvSpPr>
        <p:spPr>
          <a:xfrm>
            <a:off x="6202802" y="740623"/>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Teko"/>
                <a:ea typeface="Teko"/>
                <a:cs typeface="Teko"/>
                <a:sym typeface="Teko"/>
              </a:rPr>
              <a:t>MINECRAFT</a:t>
            </a:r>
            <a:endParaRPr dirty="0">
              <a:solidFill>
                <a:srgbClr val="F3F3F3"/>
              </a:solidFill>
              <a:latin typeface="Teko"/>
              <a:ea typeface="Teko"/>
              <a:cs typeface="Teko"/>
              <a:sym typeface="Teko"/>
            </a:endParaRPr>
          </a:p>
        </p:txBody>
      </p:sp>
      <p:sp>
        <p:nvSpPr>
          <p:cNvPr id="675" name="Google Shape;675;p31"/>
          <p:cNvSpPr txBox="1">
            <a:spLocks noGrp="1"/>
          </p:cNvSpPr>
          <p:nvPr>
            <p:ph type="ctrTitle" idx="5"/>
          </p:nvPr>
        </p:nvSpPr>
        <p:spPr>
          <a:xfrm>
            <a:off x="6501812" y="3054824"/>
            <a:ext cx="542441" cy="42576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Teko"/>
                <a:ea typeface="Teko"/>
                <a:cs typeface="Teko"/>
                <a:sym typeface="Teko"/>
              </a:rPr>
              <a:t>PONG</a:t>
            </a:r>
            <a:endParaRPr dirty="0">
              <a:solidFill>
                <a:srgbClr val="F3F3F3"/>
              </a:solidFill>
              <a:latin typeface="Teko"/>
              <a:ea typeface="Teko"/>
              <a:cs typeface="Teko"/>
              <a:sym typeface="Teko"/>
            </a:endParaRPr>
          </a:p>
        </p:txBody>
      </p:sp>
      <p:sp>
        <p:nvSpPr>
          <p:cNvPr id="676" name="Google Shape;676;p31"/>
          <p:cNvSpPr txBox="1">
            <a:spLocks noGrp="1"/>
          </p:cNvSpPr>
          <p:nvPr>
            <p:ph type="ctrTitle" idx="2"/>
          </p:nvPr>
        </p:nvSpPr>
        <p:spPr>
          <a:xfrm>
            <a:off x="361321" y="2639080"/>
            <a:ext cx="1881300" cy="6447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SAPIENTINO</a:t>
            </a:r>
            <a:endParaRPr dirty="0">
              <a:solidFill>
                <a:srgbClr val="F3F3F3"/>
              </a:solidFill>
              <a:latin typeface="Teko"/>
              <a:ea typeface="Teko"/>
              <a:cs typeface="Teko"/>
              <a:sym typeface="Teko"/>
            </a:endParaRPr>
          </a:p>
        </p:txBody>
      </p:sp>
      <p:sp>
        <p:nvSpPr>
          <p:cNvPr id="677" name="Google Shape;677;p31"/>
          <p:cNvSpPr/>
          <p:nvPr/>
        </p:nvSpPr>
        <p:spPr>
          <a:xfrm>
            <a:off x="4510200" y="37253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5550600" y="2690300"/>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4510200" y="16557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1"/>
          <p:cNvCxnSpPr>
            <a:cxnSpLocks/>
            <a:stCxn id="679" idx="3"/>
          </p:cNvCxnSpPr>
          <p:nvPr/>
        </p:nvCxnSpPr>
        <p:spPr>
          <a:xfrm flipV="1">
            <a:off x="4633800" y="928231"/>
            <a:ext cx="2524478" cy="789294"/>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1" name="Google Shape;681;p31"/>
          <p:cNvCxnSpPr>
            <a:cxnSpLocks/>
            <a:stCxn id="678" idx="3"/>
          </p:cNvCxnSpPr>
          <p:nvPr/>
        </p:nvCxnSpPr>
        <p:spPr>
          <a:xfrm>
            <a:off x="5674200" y="2752100"/>
            <a:ext cx="1528876" cy="714288"/>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2" name="Google Shape;682;p31"/>
          <p:cNvCxnSpPr>
            <a:cxnSpLocks/>
            <a:stCxn id="699" idx="0"/>
            <a:endCxn id="669" idx="2"/>
          </p:cNvCxnSpPr>
          <p:nvPr/>
        </p:nvCxnSpPr>
        <p:spPr>
          <a:xfrm rot="16200000" flipV="1">
            <a:off x="2388928" y="1519677"/>
            <a:ext cx="1101182" cy="1125113"/>
          </a:xfrm>
          <a:prstGeom prst="bentConnector3">
            <a:avLst>
              <a:gd name="adj1" fmla="val 108004"/>
            </a:avLst>
          </a:prstGeom>
          <a:noFill/>
          <a:ln w="9525" cap="flat" cmpd="sng">
            <a:solidFill>
              <a:schemeClr val="lt2"/>
            </a:solidFill>
            <a:prstDash val="lgDash"/>
            <a:round/>
            <a:headEnd type="none" w="med" len="med"/>
            <a:tailEnd type="none" w="med" len="med"/>
          </a:ln>
        </p:spPr>
      </p:cxnSp>
      <p:cxnSp>
        <p:nvCxnSpPr>
          <p:cNvPr id="683" name="Google Shape;683;p31"/>
          <p:cNvCxnSpPr>
            <a:cxnSpLocks/>
            <a:stCxn id="677" idx="1"/>
          </p:cNvCxnSpPr>
          <p:nvPr/>
        </p:nvCxnSpPr>
        <p:spPr>
          <a:xfrm rot="10800000">
            <a:off x="2366222" y="3034957"/>
            <a:ext cx="2143979" cy="752168"/>
          </a:xfrm>
          <a:prstGeom prst="bentConnector3">
            <a:avLst>
              <a:gd name="adj1" fmla="val 50000"/>
            </a:avLst>
          </a:prstGeom>
          <a:noFill/>
          <a:ln w="9525" cap="flat" cmpd="sng">
            <a:solidFill>
              <a:schemeClr val="lt2"/>
            </a:solidFill>
            <a:prstDash val="lgDash"/>
            <a:round/>
            <a:headEnd type="none" w="med" len="med"/>
            <a:tailEnd type="none" w="med" len="med"/>
          </a:ln>
        </p:spPr>
      </p:cxnSp>
      <p:grpSp>
        <p:nvGrpSpPr>
          <p:cNvPr id="684" name="Google Shape;684;p31"/>
          <p:cNvGrpSpPr/>
          <p:nvPr/>
        </p:nvGrpSpPr>
        <p:grpSpPr>
          <a:xfrm>
            <a:off x="4386421" y="2608276"/>
            <a:ext cx="377870" cy="288096"/>
            <a:chOff x="1190625" y="858100"/>
            <a:chExt cx="5219200" cy="3979225"/>
          </a:xfrm>
        </p:grpSpPr>
        <p:sp>
          <p:nvSpPr>
            <p:cNvPr id="685" name="Google Shape;685;p31"/>
            <p:cNvSpPr/>
            <p:nvPr/>
          </p:nvSpPr>
          <p:spPr>
            <a:xfrm>
              <a:off x="1190625" y="1346375"/>
              <a:ext cx="309900" cy="300125"/>
            </a:xfrm>
            <a:custGeom>
              <a:avLst/>
              <a:gdLst/>
              <a:ahLst/>
              <a:cxnLst/>
              <a:rect l="l" t="t" r="r" b="b"/>
              <a:pathLst>
                <a:path w="12396" h="12005" extrusionOk="0">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6099900" y="1346375"/>
              <a:ext cx="309925" cy="300125"/>
            </a:xfrm>
            <a:custGeom>
              <a:avLst/>
              <a:gdLst/>
              <a:ahLst/>
              <a:cxnLst/>
              <a:rect l="l" t="t" r="r" b="b"/>
              <a:pathLst>
                <a:path w="12397" h="12005" extrusionOk="0">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1190625" y="4048925"/>
              <a:ext cx="309900" cy="300125"/>
            </a:xfrm>
            <a:custGeom>
              <a:avLst/>
              <a:gdLst/>
              <a:ahLst/>
              <a:cxnLst/>
              <a:rect l="l" t="t" r="r" b="b"/>
              <a:pathLst>
                <a:path w="12396" h="12005" extrusionOk="0">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6099900" y="4048925"/>
              <a:ext cx="309925" cy="300125"/>
            </a:xfrm>
            <a:custGeom>
              <a:avLst/>
              <a:gdLst/>
              <a:ahLst/>
              <a:cxnLst/>
              <a:rect l="l" t="t" r="r" b="b"/>
              <a:pathLst>
                <a:path w="12397" h="12005" extrusionOk="0">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3612650" y="858100"/>
              <a:ext cx="375150" cy="257500"/>
            </a:xfrm>
            <a:custGeom>
              <a:avLst/>
              <a:gdLst/>
              <a:ahLst/>
              <a:cxnLst/>
              <a:rect l="l" t="t" r="r" b="b"/>
              <a:pathLst>
                <a:path w="15006" h="10300" extrusionOk="0">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3612650" y="4579400"/>
              <a:ext cx="375150" cy="257925"/>
            </a:xfrm>
            <a:custGeom>
              <a:avLst/>
              <a:gdLst/>
              <a:ahLst/>
              <a:cxnLst/>
              <a:rect l="l" t="t" r="r" b="b"/>
              <a:pathLst>
                <a:path w="15006" h="10317" extrusionOk="0">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3203250" y="2222225"/>
              <a:ext cx="1193925" cy="1250975"/>
            </a:xfrm>
            <a:custGeom>
              <a:avLst/>
              <a:gdLst/>
              <a:ahLst/>
              <a:cxnLst/>
              <a:rect l="l" t="t" r="r" b="b"/>
              <a:pathLst>
                <a:path w="47757" h="50039" extrusionOk="0">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1243625" y="1283575"/>
              <a:ext cx="5113175" cy="3129100"/>
            </a:xfrm>
            <a:custGeom>
              <a:avLst/>
              <a:gdLst/>
              <a:ahLst/>
              <a:cxnLst/>
              <a:rect l="l" t="t" r="r" b="b"/>
              <a:pathLst>
                <a:path w="204527" h="125164" extrusionOk="0">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lnTo>
                    <a:pt x="137199" y="12103"/>
                  </a:ln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lnTo>
                    <a:pt x="67393" y="12070"/>
                  </a:ln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4627125" y="2767775"/>
              <a:ext cx="307450" cy="685875"/>
            </a:xfrm>
            <a:custGeom>
              <a:avLst/>
              <a:gdLst/>
              <a:ahLst/>
              <a:cxnLst/>
              <a:rect l="l" t="t" r="r" b="b"/>
              <a:pathLst>
                <a:path w="12298" h="27435" extrusionOk="0">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4238125" y="1853850"/>
              <a:ext cx="565150" cy="541275"/>
            </a:xfrm>
            <a:custGeom>
              <a:avLst/>
              <a:gdLst/>
              <a:ahLst/>
              <a:cxnLst/>
              <a:rect l="l" t="t" r="r" b="b"/>
              <a:pathLst>
                <a:path w="22606" h="21651" extrusionOk="0">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2665850" y="2242850"/>
              <a:ext cx="306650" cy="683975"/>
            </a:xfrm>
            <a:custGeom>
              <a:avLst/>
              <a:gdLst/>
              <a:ahLst/>
              <a:cxnLst/>
              <a:rect l="l" t="t" r="r" b="b"/>
              <a:pathLst>
                <a:path w="12266" h="27359" extrusionOk="0">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2796325" y="3299700"/>
              <a:ext cx="564350" cy="541300"/>
            </a:xfrm>
            <a:custGeom>
              <a:avLst/>
              <a:gdLst/>
              <a:ahLst/>
              <a:cxnLst/>
              <a:rect l="l" t="t" r="r" b="b"/>
              <a:pathLst>
                <a:path w="22574" h="21652" extrusionOk="0">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3723550" y="3685450"/>
              <a:ext cx="694000" cy="296625"/>
            </a:xfrm>
            <a:custGeom>
              <a:avLst/>
              <a:gdLst/>
              <a:ahLst/>
              <a:cxnLst/>
              <a:rect l="l" t="t" r="r" b="b"/>
              <a:pathLst>
                <a:path w="27760" h="11865" extrusionOk="0">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3182050" y="1713350"/>
              <a:ext cx="694025" cy="297675"/>
            </a:xfrm>
            <a:custGeom>
              <a:avLst/>
              <a:gdLst/>
              <a:ahLst/>
              <a:cxnLst/>
              <a:rect l="l" t="t" r="r" b="b"/>
              <a:pathLst>
                <a:path w="27761" h="11907" extrusionOk="0">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1"/>
          <p:cNvSpPr/>
          <p:nvPr/>
        </p:nvSpPr>
        <p:spPr>
          <a:xfrm>
            <a:off x="3440275" y="26328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openaigym.video.2.4670.video000001">
            <a:hlinkClick r:id="" action="ppaction://media"/>
            <a:extLst>
              <a:ext uri="{FF2B5EF4-FFF2-40B4-BE49-F238E27FC236}">
                <a16:creationId xmlns:a16="http://schemas.microsoft.com/office/drawing/2014/main" id="{EA4CF27E-5A6E-4FAA-8067-B4479DA6345D}"/>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1069041" y="583406"/>
            <a:ext cx="1184321" cy="1988344"/>
          </a:xfrm>
          <a:prstGeom prst="rect">
            <a:avLst/>
          </a:prstGeom>
        </p:spPr>
      </p:pic>
      <p:pic>
        <p:nvPicPr>
          <p:cNvPr id="31" name="openaigym.video.1.6291.video000000">
            <a:hlinkClick r:id="" action="ppaction://media"/>
            <a:extLst>
              <a:ext uri="{FF2B5EF4-FFF2-40B4-BE49-F238E27FC236}">
                <a16:creationId xmlns:a16="http://schemas.microsoft.com/office/drawing/2014/main" id="{7D219DD6-AE84-4350-8E18-78D8C46DD3D3}"/>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7387910" y="583406"/>
            <a:ext cx="1282201" cy="1389051"/>
          </a:xfrm>
          <a:prstGeom prst="rect">
            <a:avLst/>
          </a:prstGeom>
        </p:spPr>
      </p:pic>
      <p:pic>
        <p:nvPicPr>
          <p:cNvPr id="34" name="Video_1589727073">
            <a:hlinkClick r:id="" action="ppaction://media"/>
            <a:extLst>
              <a:ext uri="{FF2B5EF4-FFF2-40B4-BE49-F238E27FC236}">
                <a16:creationId xmlns:a16="http://schemas.microsoft.com/office/drawing/2014/main" id="{920803CF-7F07-4B92-9B50-653200DBEE97}"/>
              </a:ext>
            </a:extLst>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891375" y="3267704"/>
            <a:ext cx="1664094" cy="1519390"/>
          </a:xfrm>
          <a:prstGeom prst="rect">
            <a:avLst/>
          </a:prstGeom>
        </p:spPr>
      </p:pic>
      <p:pic>
        <p:nvPicPr>
          <p:cNvPr id="35" name="Pong">
            <a:hlinkClick r:id="" action="ppaction://media"/>
            <a:extLst>
              <a:ext uri="{FF2B5EF4-FFF2-40B4-BE49-F238E27FC236}">
                <a16:creationId xmlns:a16="http://schemas.microsoft.com/office/drawing/2014/main" id="{024B5440-79FD-4A45-9146-615F30921F62}"/>
              </a:ext>
            </a:extLst>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7372777" y="2742510"/>
            <a:ext cx="1026446" cy="1816428"/>
          </a:xfrm>
          <a:prstGeom prst="rect">
            <a:avLst/>
          </a:prstGeom>
        </p:spPr>
      </p:pic>
    </p:spTree>
    <p:extLst>
      <p:ext uri="{BB962C8B-B14F-4D97-AF65-F5344CB8AC3E}">
        <p14:creationId xmlns:p14="http://schemas.microsoft.com/office/powerpoint/2010/main" val="165249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400" fill="hold"/>
                                        <p:tgtEl>
                                          <p:spTgt spid="18"/>
                                        </p:tgtEl>
                                      </p:cBhvr>
                                    </p:cmd>
                                  </p:childTnLst>
                                </p:cTn>
                              </p:par>
                              <p:par>
                                <p:cTn id="7" presetID="1" presetClass="mediacall" presetSubtype="0" fill="hold" nodeType="withEffect">
                                  <p:stCondLst>
                                    <p:cond delay="0"/>
                                  </p:stCondLst>
                                  <p:childTnLst>
                                    <p:cmd type="call" cmd="playFrom(0.0)">
                                      <p:cBhvr>
                                        <p:cTn id="8" dur="3785" fill="hold"/>
                                        <p:tgtEl>
                                          <p:spTgt spid="34"/>
                                        </p:tgtEl>
                                      </p:cBhvr>
                                    </p:cmd>
                                  </p:childTnLst>
                                </p:cTn>
                              </p:par>
                              <p:par>
                                <p:cTn id="9" presetID="1" presetClass="mediacall" presetSubtype="0" fill="hold" nodeType="withEffect">
                                  <p:stCondLst>
                                    <p:cond delay="0"/>
                                  </p:stCondLst>
                                  <p:childTnLst>
                                    <p:cmd type="call" cmd="playFrom(0.0)">
                                      <p:cBhvr>
                                        <p:cTn id="10" dur="1234" fill="hold"/>
                                        <p:tgtEl>
                                          <p:spTgt spid="31"/>
                                        </p:tgtEl>
                                      </p:cBhvr>
                                    </p:cmd>
                                  </p:childTnLst>
                                </p:cTn>
                              </p:par>
                              <p:par>
                                <p:cTn id="11" presetID="1" presetClass="mediacall" presetSubtype="0" fill="hold" nodeType="withEffect">
                                  <p:stCondLst>
                                    <p:cond delay="0"/>
                                  </p:stCondLst>
                                  <p:childTnLst>
                                    <p:cmd type="call" cmd="playFrom(0.0)">
                                      <p:cBhvr>
                                        <p:cTn id="12" dur="70066"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18"/>
                </p:tgtEl>
              </p:cMediaNode>
            </p:video>
            <p:seq concurrent="1" nextAc="seek">
              <p:cTn id="14" restart="whenNotActive" fill="hold" evtFilter="cancelBubble" nodeType="interactiveSeq">
                <p:stCondLst>
                  <p:cond evt="onClick" delay="0">
                    <p:tgtEl>
                      <p:spTgt spid="1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18"/>
                                        </p:tgtEl>
                                      </p:cBhvr>
                                    </p:cmd>
                                  </p:childTnLst>
                                </p:cTn>
                              </p:par>
                            </p:childTnLst>
                          </p:cTn>
                        </p:par>
                      </p:childTnLst>
                    </p:cTn>
                  </p:par>
                </p:childTnLst>
              </p:cTn>
              <p:nextCondLst>
                <p:cond evt="onClick" delay="0">
                  <p:tgtEl>
                    <p:spTgt spid="18"/>
                  </p:tgtEl>
                </p:cond>
              </p:nextCondLst>
            </p:seq>
            <p:video>
              <p:cMediaNode vol="80000" mute="1">
                <p:cTn id="19" repeatCount="indefinite" fill="hold" display="0">
                  <p:stCondLst>
                    <p:cond delay="indefinite"/>
                  </p:stCondLst>
                </p:cTn>
                <p:tgtEl>
                  <p:spTgt spid="34"/>
                </p:tgtEl>
              </p:cMediaNode>
            </p:video>
            <p:seq concurrent="1" nextAc="seek">
              <p:cTn id="20" restart="whenNotActive" fill="hold" evtFilter="cancelBubble" nodeType="interactiveSeq">
                <p:stCondLst>
                  <p:cond evt="onClick" delay="0">
                    <p:tgtEl>
                      <p:spTgt spid="3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34"/>
                                        </p:tgtEl>
                                      </p:cBhvr>
                                    </p:cmd>
                                  </p:childTnLst>
                                </p:cTn>
                              </p:par>
                            </p:childTnLst>
                          </p:cTn>
                        </p:par>
                      </p:childTnLst>
                    </p:cTn>
                  </p:par>
                </p:childTnLst>
              </p:cTn>
              <p:nextCondLst>
                <p:cond evt="onClick" delay="0">
                  <p:tgtEl>
                    <p:spTgt spid="34"/>
                  </p:tgtEl>
                </p:cond>
              </p:nextCondLst>
            </p:seq>
            <p:video>
              <p:cMediaNode vol="80000" mute="1">
                <p:cTn id="25" repeatCount="indefinite" fill="hold" display="0">
                  <p:stCondLst>
                    <p:cond delay="indefinite"/>
                  </p:stCondLst>
                </p:cTn>
                <p:tgtEl>
                  <p:spTgt spid="31"/>
                </p:tgtEl>
              </p:cMediaNode>
            </p:video>
            <p:seq concurrent="1" nextAc="seek">
              <p:cTn id="26" restart="whenNotActive" fill="hold" evtFilter="cancelBubble" nodeType="interactiveSeq">
                <p:stCondLst>
                  <p:cond evt="onClick" delay="0">
                    <p:tgtEl>
                      <p:spTgt spid="31"/>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31"/>
                                        </p:tgtEl>
                                      </p:cBhvr>
                                    </p:cmd>
                                  </p:childTnLst>
                                </p:cTn>
                              </p:par>
                            </p:childTnLst>
                          </p:cTn>
                        </p:par>
                      </p:childTnLst>
                    </p:cTn>
                  </p:par>
                </p:childTnLst>
              </p:cTn>
              <p:nextCondLst>
                <p:cond evt="onClick" delay="0">
                  <p:tgtEl>
                    <p:spTgt spid="31"/>
                  </p:tgtEl>
                </p:cond>
              </p:nextCondLst>
            </p:seq>
            <p:video>
              <p:cMediaNode vol="80000">
                <p:cTn id="31" repeatCount="indefinite" fill="hold" display="0">
                  <p:stCondLst>
                    <p:cond delay="indefinite"/>
                  </p:stCondLst>
                </p:cTn>
                <p:tgtEl>
                  <p:spTgt spid="35"/>
                </p:tgtEl>
              </p:cMediaNode>
            </p:video>
            <p:seq concurrent="1" nextAc="seek">
              <p:cTn id="32" restart="whenNotActive" fill="hold" evtFilter="cancelBubble" nodeType="interactiveSeq">
                <p:stCondLst>
                  <p:cond evt="onClick" delay="0">
                    <p:tgtEl>
                      <p:spTgt spid="35"/>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35"/>
                                        </p:tgtEl>
                                      </p:cBhvr>
                                    </p:cmd>
                                  </p:childTnLst>
                                </p:cTn>
                              </p:par>
                            </p:childTnLst>
                          </p:cTn>
                        </p:par>
                      </p:childTnLst>
                    </p:cTn>
                  </p:par>
                </p:childTnLst>
              </p:cTn>
              <p:nextCondLst>
                <p:cond evt="onClick" delay="0">
                  <p:tgtEl>
                    <p:spTgt spid="3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4"/>
          <p:cNvSpPr txBox="1">
            <a:spLocks noGrp="1"/>
          </p:cNvSpPr>
          <p:nvPr>
            <p:ph type="ctrTitle" idx="9"/>
          </p:nvPr>
        </p:nvSpPr>
        <p:spPr>
          <a:xfrm>
            <a:off x="723600" y="-37400"/>
            <a:ext cx="76968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800" dirty="0">
                <a:solidFill>
                  <a:srgbClr val="F3F3F3"/>
                </a:solidFill>
                <a:latin typeface="Teko"/>
                <a:ea typeface="Teko"/>
                <a:cs typeface="Teko"/>
                <a:sym typeface="Teko"/>
              </a:rPr>
              <a:t>TABLE OF CONTENTS</a:t>
            </a:r>
            <a:endParaRPr sz="2800" dirty="0">
              <a:solidFill>
                <a:srgbClr val="F3F3F3"/>
              </a:solidFill>
              <a:latin typeface="Teko"/>
              <a:ea typeface="Teko"/>
              <a:cs typeface="Teko"/>
              <a:sym typeface="Teko"/>
            </a:endParaRPr>
          </a:p>
        </p:txBody>
      </p:sp>
      <p:sp>
        <p:nvSpPr>
          <p:cNvPr id="505" name="Google Shape;505;p24"/>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solidFill>
                <a:srgbClr val="F3F3F3"/>
              </a:solidFill>
              <a:latin typeface="Teko"/>
              <a:ea typeface="Teko"/>
              <a:cs typeface="Teko"/>
              <a:sym typeface="Teko"/>
            </a:endParaRPr>
          </a:p>
          <a:p>
            <a:pPr marL="0" lvl="0" indent="0" algn="l" rtl="0">
              <a:spcBef>
                <a:spcPts val="0"/>
              </a:spcBef>
              <a:spcAft>
                <a:spcPts val="0"/>
              </a:spcAft>
              <a:buNone/>
            </a:pPr>
            <a:r>
              <a:rPr lang="en-US" sz="2400" dirty="0">
                <a:solidFill>
                  <a:srgbClr val="F3F3F3"/>
                </a:solidFill>
                <a:latin typeface="Teko"/>
                <a:ea typeface="Teko"/>
                <a:cs typeface="Teko"/>
                <a:sym typeface="Teko"/>
              </a:rPr>
              <a:t>Introduction</a:t>
            </a:r>
            <a:endParaRPr sz="2000" dirty="0">
              <a:solidFill>
                <a:srgbClr val="F3F3F3"/>
              </a:solidFill>
              <a:latin typeface="Teko"/>
              <a:ea typeface="Teko"/>
              <a:cs typeface="Teko"/>
              <a:sym typeface="Teko"/>
            </a:endParaRPr>
          </a:p>
        </p:txBody>
      </p:sp>
      <p:sp>
        <p:nvSpPr>
          <p:cNvPr id="506" name="Google Shape;506;p24"/>
          <p:cNvSpPr txBox="1">
            <a:spLocks noGrp="1"/>
          </p:cNvSpPr>
          <p:nvPr>
            <p:ph type="subTitle" idx="1"/>
          </p:nvPr>
        </p:nvSpPr>
        <p:spPr>
          <a:xfrm>
            <a:off x="4751863" y="1153999"/>
            <a:ext cx="3796713" cy="4106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Intro, IRL, IL, DFA,</a:t>
            </a:r>
          </a:p>
          <a:p>
            <a:pPr marL="0" lvl="0" indent="0" algn="l" rtl="0">
              <a:spcBef>
                <a:spcPts val="0"/>
              </a:spcBef>
              <a:spcAft>
                <a:spcPts val="0"/>
              </a:spcAft>
              <a:buNone/>
            </a:pPr>
            <a:r>
              <a:rPr lang="en-US" sz="1400" dirty="0">
                <a:solidFill>
                  <a:srgbClr val="F3F3F3"/>
                </a:solidFill>
              </a:rPr>
              <a:t>Restraining Bolt(RB)</a:t>
            </a:r>
            <a:endParaRPr sz="1400" dirty="0">
              <a:solidFill>
                <a:srgbClr val="F3F3F3"/>
              </a:solidFill>
            </a:endParaRPr>
          </a:p>
        </p:txBody>
      </p:sp>
      <p:sp>
        <p:nvSpPr>
          <p:cNvPr id="507" name="Google Shape;507;p24"/>
          <p:cNvSpPr txBox="1">
            <a:spLocks noGrp="1"/>
          </p:cNvSpPr>
          <p:nvPr>
            <p:ph type="title" idx="2"/>
          </p:nvPr>
        </p:nvSpPr>
        <p:spPr>
          <a:xfrm>
            <a:off x="4078923" y="1008060"/>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01</a:t>
            </a:r>
            <a:endParaRPr sz="5400" dirty="0">
              <a:solidFill>
                <a:srgbClr val="F3F3F3"/>
              </a:solidFill>
              <a:latin typeface="Teko"/>
              <a:ea typeface="Teko"/>
              <a:cs typeface="Teko"/>
              <a:sym typeface="Teko"/>
            </a:endParaRPr>
          </a:p>
        </p:txBody>
      </p:sp>
      <p:sp>
        <p:nvSpPr>
          <p:cNvPr id="508" name="Google Shape;508;p24"/>
          <p:cNvSpPr txBox="1">
            <a:spLocks noGrp="1"/>
          </p:cNvSpPr>
          <p:nvPr>
            <p:ph type="ctrTitle" idx="3"/>
          </p:nvPr>
        </p:nvSpPr>
        <p:spPr>
          <a:xfrm>
            <a:off x="5722086" y="160966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Problem Definition</a:t>
            </a:r>
            <a:endParaRPr sz="2400" dirty="0">
              <a:solidFill>
                <a:srgbClr val="F3F3F3"/>
              </a:solidFill>
              <a:latin typeface="Teko"/>
              <a:ea typeface="Teko"/>
              <a:cs typeface="Teko"/>
              <a:sym typeface="Teko"/>
            </a:endParaRPr>
          </a:p>
        </p:txBody>
      </p:sp>
      <p:sp>
        <p:nvSpPr>
          <p:cNvPr id="509" name="Google Shape;509;p24"/>
          <p:cNvSpPr txBox="1">
            <a:spLocks noGrp="1"/>
          </p:cNvSpPr>
          <p:nvPr>
            <p:ph type="subTitle" idx="4"/>
          </p:nvPr>
        </p:nvSpPr>
        <p:spPr>
          <a:xfrm>
            <a:off x="5722085" y="2035993"/>
            <a:ext cx="3083863"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RB structure, RB DFA training, Learning agent, Expert agent</a:t>
            </a:r>
            <a:endParaRPr sz="1400" dirty="0">
              <a:solidFill>
                <a:srgbClr val="F3F3F3"/>
              </a:solidFill>
            </a:endParaRPr>
          </a:p>
        </p:txBody>
      </p:sp>
      <p:sp>
        <p:nvSpPr>
          <p:cNvPr id="510" name="Google Shape;510;p24"/>
          <p:cNvSpPr txBox="1">
            <a:spLocks noGrp="1"/>
          </p:cNvSpPr>
          <p:nvPr>
            <p:ph type="title" idx="5"/>
          </p:nvPr>
        </p:nvSpPr>
        <p:spPr>
          <a:xfrm>
            <a:off x="4983065" y="189523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02</a:t>
            </a:r>
            <a:endParaRPr sz="6000" dirty="0">
              <a:solidFill>
                <a:srgbClr val="F3F3F3"/>
              </a:solidFill>
              <a:latin typeface="Teko"/>
              <a:ea typeface="Teko"/>
              <a:cs typeface="Teko"/>
              <a:sym typeface="Teko"/>
            </a:endParaRPr>
          </a:p>
        </p:txBody>
      </p:sp>
      <p:sp>
        <p:nvSpPr>
          <p:cNvPr id="511" name="Google Shape;511;p24"/>
          <p:cNvSpPr txBox="1">
            <a:spLocks noGrp="1"/>
          </p:cNvSpPr>
          <p:nvPr>
            <p:ph type="ctrTitle" idx="6"/>
          </p:nvPr>
        </p:nvSpPr>
        <p:spPr>
          <a:xfrm>
            <a:off x="5490884" y="281683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Solution method</a:t>
            </a:r>
            <a:endParaRPr sz="2400" dirty="0">
              <a:solidFill>
                <a:srgbClr val="F3F3F3"/>
              </a:solidFill>
              <a:latin typeface="Teko"/>
              <a:ea typeface="Teko"/>
              <a:cs typeface="Teko"/>
              <a:sym typeface="Teko"/>
            </a:endParaRPr>
          </a:p>
        </p:txBody>
      </p:sp>
      <p:sp>
        <p:nvSpPr>
          <p:cNvPr id="512" name="Google Shape;512;p24"/>
          <p:cNvSpPr txBox="1">
            <a:spLocks noGrp="1"/>
          </p:cNvSpPr>
          <p:nvPr>
            <p:ph type="subTitle" idx="7"/>
          </p:nvPr>
        </p:nvSpPr>
        <p:spPr>
          <a:xfrm>
            <a:off x="5490883" y="3258089"/>
            <a:ext cx="3386469"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Traces generalization</a:t>
            </a:r>
            <a:r>
              <a:rPr lang="en-US" sz="1200" dirty="0">
                <a:solidFill>
                  <a:srgbClr val="F3F3F3"/>
                </a:solidFill>
              </a:rPr>
              <a:t>,</a:t>
            </a:r>
          </a:p>
          <a:p>
            <a:pPr marL="0" lvl="0" indent="0" algn="l" rtl="0">
              <a:spcBef>
                <a:spcPts val="0"/>
              </a:spcBef>
              <a:spcAft>
                <a:spcPts val="0"/>
              </a:spcAft>
              <a:buNone/>
            </a:pPr>
            <a:r>
              <a:rPr lang="en-US" sz="1400" dirty="0">
                <a:solidFill>
                  <a:srgbClr val="F3F3F3"/>
                </a:solidFill>
              </a:rPr>
              <a:t>DFA extraction, L* algorithm</a:t>
            </a:r>
            <a:endParaRPr sz="1400" dirty="0">
              <a:solidFill>
                <a:srgbClr val="F3F3F3"/>
              </a:solidFill>
            </a:endParaRPr>
          </a:p>
        </p:txBody>
      </p:sp>
      <p:sp>
        <p:nvSpPr>
          <p:cNvPr id="513" name="Google Shape;513;p24"/>
          <p:cNvSpPr txBox="1">
            <a:spLocks noGrp="1"/>
          </p:cNvSpPr>
          <p:nvPr>
            <p:ph type="title" idx="8"/>
          </p:nvPr>
        </p:nvSpPr>
        <p:spPr>
          <a:xfrm>
            <a:off x="4751863" y="311371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03</a:t>
            </a:r>
            <a:endParaRPr sz="6000" dirty="0">
              <a:solidFill>
                <a:srgbClr val="F3F3F3"/>
              </a:solidFill>
              <a:latin typeface="Teko"/>
              <a:ea typeface="Teko"/>
              <a:cs typeface="Teko"/>
              <a:sym typeface="Teko"/>
            </a:endParaRPr>
          </a:p>
        </p:txBody>
      </p:sp>
      <p:sp>
        <p:nvSpPr>
          <p:cNvPr id="514" name="Google Shape;514;p24"/>
          <p:cNvSpPr txBox="1">
            <a:spLocks noGrp="1"/>
          </p:cNvSpPr>
          <p:nvPr>
            <p:ph type="ctrTitle" idx="13"/>
          </p:nvPr>
        </p:nvSpPr>
        <p:spPr>
          <a:xfrm>
            <a:off x="4572000" y="377068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Case Studies</a:t>
            </a:r>
            <a:endParaRPr sz="2400" dirty="0">
              <a:solidFill>
                <a:srgbClr val="F3F3F3"/>
              </a:solidFill>
              <a:latin typeface="Teko"/>
              <a:ea typeface="Teko"/>
              <a:cs typeface="Teko"/>
              <a:sym typeface="Teko"/>
            </a:endParaRPr>
          </a:p>
        </p:txBody>
      </p:sp>
      <p:sp>
        <p:nvSpPr>
          <p:cNvPr id="515" name="Google Shape;515;p24"/>
          <p:cNvSpPr txBox="1">
            <a:spLocks noGrp="1"/>
          </p:cNvSpPr>
          <p:nvPr>
            <p:ph type="subTitle" idx="14"/>
          </p:nvPr>
        </p:nvSpPr>
        <p:spPr>
          <a:xfrm>
            <a:off x="4571999" y="4213841"/>
            <a:ext cx="3650725"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solidFill>
                  <a:srgbClr val="F3F3F3"/>
                </a:solidFill>
              </a:rPr>
              <a:t>Breakout, </a:t>
            </a:r>
            <a:r>
              <a:rPr lang="en-US" sz="1400" dirty="0" err="1">
                <a:solidFill>
                  <a:srgbClr val="F3F3F3"/>
                </a:solidFill>
              </a:rPr>
              <a:t>Sapientino</a:t>
            </a:r>
            <a:r>
              <a:rPr lang="en-US" sz="1400" dirty="0">
                <a:solidFill>
                  <a:srgbClr val="F3F3F3"/>
                </a:solidFill>
              </a:rPr>
              <a:t>, Minecraft Pong (additional)</a:t>
            </a:r>
            <a:endParaRPr sz="1400" dirty="0">
              <a:solidFill>
                <a:srgbClr val="F3F3F3"/>
              </a:solidFill>
            </a:endParaRPr>
          </a:p>
          <a:p>
            <a:pPr marL="0" lvl="0" indent="0" algn="l" rtl="0">
              <a:spcBef>
                <a:spcPts val="0"/>
              </a:spcBef>
              <a:spcAft>
                <a:spcPts val="0"/>
              </a:spcAft>
              <a:buNone/>
            </a:pPr>
            <a:endParaRPr dirty="0">
              <a:solidFill>
                <a:srgbClr val="F3F3F3"/>
              </a:solidFill>
            </a:endParaRPr>
          </a:p>
        </p:txBody>
      </p:sp>
      <p:sp>
        <p:nvSpPr>
          <p:cNvPr id="516" name="Google Shape;516;p24"/>
          <p:cNvSpPr txBox="1">
            <a:spLocks noGrp="1"/>
          </p:cNvSpPr>
          <p:nvPr>
            <p:ph type="title" idx="15"/>
          </p:nvPr>
        </p:nvSpPr>
        <p:spPr>
          <a:xfrm>
            <a:off x="3899059" y="407169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04</a:t>
            </a:r>
            <a:endParaRPr sz="6000" dirty="0">
              <a:solidFill>
                <a:srgbClr val="F3F3F3"/>
              </a:solidFill>
              <a:latin typeface="Teko"/>
              <a:ea typeface="Teko"/>
              <a:cs typeface="Teko"/>
              <a:sym typeface="Teko"/>
            </a:endParaRPr>
          </a:p>
        </p:txBody>
      </p:sp>
      <p:pic>
        <p:nvPicPr>
          <p:cNvPr id="517" name="Google Shape;517;p24"/>
          <p:cNvPicPr preferRelativeResize="0"/>
          <p:nvPr/>
        </p:nvPicPr>
        <p:blipFill>
          <a:blip r:embed="rId3">
            <a:alphaModFix/>
          </a:blip>
          <a:stretch>
            <a:fillRect/>
          </a:stretch>
        </p:blipFill>
        <p:spPr>
          <a:xfrm rot="1309904">
            <a:off x="-1090582" y="864540"/>
            <a:ext cx="6941511" cy="390458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6EAA47-2FC8-4E56-99C9-B48B7C198104}"/>
              </a:ext>
            </a:extLst>
          </p:cNvPr>
          <p:cNvSpPr txBox="1">
            <a:spLocks/>
          </p:cNvSpPr>
          <p:nvPr/>
        </p:nvSpPr>
        <p:spPr>
          <a:xfrm>
            <a:off x="586299" y="896157"/>
            <a:ext cx="2628262" cy="18996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Case study: </a:t>
            </a:r>
          </a:p>
          <a:p>
            <a:r>
              <a:rPr lang="en-US" sz="5400" dirty="0">
                <a:solidFill>
                  <a:srgbClr val="11FFFF"/>
                </a:solidFill>
              </a:rPr>
              <a:t>Breakout</a:t>
            </a:r>
            <a:endParaRPr lang="en-US" sz="1100" dirty="0"/>
          </a:p>
        </p:txBody>
      </p:sp>
      <p:pic>
        <p:nvPicPr>
          <p:cNvPr id="6" name="Google Shape;705;p32">
            <a:extLst>
              <a:ext uri="{FF2B5EF4-FFF2-40B4-BE49-F238E27FC236}">
                <a16:creationId xmlns:a16="http://schemas.microsoft.com/office/drawing/2014/main" id="{61B7B3CB-1447-42FD-A3A9-161FB219DF10}"/>
              </a:ext>
            </a:extLst>
          </p:cNvPr>
          <p:cNvPicPr preferRelativeResize="0"/>
          <p:nvPr/>
        </p:nvPicPr>
        <p:blipFill rotWithShape="1">
          <a:blip r:embed="rId7">
            <a:alphaModFix/>
          </a:blip>
          <a:srcRect l="13342" t="21492" r="8993" b="17949"/>
          <a:stretch/>
        </p:blipFill>
        <p:spPr>
          <a:xfrm rot="5400000">
            <a:off x="5440884" y="1356564"/>
            <a:ext cx="3642361" cy="1645511"/>
          </a:xfrm>
          <a:prstGeom prst="rect">
            <a:avLst/>
          </a:prstGeom>
          <a:noFill/>
          <a:ln>
            <a:noFill/>
          </a:ln>
        </p:spPr>
      </p:pic>
      <p:pic>
        <p:nvPicPr>
          <p:cNvPr id="7" name="openaigym.video.2.4670.video000000">
            <a:hlinkClick r:id="" action="ppaction://media"/>
            <a:extLst>
              <a:ext uri="{FF2B5EF4-FFF2-40B4-BE49-F238E27FC236}">
                <a16:creationId xmlns:a16="http://schemas.microsoft.com/office/drawing/2014/main" id="{B54376E6-6CE5-47E2-B4A0-F10AE8D7DB6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606088" y="1052108"/>
            <a:ext cx="1221146" cy="2254423"/>
          </a:xfrm>
          <a:prstGeom prst="rect">
            <a:avLst/>
          </a:prstGeom>
        </p:spPr>
      </p:pic>
      <p:pic>
        <p:nvPicPr>
          <p:cNvPr id="13" name="Google Shape;705;p32">
            <a:extLst>
              <a:ext uri="{FF2B5EF4-FFF2-40B4-BE49-F238E27FC236}">
                <a16:creationId xmlns:a16="http://schemas.microsoft.com/office/drawing/2014/main" id="{B197A0EC-08E8-4874-9E5B-A4D7A49E41DD}"/>
              </a:ext>
            </a:extLst>
          </p:cNvPr>
          <p:cNvPicPr preferRelativeResize="0"/>
          <p:nvPr/>
        </p:nvPicPr>
        <p:blipFill rotWithShape="1">
          <a:blip r:embed="rId7">
            <a:alphaModFix/>
          </a:blip>
          <a:srcRect l="13342" t="21492" r="8993" b="17949"/>
          <a:stretch/>
        </p:blipFill>
        <p:spPr>
          <a:xfrm rot="5400000">
            <a:off x="2797660" y="1356564"/>
            <a:ext cx="3642361" cy="1645511"/>
          </a:xfrm>
          <a:prstGeom prst="rect">
            <a:avLst/>
          </a:prstGeom>
          <a:noFill/>
          <a:ln>
            <a:noFill/>
          </a:ln>
        </p:spPr>
      </p:pic>
      <p:pic>
        <p:nvPicPr>
          <p:cNvPr id="8" name="openaigym.video.1.4670.video000000">
            <a:hlinkClick r:id="" action="ppaction://media"/>
            <a:extLst>
              <a:ext uri="{FF2B5EF4-FFF2-40B4-BE49-F238E27FC236}">
                <a16:creationId xmlns:a16="http://schemas.microsoft.com/office/drawing/2014/main" id="{C45B048A-F0D8-401F-ADC7-25EDA3D416E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970944" y="1060007"/>
            <a:ext cx="1198977" cy="2230675"/>
          </a:xfrm>
          <a:prstGeom prst="rect">
            <a:avLst/>
          </a:prstGeom>
        </p:spPr>
      </p:pic>
      <p:sp>
        <p:nvSpPr>
          <p:cNvPr id="16" name="Google Shape;669;p31">
            <a:extLst>
              <a:ext uri="{FF2B5EF4-FFF2-40B4-BE49-F238E27FC236}">
                <a16:creationId xmlns:a16="http://schemas.microsoft.com/office/drawing/2014/main" id="{5179FBBB-8A12-4670-866C-9065977888F0}"/>
              </a:ext>
            </a:extLst>
          </p:cNvPr>
          <p:cNvSpPr txBox="1">
            <a:spLocks/>
          </p:cNvSpPr>
          <p:nvPr/>
        </p:nvSpPr>
        <p:spPr>
          <a:xfrm>
            <a:off x="4033936" y="358139"/>
            <a:ext cx="935831"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EXPERT</a:t>
            </a:r>
          </a:p>
        </p:txBody>
      </p:sp>
      <p:sp>
        <p:nvSpPr>
          <p:cNvPr id="17" name="Google Shape;669;p31">
            <a:extLst>
              <a:ext uri="{FF2B5EF4-FFF2-40B4-BE49-F238E27FC236}">
                <a16:creationId xmlns:a16="http://schemas.microsoft.com/office/drawing/2014/main" id="{C031B69A-6A70-4E6D-A127-8D74DE6E66E0}"/>
              </a:ext>
            </a:extLst>
          </p:cNvPr>
          <p:cNvSpPr txBox="1">
            <a:spLocks/>
          </p:cNvSpPr>
          <p:nvPr/>
        </p:nvSpPr>
        <p:spPr>
          <a:xfrm>
            <a:off x="6628948" y="327659"/>
            <a:ext cx="1023655"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a:t>
            </a:r>
          </a:p>
        </p:txBody>
      </p:sp>
      <p:sp>
        <p:nvSpPr>
          <p:cNvPr id="18" name="Rectangle 17">
            <a:extLst>
              <a:ext uri="{FF2B5EF4-FFF2-40B4-BE49-F238E27FC236}">
                <a16:creationId xmlns:a16="http://schemas.microsoft.com/office/drawing/2014/main" id="{5EFE9F20-C799-4499-87B3-5D40710736EB}"/>
              </a:ext>
            </a:extLst>
          </p:cNvPr>
          <p:cNvSpPr/>
          <p:nvPr/>
        </p:nvSpPr>
        <p:spPr>
          <a:xfrm>
            <a:off x="3667297" y="3687604"/>
            <a:ext cx="2159566" cy="830997"/>
          </a:xfrm>
          <a:prstGeom prst="rect">
            <a:avLst/>
          </a:prstGeom>
        </p:spPr>
        <p:txBody>
          <a:bodyPr wrap="none">
            <a:spAutoFit/>
          </a:bodyPr>
          <a:lstStyle/>
          <a:p>
            <a:r>
              <a:rPr lang="en-US" sz="1600" dirty="0">
                <a:solidFill>
                  <a:schemeClr val="bg1"/>
                </a:solidFill>
                <a:latin typeface="Source Code Pro" panose="020B0604020202020204" charset="0"/>
                <a:ea typeface="Source Code Pro" panose="020B0604020202020204" charset="0"/>
              </a:rPr>
              <a:t>Uses </a:t>
            </a:r>
            <a:r>
              <a:rPr lang="en-US" sz="1600" b="1" dirty="0">
                <a:solidFill>
                  <a:schemeClr val="bg1"/>
                </a:solidFill>
                <a:latin typeface="Source Code Pro" panose="020B0604020202020204" charset="0"/>
                <a:ea typeface="Source Code Pro" panose="020B0604020202020204" charset="0"/>
              </a:rPr>
              <a:t>FIRE.</a:t>
            </a:r>
          </a:p>
          <a:p>
            <a:r>
              <a:rPr lang="en-US" sz="1600" dirty="0">
                <a:solidFill>
                  <a:schemeClr val="bg1"/>
                </a:solidFill>
                <a:latin typeface="Source Code Pro" panose="020B0604020202020204" charset="0"/>
                <a:ea typeface="Source Code Pro" panose="020B0604020202020204" charset="0"/>
              </a:rPr>
              <a:t>Simple (easier) </a:t>
            </a:r>
          </a:p>
          <a:p>
            <a:r>
              <a:rPr lang="en-US" sz="1600" dirty="0">
                <a:solidFill>
                  <a:schemeClr val="bg1"/>
                </a:solidFill>
                <a:latin typeface="Source Code Pro" panose="020B0604020202020204" charset="0"/>
                <a:ea typeface="Source Code Pro" panose="020B0604020202020204" charset="0"/>
              </a:rPr>
              <a:t>environment</a:t>
            </a:r>
            <a:endParaRPr lang="en-US" sz="1600" dirty="0"/>
          </a:p>
        </p:txBody>
      </p:sp>
      <p:sp>
        <p:nvSpPr>
          <p:cNvPr id="19" name="Rectangle 18">
            <a:extLst>
              <a:ext uri="{FF2B5EF4-FFF2-40B4-BE49-F238E27FC236}">
                <a16:creationId xmlns:a16="http://schemas.microsoft.com/office/drawing/2014/main" id="{3BF87D19-50AC-4347-9BBC-AD0DD5BCC5E3}"/>
              </a:ext>
            </a:extLst>
          </p:cNvPr>
          <p:cNvSpPr/>
          <p:nvPr/>
        </p:nvSpPr>
        <p:spPr>
          <a:xfrm>
            <a:off x="6606087" y="3687604"/>
            <a:ext cx="1718467" cy="830997"/>
          </a:xfrm>
          <a:prstGeom prst="rect">
            <a:avLst/>
          </a:prstGeom>
        </p:spPr>
        <p:txBody>
          <a:bodyPr wrap="square">
            <a:spAutoFit/>
          </a:bodyPr>
          <a:lstStyle/>
          <a:p>
            <a:r>
              <a:rPr lang="en-US" sz="1600" dirty="0">
                <a:solidFill>
                  <a:schemeClr val="bg1"/>
                </a:solidFill>
                <a:latin typeface="Source Code Pro" panose="020B0604020202020204" charset="0"/>
                <a:ea typeface="Source Code Pro" panose="020B0604020202020204" charset="0"/>
              </a:rPr>
              <a:t>Uses </a:t>
            </a:r>
            <a:r>
              <a:rPr lang="en-US" sz="1600" b="1" dirty="0">
                <a:solidFill>
                  <a:schemeClr val="bg1"/>
                </a:solidFill>
                <a:latin typeface="Source Code Pro" panose="020B0604020202020204" charset="0"/>
                <a:ea typeface="Source Code Pro" panose="020B0604020202020204" charset="0"/>
              </a:rPr>
              <a:t>BALL.</a:t>
            </a:r>
          </a:p>
          <a:p>
            <a:r>
              <a:rPr lang="en-US" sz="1600" dirty="0">
                <a:solidFill>
                  <a:schemeClr val="bg1"/>
                </a:solidFill>
                <a:latin typeface="Source Code Pro" panose="020B0604020202020204" charset="0"/>
                <a:ea typeface="Source Code Pro" panose="020B0604020202020204" charset="0"/>
              </a:rPr>
              <a:t>More complex </a:t>
            </a:r>
          </a:p>
          <a:p>
            <a:r>
              <a:rPr lang="en-US" sz="1600" dirty="0">
                <a:solidFill>
                  <a:schemeClr val="bg1"/>
                </a:solidFill>
                <a:latin typeface="Source Code Pro" panose="020B0604020202020204" charset="0"/>
                <a:ea typeface="Source Code Pro" panose="020B0604020202020204" charset="0"/>
              </a:rPr>
              <a:t>environment</a:t>
            </a:r>
            <a:endParaRPr lang="en-US" sz="1600" dirty="0"/>
          </a:p>
        </p:txBody>
      </p:sp>
      <p:sp>
        <p:nvSpPr>
          <p:cNvPr id="20" name="Arrow: Right 19">
            <a:extLst>
              <a:ext uri="{FF2B5EF4-FFF2-40B4-BE49-F238E27FC236}">
                <a16:creationId xmlns:a16="http://schemas.microsoft.com/office/drawing/2014/main" id="{8A3BC61F-B15D-4D89-BC4E-064771FB6323}"/>
              </a:ext>
            </a:extLst>
          </p:cNvPr>
          <p:cNvSpPr/>
          <p:nvPr/>
        </p:nvSpPr>
        <p:spPr>
          <a:xfrm>
            <a:off x="5569745" y="2085797"/>
            <a:ext cx="629829" cy="179094"/>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1" name="Google Shape;1182;p38">
            <a:extLst>
              <a:ext uri="{FF2B5EF4-FFF2-40B4-BE49-F238E27FC236}">
                <a16:creationId xmlns:a16="http://schemas.microsoft.com/office/drawing/2014/main" id="{C5B136D2-84CE-4639-97F5-BDC8090EF058}"/>
              </a:ext>
            </a:extLst>
          </p:cNvPr>
          <p:cNvSpPr/>
          <p:nvPr/>
        </p:nvSpPr>
        <p:spPr>
          <a:xfrm>
            <a:off x="2508895" y="2974682"/>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83;p38">
            <a:extLst>
              <a:ext uri="{FF2B5EF4-FFF2-40B4-BE49-F238E27FC236}">
                <a16:creationId xmlns:a16="http://schemas.microsoft.com/office/drawing/2014/main" id="{16A72D4C-038D-4848-A8C3-713FDA36D4C4}"/>
              </a:ext>
            </a:extLst>
          </p:cNvPr>
          <p:cNvSpPr/>
          <p:nvPr/>
        </p:nvSpPr>
        <p:spPr>
          <a:xfrm>
            <a:off x="2508895" y="2975078"/>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84;p38">
            <a:extLst>
              <a:ext uri="{FF2B5EF4-FFF2-40B4-BE49-F238E27FC236}">
                <a16:creationId xmlns:a16="http://schemas.microsoft.com/office/drawing/2014/main" id="{A76AA393-2AD5-4744-9240-FCDDF8CDBD2D}"/>
              </a:ext>
            </a:extLst>
          </p:cNvPr>
          <p:cNvSpPr/>
          <p:nvPr/>
        </p:nvSpPr>
        <p:spPr>
          <a:xfrm>
            <a:off x="2508895" y="2975078"/>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85;p38">
            <a:extLst>
              <a:ext uri="{FF2B5EF4-FFF2-40B4-BE49-F238E27FC236}">
                <a16:creationId xmlns:a16="http://schemas.microsoft.com/office/drawing/2014/main" id="{AFC38AEC-216E-40A6-A892-C2A505D40F11}"/>
              </a:ext>
            </a:extLst>
          </p:cNvPr>
          <p:cNvSpPr txBox="1">
            <a:spLocks/>
          </p:cNvSpPr>
          <p:nvPr/>
        </p:nvSpPr>
        <p:spPr>
          <a:xfrm>
            <a:off x="1519469" y="3283845"/>
            <a:ext cx="1908094" cy="607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rgbClr val="F3F3F3"/>
                </a:solidFill>
                <a:latin typeface="Source Code Pro" panose="020B0604020202020204" charset="0"/>
                <a:ea typeface="Source Code Pro" panose="020B0604020202020204" charset="0"/>
              </a:rPr>
              <a:t>All bricks must be removed, completing the columns from left to right.</a:t>
            </a:r>
          </a:p>
          <a:p>
            <a:endParaRPr lang="en-US" sz="1200" dirty="0">
              <a:solidFill>
                <a:srgbClr val="F3F3F3"/>
              </a:solidFill>
              <a:latin typeface="Source Code Pro" panose="020B0604020202020204" charset="0"/>
              <a:ea typeface="Source Code Pro" panose="020B0604020202020204" charset="0"/>
            </a:endParaRPr>
          </a:p>
        </p:txBody>
      </p:sp>
      <p:grpSp>
        <p:nvGrpSpPr>
          <p:cNvPr id="26" name="Google Shape;1189;p38">
            <a:extLst>
              <a:ext uri="{FF2B5EF4-FFF2-40B4-BE49-F238E27FC236}">
                <a16:creationId xmlns:a16="http://schemas.microsoft.com/office/drawing/2014/main" id="{CAE6611A-4599-45D8-A8E2-22525F49E229}"/>
              </a:ext>
            </a:extLst>
          </p:cNvPr>
          <p:cNvGrpSpPr/>
          <p:nvPr/>
        </p:nvGrpSpPr>
        <p:grpSpPr>
          <a:xfrm>
            <a:off x="627585" y="3328343"/>
            <a:ext cx="718550" cy="718544"/>
            <a:chOff x="2220800" y="1544675"/>
            <a:chExt cx="2904850" cy="2904825"/>
          </a:xfrm>
        </p:grpSpPr>
        <p:sp>
          <p:nvSpPr>
            <p:cNvPr id="27" name="Google Shape;1190;p38">
              <a:extLst>
                <a:ext uri="{FF2B5EF4-FFF2-40B4-BE49-F238E27FC236}">
                  <a16:creationId xmlns:a16="http://schemas.microsoft.com/office/drawing/2014/main" id="{6759E34C-8FA5-4A8B-8EF8-966F9CEB78B2}"/>
                </a:ext>
              </a:extLst>
            </p:cNvPr>
            <p:cNvSpPr/>
            <p:nvPr/>
          </p:nvSpPr>
          <p:spPr>
            <a:xfrm>
              <a:off x="2479750" y="1803625"/>
              <a:ext cx="2386950" cy="2386925"/>
            </a:xfrm>
            <a:custGeom>
              <a:avLst/>
              <a:gdLst/>
              <a:ahLst/>
              <a:cxnLst/>
              <a:rect l="l" t="t" r="r" b="b"/>
              <a:pathLst>
                <a:path w="95478" h="95477" extrusionOk="0">
                  <a:moveTo>
                    <a:pt x="47745" y="739"/>
                  </a:moveTo>
                  <a:cubicBezTo>
                    <a:pt x="73653" y="739"/>
                    <a:pt x="94739" y="21837"/>
                    <a:pt x="94739" y="47744"/>
                  </a:cubicBezTo>
                  <a:cubicBezTo>
                    <a:pt x="94739" y="73652"/>
                    <a:pt x="73653" y="94738"/>
                    <a:pt x="47745" y="94738"/>
                  </a:cubicBezTo>
                  <a:cubicBezTo>
                    <a:pt x="21825" y="94738"/>
                    <a:pt x="739" y="73652"/>
                    <a:pt x="739" y="47744"/>
                  </a:cubicBezTo>
                  <a:cubicBezTo>
                    <a:pt x="739" y="21825"/>
                    <a:pt x="21825" y="739"/>
                    <a:pt x="47745" y="739"/>
                  </a:cubicBezTo>
                  <a:close/>
                  <a:moveTo>
                    <a:pt x="47745" y="1"/>
                  </a:moveTo>
                  <a:cubicBezTo>
                    <a:pt x="21420" y="1"/>
                    <a:pt x="1" y="21420"/>
                    <a:pt x="1" y="47744"/>
                  </a:cubicBezTo>
                  <a:cubicBezTo>
                    <a:pt x="1" y="74057"/>
                    <a:pt x="21420" y="95477"/>
                    <a:pt x="47745" y="95477"/>
                  </a:cubicBezTo>
                  <a:cubicBezTo>
                    <a:pt x="74058" y="95477"/>
                    <a:pt x="95477" y="74069"/>
                    <a:pt x="95477" y="47744"/>
                  </a:cubicBezTo>
                  <a:cubicBezTo>
                    <a:pt x="95477" y="21420"/>
                    <a:pt x="74058" y="1"/>
                    <a:pt x="47745"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91;p38">
              <a:extLst>
                <a:ext uri="{FF2B5EF4-FFF2-40B4-BE49-F238E27FC236}">
                  <a16:creationId xmlns:a16="http://schemas.microsoft.com/office/drawing/2014/main" id="{C309A5CB-4371-4066-8FE4-0FD456DB21DE}"/>
                </a:ext>
              </a:extLst>
            </p:cNvPr>
            <p:cNvSpPr/>
            <p:nvPr/>
          </p:nvSpPr>
          <p:spPr>
            <a:xfrm>
              <a:off x="3590025" y="1544675"/>
              <a:ext cx="119075" cy="170575"/>
            </a:xfrm>
            <a:custGeom>
              <a:avLst/>
              <a:gdLst/>
              <a:ahLst/>
              <a:cxnLst/>
              <a:rect l="l" t="t" r="r" b="b"/>
              <a:pathLst>
                <a:path w="4763" h="6823" extrusionOk="0">
                  <a:moveTo>
                    <a:pt x="4656" y="0"/>
                  </a:moveTo>
                  <a:lnTo>
                    <a:pt x="0" y="72"/>
                  </a:lnTo>
                  <a:lnTo>
                    <a:pt x="119" y="6822"/>
                  </a:lnTo>
                  <a:lnTo>
                    <a:pt x="4763" y="6739"/>
                  </a:lnTo>
                  <a:lnTo>
                    <a:pt x="46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92;p38">
              <a:extLst>
                <a:ext uri="{FF2B5EF4-FFF2-40B4-BE49-F238E27FC236}">
                  <a16:creationId xmlns:a16="http://schemas.microsoft.com/office/drawing/2014/main" id="{742BE51D-D890-4D0F-AB56-5B860B31EA02}"/>
                </a:ext>
              </a:extLst>
            </p:cNvPr>
            <p:cNvSpPr/>
            <p:nvPr/>
          </p:nvSpPr>
          <p:spPr>
            <a:xfrm>
              <a:off x="2878625" y="1738725"/>
              <a:ext cx="186050" cy="204225"/>
            </a:xfrm>
            <a:custGeom>
              <a:avLst/>
              <a:gdLst/>
              <a:ahLst/>
              <a:cxnLst/>
              <a:rect l="l" t="t" r="r" b="b"/>
              <a:pathLst>
                <a:path w="7442" h="8169" extrusionOk="0">
                  <a:moveTo>
                    <a:pt x="4013" y="1"/>
                  </a:moveTo>
                  <a:lnTo>
                    <a:pt x="0" y="2370"/>
                  </a:lnTo>
                  <a:lnTo>
                    <a:pt x="3441" y="8169"/>
                  </a:lnTo>
                  <a:lnTo>
                    <a:pt x="7442" y="5799"/>
                  </a:lnTo>
                  <a:lnTo>
                    <a:pt x="401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3;p38">
              <a:extLst>
                <a:ext uri="{FF2B5EF4-FFF2-40B4-BE49-F238E27FC236}">
                  <a16:creationId xmlns:a16="http://schemas.microsoft.com/office/drawing/2014/main" id="{0466BF52-433A-45AE-9C2F-DC4D37D5899E}"/>
                </a:ext>
              </a:extLst>
            </p:cNvPr>
            <p:cNvSpPr/>
            <p:nvPr/>
          </p:nvSpPr>
          <p:spPr>
            <a:xfrm>
              <a:off x="2375275" y="2242075"/>
              <a:ext cx="203925" cy="183675"/>
            </a:xfrm>
            <a:custGeom>
              <a:avLst/>
              <a:gdLst/>
              <a:ahLst/>
              <a:cxnLst/>
              <a:rect l="l" t="t" r="r" b="b"/>
              <a:pathLst>
                <a:path w="8157" h="7347" extrusionOk="0">
                  <a:moveTo>
                    <a:pt x="2263" y="0"/>
                  </a:moveTo>
                  <a:lnTo>
                    <a:pt x="1" y="4072"/>
                  </a:lnTo>
                  <a:lnTo>
                    <a:pt x="5906" y="7347"/>
                  </a:lnTo>
                  <a:lnTo>
                    <a:pt x="8157" y="3275"/>
                  </a:lnTo>
                  <a:lnTo>
                    <a:pt x="226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4;p38">
              <a:extLst>
                <a:ext uri="{FF2B5EF4-FFF2-40B4-BE49-F238E27FC236}">
                  <a16:creationId xmlns:a16="http://schemas.microsoft.com/office/drawing/2014/main" id="{F5E0211D-8C56-4959-BD39-BEEC99E3501A}"/>
                </a:ext>
              </a:extLst>
            </p:cNvPr>
            <p:cNvSpPr/>
            <p:nvPr/>
          </p:nvSpPr>
          <p:spPr>
            <a:xfrm>
              <a:off x="2220800" y="2961200"/>
              <a:ext cx="170575" cy="119100"/>
            </a:xfrm>
            <a:custGeom>
              <a:avLst/>
              <a:gdLst/>
              <a:ahLst/>
              <a:cxnLst/>
              <a:rect l="l" t="t" r="r" b="b"/>
              <a:pathLst>
                <a:path w="6823" h="4764" extrusionOk="0">
                  <a:moveTo>
                    <a:pt x="6739" y="1"/>
                  </a:moveTo>
                  <a:lnTo>
                    <a:pt x="1" y="120"/>
                  </a:lnTo>
                  <a:lnTo>
                    <a:pt x="72" y="4763"/>
                  </a:lnTo>
                  <a:lnTo>
                    <a:pt x="6823" y="4656"/>
                  </a:lnTo>
                  <a:lnTo>
                    <a:pt x="673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5;p38">
              <a:extLst>
                <a:ext uri="{FF2B5EF4-FFF2-40B4-BE49-F238E27FC236}">
                  <a16:creationId xmlns:a16="http://schemas.microsoft.com/office/drawing/2014/main" id="{0AD257B8-8AA6-402A-83EA-5D245BE43923}"/>
                </a:ext>
              </a:extLst>
            </p:cNvPr>
            <p:cNvSpPr/>
            <p:nvPr/>
          </p:nvSpPr>
          <p:spPr>
            <a:xfrm>
              <a:off x="2398800" y="3608025"/>
              <a:ext cx="204225" cy="186350"/>
            </a:xfrm>
            <a:custGeom>
              <a:avLst/>
              <a:gdLst/>
              <a:ahLst/>
              <a:cxnLst/>
              <a:rect l="l" t="t" r="r" b="b"/>
              <a:pathLst>
                <a:path w="8169" h="7454" extrusionOk="0">
                  <a:moveTo>
                    <a:pt x="5775" y="0"/>
                  </a:moveTo>
                  <a:lnTo>
                    <a:pt x="0" y="3465"/>
                  </a:lnTo>
                  <a:lnTo>
                    <a:pt x="2394" y="7453"/>
                  </a:lnTo>
                  <a:lnTo>
                    <a:pt x="8168" y="3989"/>
                  </a:lnTo>
                  <a:lnTo>
                    <a:pt x="577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6;p38">
              <a:extLst>
                <a:ext uri="{FF2B5EF4-FFF2-40B4-BE49-F238E27FC236}">
                  <a16:creationId xmlns:a16="http://schemas.microsoft.com/office/drawing/2014/main" id="{3FF6BF7B-50C4-4A2F-BE6D-78678E4B3708}"/>
                </a:ext>
              </a:extLst>
            </p:cNvPr>
            <p:cNvSpPr/>
            <p:nvPr/>
          </p:nvSpPr>
          <p:spPr>
            <a:xfrm>
              <a:off x="2918500" y="4091100"/>
              <a:ext cx="183400" cy="203925"/>
            </a:xfrm>
            <a:custGeom>
              <a:avLst/>
              <a:gdLst/>
              <a:ahLst/>
              <a:cxnLst/>
              <a:rect l="l" t="t" r="r" b="b"/>
              <a:pathLst>
                <a:path w="7336" h="8157" extrusionOk="0">
                  <a:moveTo>
                    <a:pt x="3263" y="1"/>
                  </a:moveTo>
                  <a:lnTo>
                    <a:pt x="1" y="5894"/>
                  </a:lnTo>
                  <a:lnTo>
                    <a:pt x="4073" y="8157"/>
                  </a:lnTo>
                  <a:lnTo>
                    <a:pt x="7335" y="2251"/>
                  </a:lnTo>
                  <a:lnTo>
                    <a:pt x="326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97;p38">
              <a:extLst>
                <a:ext uri="{FF2B5EF4-FFF2-40B4-BE49-F238E27FC236}">
                  <a16:creationId xmlns:a16="http://schemas.microsoft.com/office/drawing/2014/main" id="{6608A23C-8DF8-4BF4-B49E-5EF59FF70535}"/>
                </a:ext>
              </a:extLst>
            </p:cNvPr>
            <p:cNvSpPr/>
            <p:nvPr/>
          </p:nvSpPr>
          <p:spPr>
            <a:xfrm>
              <a:off x="3637350" y="4278925"/>
              <a:ext cx="119075" cy="170575"/>
            </a:xfrm>
            <a:custGeom>
              <a:avLst/>
              <a:gdLst/>
              <a:ahLst/>
              <a:cxnLst/>
              <a:rect l="l" t="t" r="r" b="b"/>
              <a:pathLst>
                <a:path w="4763" h="6823" extrusionOk="0">
                  <a:moveTo>
                    <a:pt x="4656" y="1"/>
                  </a:moveTo>
                  <a:lnTo>
                    <a:pt x="0" y="84"/>
                  </a:lnTo>
                  <a:lnTo>
                    <a:pt x="108" y="6823"/>
                  </a:lnTo>
                  <a:lnTo>
                    <a:pt x="4763" y="6752"/>
                  </a:lnTo>
                  <a:lnTo>
                    <a:pt x="4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98;p38">
              <a:extLst>
                <a:ext uri="{FF2B5EF4-FFF2-40B4-BE49-F238E27FC236}">
                  <a16:creationId xmlns:a16="http://schemas.microsoft.com/office/drawing/2014/main" id="{B4516685-C1CF-44BE-A6EA-2F3AD684E627}"/>
                </a:ext>
              </a:extLst>
            </p:cNvPr>
            <p:cNvSpPr/>
            <p:nvPr/>
          </p:nvSpPr>
          <p:spPr>
            <a:xfrm>
              <a:off x="4284150" y="4067000"/>
              <a:ext cx="186350" cy="204525"/>
            </a:xfrm>
            <a:custGeom>
              <a:avLst/>
              <a:gdLst/>
              <a:ahLst/>
              <a:cxnLst/>
              <a:rect l="l" t="t" r="r" b="b"/>
              <a:pathLst>
                <a:path w="7454" h="8181" extrusionOk="0">
                  <a:moveTo>
                    <a:pt x="3989" y="0"/>
                  </a:moveTo>
                  <a:lnTo>
                    <a:pt x="1" y="2394"/>
                  </a:lnTo>
                  <a:lnTo>
                    <a:pt x="3465" y="8180"/>
                  </a:lnTo>
                  <a:lnTo>
                    <a:pt x="7454" y="5787"/>
                  </a:lnTo>
                  <a:lnTo>
                    <a:pt x="398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99;p38">
              <a:extLst>
                <a:ext uri="{FF2B5EF4-FFF2-40B4-BE49-F238E27FC236}">
                  <a16:creationId xmlns:a16="http://schemas.microsoft.com/office/drawing/2014/main" id="{87A676CA-F0E7-4618-8E1D-6972724EBEBC}"/>
                </a:ext>
              </a:extLst>
            </p:cNvPr>
            <p:cNvSpPr/>
            <p:nvPr/>
          </p:nvSpPr>
          <p:spPr>
            <a:xfrm>
              <a:off x="4767250" y="3568425"/>
              <a:ext cx="203925" cy="183375"/>
            </a:xfrm>
            <a:custGeom>
              <a:avLst/>
              <a:gdLst/>
              <a:ahLst/>
              <a:cxnLst/>
              <a:rect l="l" t="t" r="r" b="b"/>
              <a:pathLst>
                <a:path w="8157" h="7335" extrusionOk="0">
                  <a:moveTo>
                    <a:pt x="2251" y="1"/>
                  </a:moveTo>
                  <a:lnTo>
                    <a:pt x="1" y="4072"/>
                  </a:lnTo>
                  <a:lnTo>
                    <a:pt x="5894" y="7335"/>
                  </a:lnTo>
                  <a:lnTo>
                    <a:pt x="8156" y="3275"/>
                  </a:lnTo>
                  <a:lnTo>
                    <a:pt x="22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00;p38">
              <a:extLst>
                <a:ext uri="{FF2B5EF4-FFF2-40B4-BE49-F238E27FC236}">
                  <a16:creationId xmlns:a16="http://schemas.microsoft.com/office/drawing/2014/main" id="{8BF45EAA-ED2A-4D43-89DA-DDA3D78DF9BF}"/>
                </a:ext>
              </a:extLst>
            </p:cNvPr>
            <p:cNvSpPr/>
            <p:nvPr/>
          </p:nvSpPr>
          <p:spPr>
            <a:xfrm>
              <a:off x="4955075" y="2913875"/>
              <a:ext cx="170575" cy="119100"/>
            </a:xfrm>
            <a:custGeom>
              <a:avLst/>
              <a:gdLst/>
              <a:ahLst/>
              <a:cxnLst/>
              <a:rect l="l" t="t" r="r" b="b"/>
              <a:pathLst>
                <a:path w="6823" h="4764" extrusionOk="0">
                  <a:moveTo>
                    <a:pt x="6751" y="1"/>
                  </a:moveTo>
                  <a:lnTo>
                    <a:pt x="0" y="108"/>
                  </a:lnTo>
                  <a:lnTo>
                    <a:pt x="84" y="4763"/>
                  </a:lnTo>
                  <a:lnTo>
                    <a:pt x="6823" y="4644"/>
                  </a:lnTo>
                  <a:lnTo>
                    <a:pt x="67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38">
              <a:extLst>
                <a:ext uri="{FF2B5EF4-FFF2-40B4-BE49-F238E27FC236}">
                  <a16:creationId xmlns:a16="http://schemas.microsoft.com/office/drawing/2014/main" id="{7112D19D-7AB7-441C-8532-EE02A2B4286E}"/>
                </a:ext>
              </a:extLst>
            </p:cNvPr>
            <p:cNvSpPr/>
            <p:nvPr/>
          </p:nvSpPr>
          <p:spPr>
            <a:xfrm>
              <a:off x="4743150" y="2199800"/>
              <a:ext cx="204500" cy="186350"/>
            </a:xfrm>
            <a:custGeom>
              <a:avLst/>
              <a:gdLst/>
              <a:ahLst/>
              <a:cxnLst/>
              <a:rect l="l" t="t" r="r" b="b"/>
              <a:pathLst>
                <a:path w="8180" h="7454" extrusionOk="0">
                  <a:moveTo>
                    <a:pt x="5787" y="1"/>
                  </a:moveTo>
                  <a:lnTo>
                    <a:pt x="0" y="3465"/>
                  </a:lnTo>
                  <a:lnTo>
                    <a:pt x="2405" y="7454"/>
                  </a:lnTo>
                  <a:lnTo>
                    <a:pt x="8180" y="3989"/>
                  </a:lnTo>
                  <a:lnTo>
                    <a:pt x="57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38">
              <a:extLst>
                <a:ext uri="{FF2B5EF4-FFF2-40B4-BE49-F238E27FC236}">
                  <a16:creationId xmlns:a16="http://schemas.microsoft.com/office/drawing/2014/main" id="{6389EB23-60C1-4D11-B7A3-5F360FB3B6AE}"/>
                </a:ext>
              </a:extLst>
            </p:cNvPr>
            <p:cNvSpPr/>
            <p:nvPr/>
          </p:nvSpPr>
          <p:spPr>
            <a:xfrm>
              <a:off x="4244575" y="1699150"/>
              <a:ext cx="183675" cy="203925"/>
            </a:xfrm>
            <a:custGeom>
              <a:avLst/>
              <a:gdLst/>
              <a:ahLst/>
              <a:cxnLst/>
              <a:rect l="l" t="t" r="r" b="b"/>
              <a:pathLst>
                <a:path w="7347" h="8157" extrusionOk="0">
                  <a:moveTo>
                    <a:pt x="3274" y="0"/>
                  </a:moveTo>
                  <a:lnTo>
                    <a:pt x="0" y="5906"/>
                  </a:lnTo>
                  <a:lnTo>
                    <a:pt x="4072" y="8156"/>
                  </a:lnTo>
                  <a:lnTo>
                    <a:pt x="7346" y="2263"/>
                  </a:lnTo>
                  <a:lnTo>
                    <a:pt x="327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38">
              <a:extLst>
                <a:ext uri="{FF2B5EF4-FFF2-40B4-BE49-F238E27FC236}">
                  <a16:creationId xmlns:a16="http://schemas.microsoft.com/office/drawing/2014/main" id="{C4975D1F-2BC5-41F8-BEAA-08DD92A43067}"/>
                </a:ext>
              </a:extLst>
            </p:cNvPr>
            <p:cNvSpPr/>
            <p:nvPr/>
          </p:nvSpPr>
          <p:spPr>
            <a:xfrm>
              <a:off x="3933825" y="1576225"/>
              <a:ext cx="154500" cy="192000"/>
            </a:xfrm>
            <a:custGeom>
              <a:avLst/>
              <a:gdLst/>
              <a:ahLst/>
              <a:cxnLst/>
              <a:rect l="l" t="t" r="r" b="b"/>
              <a:pathLst>
                <a:path w="6180" h="7680" extrusionOk="0">
                  <a:moveTo>
                    <a:pt x="1667" y="0"/>
                  </a:moveTo>
                  <a:lnTo>
                    <a:pt x="0" y="6525"/>
                  </a:lnTo>
                  <a:lnTo>
                    <a:pt x="4512" y="7680"/>
                  </a:lnTo>
                  <a:lnTo>
                    <a:pt x="6179" y="1143"/>
                  </a:lnTo>
                  <a:lnTo>
                    <a:pt x="166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38">
              <a:extLst>
                <a:ext uri="{FF2B5EF4-FFF2-40B4-BE49-F238E27FC236}">
                  <a16:creationId xmlns:a16="http://schemas.microsoft.com/office/drawing/2014/main" id="{E16E05E5-A62B-4CF4-A4FB-59D35C1B3736}"/>
                </a:ext>
              </a:extLst>
            </p:cNvPr>
            <p:cNvSpPr/>
            <p:nvPr/>
          </p:nvSpPr>
          <p:spPr>
            <a:xfrm>
              <a:off x="3224500" y="1583950"/>
              <a:ext cx="157775" cy="193800"/>
            </a:xfrm>
            <a:custGeom>
              <a:avLst/>
              <a:gdLst/>
              <a:ahLst/>
              <a:cxnLst/>
              <a:rect l="l" t="t" r="r" b="b"/>
              <a:pathLst>
                <a:path w="6311" h="7752" extrusionOk="0">
                  <a:moveTo>
                    <a:pt x="4489" y="1"/>
                  </a:moveTo>
                  <a:lnTo>
                    <a:pt x="0" y="1251"/>
                  </a:lnTo>
                  <a:lnTo>
                    <a:pt x="1822" y="7752"/>
                  </a:lnTo>
                  <a:lnTo>
                    <a:pt x="6311" y="6490"/>
                  </a:lnTo>
                  <a:lnTo>
                    <a:pt x="4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38">
              <a:extLst>
                <a:ext uri="{FF2B5EF4-FFF2-40B4-BE49-F238E27FC236}">
                  <a16:creationId xmlns:a16="http://schemas.microsoft.com/office/drawing/2014/main" id="{7F584AA4-2F32-499F-BB0E-47A81F5B03C3}"/>
                </a:ext>
              </a:extLst>
            </p:cNvPr>
            <p:cNvSpPr/>
            <p:nvPr/>
          </p:nvSpPr>
          <p:spPr>
            <a:xfrm>
              <a:off x="2593775" y="1941450"/>
              <a:ext cx="201825" cy="201225"/>
            </a:xfrm>
            <a:custGeom>
              <a:avLst/>
              <a:gdLst/>
              <a:ahLst/>
              <a:cxnLst/>
              <a:rect l="l" t="t" r="r" b="b"/>
              <a:pathLst>
                <a:path w="8073" h="8049" extrusionOk="0">
                  <a:moveTo>
                    <a:pt x="3250" y="0"/>
                  </a:moveTo>
                  <a:lnTo>
                    <a:pt x="0" y="3334"/>
                  </a:lnTo>
                  <a:lnTo>
                    <a:pt x="4822" y="8049"/>
                  </a:lnTo>
                  <a:lnTo>
                    <a:pt x="8073" y="4715"/>
                  </a:lnTo>
                  <a:lnTo>
                    <a:pt x="325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38">
              <a:extLst>
                <a:ext uri="{FF2B5EF4-FFF2-40B4-BE49-F238E27FC236}">
                  <a16:creationId xmlns:a16="http://schemas.microsoft.com/office/drawing/2014/main" id="{7FE9D59F-01C2-4746-91D9-4C6113FFC329}"/>
                </a:ext>
              </a:extLst>
            </p:cNvPr>
            <p:cNvSpPr/>
            <p:nvPr/>
          </p:nvSpPr>
          <p:spPr>
            <a:xfrm>
              <a:off x="2252050" y="2582000"/>
              <a:ext cx="192325" cy="154500"/>
            </a:xfrm>
            <a:custGeom>
              <a:avLst/>
              <a:gdLst/>
              <a:ahLst/>
              <a:cxnLst/>
              <a:rect l="l" t="t" r="r" b="b"/>
              <a:pathLst>
                <a:path w="7693" h="6180" extrusionOk="0">
                  <a:moveTo>
                    <a:pt x="1156" y="0"/>
                  </a:moveTo>
                  <a:lnTo>
                    <a:pt x="1" y="4513"/>
                  </a:lnTo>
                  <a:lnTo>
                    <a:pt x="6537" y="6180"/>
                  </a:lnTo>
                  <a:lnTo>
                    <a:pt x="7692" y="1667"/>
                  </a:lnTo>
                  <a:lnTo>
                    <a:pt x="11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38">
              <a:extLst>
                <a:ext uri="{FF2B5EF4-FFF2-40B4-BE49-F238E27FC236}">
                  <a16:creationId xmlns:a16="http://schemas.microsoft.com/office/drawing/2014/main" id="{712B0267-21B5-45DF-BFC0-8138A4941037}"/>
                </a:ext>
              </a:extLst>
            </p:cNvPr>
            <p:cNvSpPr/>
            <p:nvPr/>
          </p:nvSpPr>
          <p:spPr>
            <a:xfrm>
              <a:off x="2259800" y="3288325"/>
              <a:ext cx="193800" cy="157500"/>
            </a:xfrm>
            <a:custGeom>
              <a:avLst/>
              <a:gdLst/>
              <a:ahLst/>
              <a:cxnLst/>
              <a:rect l="l" t="t" r="r" b="b"/>
              <a:pathLst>
                <a:path w="7752" h="6300" extrusionOk="0">
                  <a:moveTo>
                    <a:pt x="6501" y="1"/>
                  </a:moveTo>
                  <a:lnTo>
                    <a:pt x="0" y="1822"/>
                  </a:lnTo>
                  <a:lnTo>
                    <a:pt x="1262" y="6299"/>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38">
              <a:extLst>
                <a:ext uri="{FF2B5EF4-FFF2-40B4-BE49-F238E27FC236}">
                  <a16:creationId xmlns:a16="http://schemas.microsoft.com/office/drawing/2014/main" id="{0A7F3368-F669-4277-8261-AA5DB71B13A6}"/>
                </a:ext>
              </a:extLst>
            </p:cNvPr>
            <p:cNvSpPr/>
            <p:nvPr/>
          </p:nvSpPr>
          <p:spPr>
            <a:xfrm>
              <a:off x="2617575" y="3874725"/>
              <a:ext cx="201250" cy="201825"/>
            </a:xfrm>
            <a:custGeom>
              <a:avLst/>
              <a:gdLst/>
              <a:ahLst/>
              <a:cxnLst/>
              <a:rect l="l" t="t" r="r" b="b"/>
              <a:pathLst>
                <a:path w="8050" h="8073" extrusionOk="0">
                  <a:moveTo>
                    <a:pt x="4715" y="0"/>
                  </a:moveTo>
                  <a:lnTo>
                    <a:pt x="1" y="4822"/>
                  </a:lnTo>
                  <a:lnTo>
                    <a:pt x="3334" y="8072"/>
                  </a:lnTo>
                  <a:lnTo>
                    <a:pt x="8049" y="3250"/>
                  </a:lnTo>
                  <a:lnTo>
                    <a:pt x="4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38">
              <a:extLst>
                <a:ext uri="{FF2B5EF4-FFF2-40B4-BE49-F238E27FC236}">
                  <a16:creationId xmlns:a16="http://schemas.microsoft.com/office/drawing/2014/main" id="{74D56402-931E-452E-86F1-88D7DEE69142}"/>
                </a:ext>
              </a:extLst>
            </p:cNvPr>
            <p:cNvSpPr/>
            <p:nvPr/>
          </p:nvSpPr>
          <p:spPr>
            <a:xfrm>
              <a:off x="3258425" y="4225950"/>
              <a:ext cx="154225" cy="192300"/>
            </a:xfrm>
            <a:custGeom>
              <a:avLst/>
              <a:gdLst/>
              <a:ahLst/>
              <a:cxnLst/>
              <a:rect l="l" t="t" r="r" b="b"/>
              <a:pathLst>
                <a:path w="6169" h="7692" extrusionOk="0">
                  <a:moveTo>
                    <a:pt x="1668" y="0"/>
                  </a:moveTo>
                  <a:lnTo>
                    <a:pt x="1" y="6537"/>
                  </a:lnTo>
                  <a:lnTo>
                    <a:pt x="4501" y="7692"/>
                  </a:lnTo>
                  <a:lnTo>
                    <a:pt x="6168" y="1155"/>
                  </a:lnTo>
                  <a:lnTo>
                    <a:pt x="166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10;p38">
              <a:extLst>
                <a:ext uri="{FF2B5EF4-FFF2-40B4-BE49-F238E27FC236}">
                  <a16:creationId xmlns:a16="http://schemas.microsoft.com/office/drawing/2014/main" id="{20CB96B8-DB7A-4A98-BC50-58EBC6B579EE}"/>
                </a:ext>
              </a:extLst>
            </p:cNvPr>
            <p:cNvSpPr/>
            <p:nvPr/>
          </p:nvSpPr>
          <p:spPr>
            <a:xfrm>
              <a:off x="3964475" y="4216425"/>
              <a:ext cx="157475" cy="193800"/>
            </a:xfrm>
            <a:custGeom>
              <a:avLst/>
              <a:gdLst/>
              <a:ahLst/>
              <a:cxnLst/>
              <a:rect l="l" t="t" r="r" b="b"/>
              <a:pathLst>
                <a:path w="6299" h="7752" extrusionOk="0">
                  <a:moveTo>
                    <a:pt x="4477" y="0"/>
                  </a:moveTo>
                  <a:lnTo>
                    <a:pt x="0" y="1262"/>
                  </a:lnTo>
                  <a:lnTo>
                    <a:pt x="1822" y="7751"/>
                  </a:lnTo>
                  <a:lnTo>
                    <a:pt x="6299" y="6489"/>
                  </a:lnTo>
                  <a:lnTo>
                    <a:pt x="447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11;p38">
              <a:extLst>
                <a:ext uri="{FF2B5EF4-FFF2-40B4-BE49-F238E27FC236}">
                  <a16:creationId xmlns:a16="http://schemas.microsoft.com/office/drawing/2014/main" id="{5C04D380-576B-4B8B-93D9-428F60D3A9C5}"/>
                </a:ext>
              </a:extLst>
            </p:cNvPr>
            <p:cNvSpPr/>
            <p:nvPr/>
          </p:nvSpPr>
          <p:spPr>
            <a:xfrm>
              <a:off x="4550850" y="3851500"/>
              <a:ext cx="201850" cy="201225"/>
            </a:xfrm>
            <a:custGeom>
              <a:avLst/>
              <a:gdLst/>
              <a:ahLst/>
              <a:cxnLst/>
              <a:rect l="l" t="t" r="r" b="b"/>
              <a:pathLst>
                <a:path w="8074" h="8049" extrusionOk="0">
                  <a:moveTo>
                    <a:pt x="3251" y="0"/>
                  </a:moveTo>
                  <a:lnTo>
                    <a:pt x="1" y="3334"/>
                  </a:lnTo>
                  <a:lnTo>
                    <a:pt x="4823" y="8049"/>
                  </a:lnTo>
                  <a:lnTo>
                    <a:pt x="8073" y="4715"/>
                  </a:lnTo>
                  <a:lnTo>
                    <a:pt x="325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12;p38">
              <a:extLst>
                <a:ext uri="{FF2B5EF4-FFF2-40B4-BE49-F238E27FC236}">
                  <a16:creationId xmlns:a16="http://schemas.microsoft.com/office/drawing/2014/main" id="{0A5EEB09-9E00-40BF-BFB2-C3B31FC797E0}"/>
                </a:ext>
              </a:extLst>
            </p:cNvPr>
            <p:cNvSpPr/>
            <p:nvPr/>
          </p:nvSpPr>
          <p:spPr>
            <a:xfrm>
              <a:off x="4902100" y="3257675"/>
              <a:ext cx="192000" cy="154500"/>
            </a:xfrm>
            <a:custGeom>
              <a:avLst/>
              <a:gdLst/>
              <a:ahLst/>
              <a:cxnLst/>
              <a:rect l="l" t="t" r="r" b="b"/>
              <a:pathLst>
                <a:path w="7680" h="6180" extrusionOk="0">
                  <a:moveTo>
                    <a:pt x="1143" y="0"/>
                  </a:moveTo>
                  <a:lnTo>
                    <a:pt x="0" y="4513"/>
                  </a:lnTo>
                  <a:lnTo>
                    <a:pt x="6537" y="6180"/>
                  </a:lnTo>
                  <a:lnTo>
                    <a:pt x="7680" y="1667"/>
                  </a:lnTo>
                  <a:lnTo>
                    <a:pt x="114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13;p38">
              <a:extLst>
                <a:ext uri="{FF2B5EF4-FFF2-40B4-BE49-F238E27FC236}">
                  <a16:creationId xmlns:a16="http://schemas.microsoft.com/office/drawing/2014/main" id="{0524BE65-EE35-47A2-A244-F0FC1B5FB616}"/>
                </a:ext>
              </a:extLst>
            </p:cNvPr>
            <p:cNvSpPr/>
            <p:nvPr/>
          </p:nvSpPr>
          <p:spPr>
            <a:xfrm>
              <a:off x="4892575" y="2548350"/>
              <a:ext cx="193775" cy="157800"/>
            </a:xfrm>
            <a:custGeom>
              <a:avLst/>
              <a:gdLst/>
              <a:ahLst/>
              <a:cxnLst/>
              <a:rect l="l" t="t" r="r" b="b"/>
              <a:pathLst>
                <a:path w="7751" h="6312" extrusionOk="0">
                  <a:moveTo>
                    <a:pt x="6501" y="1"/>
                  </a:moveTo>
                  <a:lnTo>
                    <a:pt x="0" y="1823"/>
                  </a:lnTo>
                  <a:lnTo>
                    <a:pt x="1262" y="6311"/>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14;p38">
              <a:extLst>
                <a:ext uri="{FF2B5EF4-FFF2-40B4-BE49-F238E27FC236}">
                  <a16:creationId xmlns:a16="http://schemas.microsoft.com/office/drawing/2014/main" id="{5C32449A-94B4-494C-AAF3-61B238054B4A}"/>
                </a:ext>
              </a:extLst>
            </p:cNvPr>
            <p:cNvSpPr/>
            <p:nvPr/>
          </p:nvSpPr>
          <p:spPr>
            <a:xfrm>
              <a:off x="4527625" y="1917625"/>
              <a:ext cx="200950" cy="202125"/>
            </a:xfrm>
            <a:custGeom>
              <a:avLst/>
              <a:gdLst/>
              <a:ahLst/>
              <a:cxnLst/>
              <a:rect l="l" t="t" r="r" b="b"/>
              <a:pathLst>
                <a:path w="8038" h="8085" extrusionOk="0">
                  <a:moveTo>
                    <a:pt x="4716" y="1"/>
                  </a:moveTo>
                  <a:lnTo>
                    <a:pt x="1" y="4823"/>
                  </a:lnTo>
                  <a:lnTo>
                    <a:pt x="3335" y="8085"/>
                  </a:lnTo>
                  <a:lnTo>
                    <a:pt x="8038" y="3251"/>
                  </a:lnTo>
                  <a:lnTo>
                    <a:pt x="471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15;p38">
              <a:extLst>
                <a:ext uri="{FF2B5EF4-FFF2-40B4-BE49-F238E27FC236}">
                  <a16:creationId xmlns:a16="http://schemas.microsoft.com/office/drawing/2014/main" id="{1FF92CAE-5AA4-47D0-9AEC-9B8B4345CFEB}"/>
                </a:ext>
              </a:extLst>
            </p:cNvPr>
            <p:cNvSpPr/>
            <p:nvPr/>
          </p:nvSpPr>
          <p:spPr>
            <a:xfrm>
              <a:off x="3772175" y="1549425"/>
              <a:ext cx="136075" cy="181300"/>
            </a:xfrm>
            <a:custGeom>
              <a:avLst/>
              <a:gdLst/>
              <a:ahLst/>
              <a:cxnLst/>
              <a:rect l="l" t="t" r="r" b="b"/>
              <a:pathLst>
                <a:path w="5443" h="7252" extrusionOk="0">
                  <a:moveTo>
                    <a:pt x="822" y="1"/>
                  </a:moveTo>
                  <a:lnTo>
                    <a:pt x="1" y="6692"/>
                  </a:lnTo>
                  <a:lnTo>
                    <a:pt x="4621" y="7251"/>
                  </a:lnTo>
                  <a:lnTo>
                    <a:pt x="5442" y="560"/>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16;p38">
              <a:extLst>
                <a:ext uri="{FF2B5EF4-FFF2-40B4-BE49-F238E27FC236}">
                  <a16:creationId xmlns:a16="http://schemas.microsoft.com/office/drawing/2014/main" id="{0AAE7597-6918-4D9E-A23D-7A44674AC318}"/>
                </a:ext>
              </a:extLst>
            </p:cNvPr>
            <p:cNvSpPr/>
            <p:nvPr/>
          </p:nvSpPr>
          <p:spPr>
            <a:xfrm>
              <a:off x="3052750" y="1637525"/>
              <a:ext cx="172975" cy="200650"/>
            </a:xfrm>
            <a:custGeom>
              <a:avLst/>
              <a:gdLst/>
              <a:ahLst/>
              <a:cxnLst/>
              <a:rect l="l" t="t" r="r" b="b"/>
              <a:pathLst>
                <a:path w="6919" h="8026" extrusionOk="0">
                  <a:moveTo>
                    <a:pt x="4287" y="1"/>
                  </a:moveTo>
                  <a:lnTo>
                    <a:pt x="1" y="1822"/>
                  </a:lnTo>
                  <a:lnTo>
                    <a:pt x="2632" y="8026"/>
                  </a:lnTo>
                  <a:lnTo>
                    <a:pt x="6918" y="6216"/>
                  </a:lnTo>
                  <a:lnTo>
                    <a:pt x="4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17;p38">
              <a:extLst>
                <a:ext uri="{FF2B5EF4-FFF2-40B4-BE49-F238E27FC236}">
                  <a16:creationId xmlns:a16="http://schemas.microsoft.com/office/drawing/2014/main" id="{94F2EC5D-A66D-4778-9D63-C2C9BE62604B}"/>
                </a:ext>
              </a:extLst>
            </p:cNvPr>
            <p:cNvSpPr/>
            <p:nvPr/>
          </p:nvSpPr>
          <p:spPr>
            <a:xfrm>
              <a:off x="2479175" y="2076875"/>
              <a:ext cx="204500" cy="194400"/>
            </a:xfrm>
            <a:custGeom>
              <a:avLst/>
              <a:gdLst/>
              <a:ahLst/>
              <a:cxnLst/>
              <a:rect l="l" t="t" r="r" b="b"/>
              <a:pathLst>
                <a:path w="8180" h="7776" extrusionOk="0">
                  <a:moveTo>
                    <a:pt x="2798" y="0"/>
                  </a:moveTo>
                  <a:lnTo>
                    <a:pt x="0" y="3715"/>
                  </a:lnTo>
                  <a:lnTo>
                    <a:pt x="5382" y="7775"/>
                  </a:lnTo>
                  <a:lnTo>
                    <a:pt x="8180" y="4060"/>
                  </a:lnTo>
                  <a:lnTo>
                    <a:pt x="279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18;p38">
              <a:extLst>
                <a:ext uri="{FF2B5EF4-FFF2-40B4-BE49-F238E27FC236}">
                  <a16:creationId xmlns:a16="http://schemas.microsoft.com/office/drawing/2014/main" id="{FEF12594-54E0-422E-B7A5-83CD4EEA5021}"/>
                </a:ext>
              </a:extLst>
            </p:cNvPr>
            <p:cNvSpPr/>
            <p:nvPr/>
          </p:nvSpPr>
          <p:spPr>
            <a:xfrm>
              <a:off x="2225275" y="2762075"/>
              <a:ext cx="181575" cy="136050"/>
            </a:xfrm>
            <a:custGeom>
              <a:avLst/>
              <a:gdLst/>
              <a:ahLst/>
              <a:cxnLst/>
              <a:rect l="l" t="t" r="r" b="b"/>
              <a:pathLst>
                <a:path w="7263" h="5442" extrusionOk="0">
                  <a:moveTo>
                    <a:pt x="572" y="1"/>
                  </a:moveTo>
                  <a:lnTo>
                    <a:pt x="0" y="4620"/>
                  </a:lnTo>
                  <a:lnTo>
                    <a:pt x="6691" y="5442"/>
                  </a:lnTo>
                  <a:lnTo>
                    <a:pt x="7263" y="822"/>
                  </a:lnTo>
                  <a:lnTo>
                    <a:pt x="57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19;p38">
              <a:extLst>
                <a:ext uri="{FF2B5EF4-FFF2-40B4-BE49-F238E27FC236}">
                  <a16:creationId xmlns:a16="http://schemas.microsoft.com/office/drawing/2014/main" id="{06F13D80-2287-486F-8CD2-2555A981F252}"/>
                </a:ext>
              </a:extLst>
            </p:cNvPr>
            <p:cNvSpPr/>
            <p:nvPr/>
          </p:nvSpPr>
          <p:spPr>
            <a:xfrm>
              <a:off x="2313675" y="3444300"/>
              <a:ext cx="200650" cy="172975"/>
            </a:xfrm>
            <a:custGeom>
              <a:avLst/>
              <a:gdLst/>
              <a:ahLst/>
              <a:cxnLst/>
              <a:rect l="l" t="t" r="r" b="b"/>
              <a:pathLst>
                <a:path w="8026" h="6919" extrusionOk="0">
                  <a:moveTo>
                    <a:pt x="6215" y="1"/>
                  </a:moveTo>
                  <a:lnTo>
                    <a:pt x="0" y="2644"/>
                  </a:lnTo>
                  <a:lnTo>
                    <a:pt x="1822" y="6918"/>
                  </a:lnTo>
                  <a:lnTo>
                    <a:pt x="8025" y="4287"/>
                  </a:lnTo>
                  <a:lnTo>
                    <a:pt x="621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20;p38">
              <a:extLst>
                <a:ext uri="{FF2B5EF4-FFF2-40B4-BE49-F238E27FC236}">
                  <a16:creationId xmlns:a16="http://schemas.microsoft.com/office/drawing/2014/main" id="{3FCB3B30-91D0-44F1-A399-74D905D7322A}"/>
                </a:ext>
              </a:extLst>
            </p:cNvPr>
            <p:cNvSpPr/>
            <p:nvPr/>
          </p:nvSpPr>
          <p:spPr>
            <a:xfrm>
              <a:off x="2752425" y="3986625"/>
              <a:ext cx="194375" cy="204825"/>
            </a:xfrm>
            <a:custGeom>
              <a:avLst/>
              <a:gdLst/>
              <a:ahLst/>
              <a:cxnLst/>
              <a:rect l="l" t="t" r="r" b="b"/>
              <a:pathLst>
                <a:path w="7775" h="8193" extrusionOk="0">
                  <a:moveTo>
                    <a:pt x="4060" y="1"/>
                  </a:moveTo>
                  <a:lnTo>
                    <a:pt x="0" y="5382"/>
                  </a:lnTo>
                  <a:lnTo>
                    <a:pt x="3715" y="8192"/>
                  </a:lnTo>
                  <a:lnTo>
                    <a:pt x="7775" y="2799"/>
                  </a:lnTo>
                  <a:lnTo>
                    <a:pt x="40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21;p38">
              <a:extLst>
                <a:ext uri="{FF2B5EF4-FFF2-40B4-BE49-F238E27FC236}">
                  <a16:creationId xmlns:a16="http://schemas.microsoft.com/office/drawing/2014/main" id="{BEA47B15-86E4-451B-9FEA-84A9F8C57D1E}"/>
                </a:ext>
              </a:extLst>
            </p:cNvPr>
            <p:cNvSpPr/>
            <p:nvPr/>
          </p:nvSpPr>
          <p:spPr>
            <a:xfrm>
              <a:off x="3438525" y="4263450"/>
              <a:ext cx="136050" cy="181600"/>
            </a:xfrm>
            <a:custGeom>
              <a:avLst/>
              <a:gdLst/>
              <a:ahLst/>
              <a:cxnLst/>
              <a:rect l="l" t="t" r="r" b="b"/>
              <a:pathLst>
                <a:path w="5442" h="7264" extrusionOk="0">
                  <a:moveTo>
                    <a:pt x="822" y="1"/>
                  </a:moveTo>
                  <a:lnTo>
                    <a:pt x="0" y="6692"/>
                  </a:lnTo>
                  <a:lnTo>
                    <a:pt x="4620" y="7263"/>
                  </a:lnTo>
                  <a:lnTo>
                    <a:pt x="5441" y="572"/>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22;p38">
              <a:extLst>
                <a:ext uri="{FF2B5EF4-FFF2-40B4-BE49-F238E27FC236}">
                  <a16:creationId xmlns:a16="http://schemas.microsoft.com/office/drawing/2014/main" id="{35A0F4FD-173E-4FC5-9E03-798B1B492005}"/>
                </a:ext>
              </a:extLst>
            </p:cNvPr>
            <p:cNvSpPr/>
            <p:nvPr/>
          </p:nvSpPr>
          <p:spPr>
            <a:xfrm>
              <a:off x="4120750" y="4155400"/>
              <a:ext cx="172950" cy="200650"/>
            </a:xfrm>
            <a:custGeom>
              <a:avLst/>
              <a:gdLst/>
              <a:ahLst/>
              <a:cxnLst/>
              <a:rect l="l" t="t" r="r" b="b"/>
              <a:pathLst>
                <a:path w="6918" h="8026" extrusionOk="0">
                  <a:moveTo>
                    <a:pt x="4286" y="1"/>
                  </a:moveTo>
                  <a:lnTo>
                    <a:pt x="0" y="1810"/>
                  </a:lnTo>
                  <a:lnTo>
                    <a:pt x="2631" y="8025"/>
                  </a:lnTo>
                  <a:lnTo>
                    <a:pt x="6918" y="6204"/>
                  </a:lnTo>
                  <a:lnTo>
                    <a:pt x="428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23;p38">
              <a:extLst>
                <a:ext uri="{FF2B5EF4-FFF2-40B4-BE49-F238E27FC236}">
                  <a16:creationId xmlns:a16="http://schemas.microsoft.com/office/drawing/2014/main" id="{E70EC793-66F6-4FA4-A0AF-C25A2D51C2F5}"/>
                </a:ext>
              </a:extLst>
            </p:cNvPr>
            <p:cNvSpPr/>
            <p:nvPr/>
          </p:nvSpPr>
          <p:spPr>
            <a:xfrm>
              <a:off x="4663075" y="3723500"/>
              <a:ext cx="204500" cy="194400"/>
            </a:xfrm>
            <a:custGeom>
              <a:avLst/>
              <a:gdLst/>
              <a:ahLst/>
              <a:cxnLst/>
              <a:rect l="l" t="t" r="r" b="b"/>
              <a:pathLst>
                <a:path w="8180" h="7776" extrusionOk="0">
                  <a:moveTo>
                    <a:pt x="2798" y="1"/>
                  </a:moveTo>
                  <a:lnTo>
                    <a:pt x="0" y="3715"/>
                  </a:lnTo>
                  <a:lnTo>
                    <a:pt x="5382" y="7775"/>
                  </a:lnTo>
                  <a:lnTo>
                    <a:pt x="8180" y="4061"/>
                  </a:lnTo>
                  <a:lnTo>
                    <a:pt x="279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24;p38">
              <a:extLst>
                <a:ext uri="{FF2B5EF4-FFF2-40B4-BE49-F238E27FC236}">
                  <a16:creationId xmlns:a16="http://schemas.microsoft.com/office/drawing/2014/main" id="{CA068F5F-3F60-4C39-957C-0DDA12984945}"/>
                </a:ext>
              </a:extLst>
            </p:cNvPr>
            <p:cNvSpPr/>
            <p:nvPr/>
          </p:nvSpPr>
          <p:spPr>
            <a:xfrm>
              <a:off x="4940200" y="3096350"/>
              <a:ext cx="181575" cy="136050"/>
            </a:xfrm>
            <a:custGeom>
              <a:avLst/>
              <a:gdLst/>
              <a:ahLst/>
              <a:cxnLst/>
              <a:rect l="l" t="t" r="r" b="b"/>
              <a:pathLst>
                <a:path w="7263" h="5442" extrusionOk="0">
                  <a:moveTo>
                    <a:pt x="560" y="0"/>
                  </a:moveTo>
                  <a:lnTo>
                    <a:pt x="0" y="4620"/>
                  </a:lnTo>
                  <a:lnTo>
                    <a:pt x="6691" y="5441"/>
                  </a:lnTo>
                  <a:lnTo>
                    <a:pt x="7263" y="822"/>
                  </a:lnTo>
                  <a:lnTo>
                    <a:pt x="56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25;p38">
              <a:extLst>
                <a:ext uri="{FF2B5EF4-FFF2-40B4-BE49-F238E27FC236}">
                  <a16:creationId xmlns:a16="http://schemas.microsoft.com/office/drawing/2014/main" id="{9377D316-3224-4565-A37A-A348F77DA4F7}"/>
                </a:ext>
              </a:extLst>
            </p:cNvPr>
            <p:cNvSpPr/>
            <p:nvPr/>
          </p:nvSpPr>
          <p:spPr>
            <a:xfrm>
              <a:off x="4831550" y="2376600"/>
              <a:ext cx="200650" cy="172975"/>
            </a:xfrm>
            <a:custGeom>
              <a:avLst/>
              <a:gdLst/>
              <a:ahLst/>
              <a:cxnLst/>
              <a:rect l="l" t="t" r="r" b="b"/>
              <a:pathLst>
                <a:path w="8026" h="6919" extrusionOk="0">
                  <a:moveTo>
                    <a:pt x="6203" y="1"/>
                  </a:moveTo>
                  <a:lnTo>
                    <a:pt x="0" y="2632"/>
                  </a:lnTo>
                  <a:lnTo>
                    <a:pt x="1810" y="6919"/>
                  </a:lnTo>
                  <a:lnTo>
                    <a:pt x="8025" y="4287"/>
                  </a:lnTo>
                  <a:lnTo>
                    <a:pt x="6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26;p38">
              <a:extLst>
                <a:ext uri="{FF2B5EF4-FFF2-40B4-BE49-F238E27FC236}">
                  <a16:creationId xmlns:a16="http://schemas.microsoft.com/office/drawing/2014/main" id="{E9CC624A-5457-4FAE-8513-E4E8EC96088F}"/>
                </a:ext>
              </a:extLst>
            </p:cNvPr>
            <p:cNvSpPr/>
            <p:nvPr/>
          </p:nvSpPr>
          <p:spPr>
            <a:xfrm>
              <a:off x="4399050" y="1803025"/>
              <a:ext cx="194400" cy="204825"/>
            </a:xfrm>
            <a:custGeom>
              <a:avLst/>
              <a:gdLst/>
              <a:ahLst/>
              <a:cxnLst/>
              <a:rect l="l" t="t" r="r" b="b"/>
              <a:pathLst>
                <a:path w="7776" h="8193" extrusionOk="0">
                  <a:moveTo>
                    <a:pt x="4061" y="1"/>
                  </a:moveTo>
                  <a:lnTo>
                    <a:pt x="0" y="5382"/>
                  </a:lnTo>
                  <a:lnTo>
                    <a:pt x="3715" y="8192"/>
                  </a:lnTo>
                  <a:lnTo>
                    <a:pt x="7775" y="2799"/>
                  </a:lnTo>
                  <a:lnTo>
                    <a:pt x="406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27;p38">
              <a:extLst>
                <a:ext uri="{FF2B5EF4-FFF2-40B4-BE49-F238E27FC236}">
                  <a16:creationId xmlns:a16="http://schemas.microsoft.com/office/drawing/2014/main" id="{CE1C2254-024C-4F5E-A76F-1AF9AAB23668}"/>
                </a:ext>
              </a:extLst>
            </p:cNvPr>
            <p:cNvSpPr/>
            <p:nvPr/>
          </p:nvSpPr>
          <p:spPr>
            <a:xfrm>
              <a:off x="4092475" y="1626225"/>
              <a:ext cx="170275" cy="199750"/>
            </a:xfrm>
            <a:custGeom>
              <a:avLst/>
              <a:gdLst/>
              <a:ahLst/>
              <a:cxnLst/>
              <a:rect l="l" t="t" r="r" b="b"/>
              <a:pathLst>
                <a:path w="6811" h="7990" extrusionOk="0">
                  <a:moveTo>
                    <a:pt x="2488" y="0"/>
                  </a:moveTo>
                  <a:lnTo>
                    <a:pt x="0" y="6275"/>
                  </a:lnTo>
                  <a:lnTo>
                    <a:pt x="4334" y="7989"/>
                  </a:lnTo>
                  <a:lnTo>
                    <a:pt x="6810" y="1715"/>
                  </a:lnTo>
                  <a:lnTo>
                    <a:pt x="248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28;p38">
              <a:extLst>
                <a:ext uri="{FF2B5EF4-FFF2-40B4-BE49-F238E27FC236}">
                  <a16:creationId xmlns:a16="http://schemas.microsoft.com/office/drawing/2014/main" id="{C0CD246B-DFAA-4374-866C-256BAE9EF7F4}"/>
                </a:ext>
              </a:extLst>
            </p:cNvPr>
            <p:cNvSpPr/>
            <p:nvPr/>
          </p:nvSpPr>
          <p:spPr>
            <a:xfrm>
              <a:off x="3404875" y="1552400"/>
              <a:ext cx="139625" cy="183675"/>
            </a:xfrm>
            <a:custGeom>
              <a:avLst/>
              <a:gdLst/>
              <a:ahLst/>
              <a:cxnLst/>
              <a:rect l="l" t="t" r="r" b="b"/>
              <a:pathLst>
                <a:path w="5585" h="7347" extrusionOk="0">
                  <a:moveTo>
                    <a:pt x="4608" y="1"/>
                  </a:moveTo>
                  <a:lnTo>
                    <a:pt x="1" y="679"/>
                  </a:lnTo>
                  <a:lnTo>
                    <a:pt x="977" y="7347"/>
                  </a:lnTo>
                  <a:lnTo>
                    <a:pt x="5585" y="6668"/>
                  </a:lnTo>
                  <a:lnTo>
                    <a:pt x="46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29;p38">
              <a:extLst>
                <a:ext uri="{FF2B5EF4-FFF2-40B4-BE49-F238E27FC236}">
                  <a16:creationId xmlns:a16="http://schemas.microsoft.com/office/drawing/2014/main" id="{A8123866-9F92-4B35-AE52-8D4F45DE1177}"/>
                </a:ext>
              </a:extLst>
            </p:cNvPr>
            <p:cNvSpPr/>
            <p:nvPr/>
          </p:nvSpPr>
          <p:spPr>
            <a:xfrm>
              <a:off x="2726825" y="1822375"/>
              <a:ext cx="195875" cy="204525"/>
            </a:xfrm>
            <a:custGeom>
              <a:avLst/>
              <a:gdLst/>
              <a:ahLst/>
              <a:cxnLst/>
              <a:rect l="l" t="t" r="r" b="b"/>
              <a:pathLst>
                <a:path w="7835" h="8181" extrusionOk="0">
                  <a:moveTo>
                    <a:pt x="3655" y="1"/>
                  </a:moveTo>
                  <a:lnTo>
                    <a:pt x="0" y="2894"/>
                  </a:lnTo>
                  <a:lnTo>
                    <a:pt x="4179" y="8180"/>
                  </a:lnTo>
                  <a:lnTo>
                    <a:pt x="7834" y="5299"/>
                  </a:lnTo>
                  <a:lnTo>
                    <a:pt x="365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30;p38">
              <a:extLst>
                <a:ext uri="{FF2B5EF4-FFF2-40B4-BE49-F238E27FC236}">
                  <a16:creationId xmlns:a16="http://schemas.microsoft.com/office/drawing/2014/main" id="{3E0597B4-50C4-4F50-9B60-0A8F59C3E1A5}"/>
                </a:ext>
              </a:extLst>
            </p:cNvPr>
            <p:cNvSpPr/>
            <p:nvPr/>
          </p:nvSpPr>
          <p:spPr>
            <a:xfrm>
              <a:off x="2302350" y="2407275"/>
              <a:ext cx="199750" cy="170575"/>
            </a:xfrm>
            <a:custGeom>
              <a:avLst/>
              <a:gdLst/>
              <a:ahLst/>
              <a:cxnLst/>
              <a:rect l="l" t="t" r="r" b="b"/>
              <a:pathLst>
                <a:path w="7990" h="6823" extrusionOk="0">
                  <a:moveTo>
                    <a:pt x="1715" y="0"/>
                  </a:moveTo>
                  <a:lnTo>
                    <a:pt x="1" y="4334"/>
                  </a:lnTo>
                  <a:lnTo>
                    <a:pt x="6264" y="6823"/>
                  </a:lnTo>
                  <a:lnTo>
                    <a:pt x="7990"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31;p38">
              <a:extLst>
                <a:ext uri="{FF2B5EF4-FFF2-40B4-BE49-F238E27FC236}">
                  <a16:creationId xmlns:a16="http://schemas.microsoft.com/office/drawing/2014/main" id="{6BCF83E9-D2FF-4133-BC89-79203EC4A26D}"/>
                </a:ext>
              </a:extLst>
            </p:cNvPr>
            <p:cNvSpPr/>
            <p:nvPr/>
          </p:nvSpPr>
          <p:spPr>
            <a:xfrm>
              <a:off x="2228550" y="3125800"/>
              <a:ext cx="183675" cy="139625"/>
            </a:xfrm>
            <a:custGeom>
              <a:avLst/>
              <a:gdLst/>
              <a:ahLst/>
              <a:cxnLst/>
              <a:rect l="l" t="t" r="r" b="b"/>
              <a:pathLst>
                <a:path w="7347" h="5585" extrusionOk="0">
                  <a:moveTo>
                    <a:pt x="6668" y="1"/>
                  </a:moveTo>
                  <a:lnTo>
                    <a:pt x="0" y="989"/>
                  </a:lnTo>
                  <a:lnTo>
                    <a:pt x="679" y="5585"/>
                  </a:lnTo>
                  <a:lnTo>
                    <a:pt x="7346" y="4609"/>
                  </a:lnTo>
                  <a:lnTo>
                    <a:pt x="666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32;p38">
              <a:extLst>
                <a:ext uri="{FF2B5EF4-FFF2-40B4-BE49-F238E27FC236}">
                  <a16:creationId xmlns:a16="http://schemas.microsoft.com/office/drawing/2014/main" id="{20660388-09DB-4C63-A5BF-2C910D37C915}"/>
                </a:ext>
              </a:extLst>
            </p:cNvPr>
            <p:cNvSpPr/>
            <p:nvPr/>
          </p:nvSpPr>
          <p:spPr>
            <a:xfrm>
              <a:off x="2498800" y="3747625"/>
              <a:ext cx="204225" cy="195875"/>
            </a:xfrm>
            <a:custGeom>
              <a:avLst/>
              <a:gdLst/>
              <a:ahLst/>
              <a:cxnLst/>
              <a:rect l="l" t="t" r="r" b="b"/>
              <a:pathLst>
                <a:path w="8169" h="7835" extrusionOk="0">
                  <a:moveTo>
                    <a:pt x="5287" y="0"/>
                  </a:moveTo>
                  <a:lnTo>
                    <a:pt x="1" y="4179"/>
                  </a:lnTo>
                  <a:lnTo>
                    <a:pt x="2882" y="7834"/>
                  </a:lnTo>
                  <a:lnTo>
                    <a:pt x="8169" y="3655"/>
                  </a:lnTo>
                  <a:lnTo>
                    <a:pt x="528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33;p38">
              <a:extLst>
                <a:ext uri="{FF2B5EF4-FFF2-40B4-BE49-F238E27FC236}">
                  <a16:creationId xmlns:a16="http://schemas.microsoft.com/office/drawing/2014/main" id="{F1A059ED-846E-4F66-A514-CCD44F375847}"/>
                </a:ext>
              </a:extLst>
            </p:cNvPr>
            <p:cNvSpPr/>
            <p:nvPr/>
          </p:nvSpPr>
          <p:spPr>
            <a:xfrm>
              <a:off x="3083700" y="4168200"/>
              <a:ext cx="170300" cy="199750"/>
            </a:xfrm>
            <a:custGeom>
              <a:avLst/>
              <a:gdLst/>
              <a:ahLst/>
              <a:cxnLst/>
              <a:rect l="l" t="t" r="r" b="b"/>
              <a:pathLst>
                <a:path w="6812" h="7990" extrusionOk="0">
                  <a:moveTo>
                    <a:pt x="2489" y="1"/>
                  </a:moveTo>
                  <a:lnTo>
                    <a:pt x="1" y="6263"/>
                  </a:lnTo>
                  <a:lnTo>
                    <a:pt x="4323" y="7990"/>
                  </a:lnTo>
                  <a:lnTo>
                    <a:pt x="6811" y="1715"/>
                  </a:lnTo>
                  <a:lnTo>
                    <a:pt x="2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34;p38">
              <a:extLst>
                <a:ext uri="{FF2B5EF4-FFF2-40B4-BE49-F238E27FC236}">
                  <a16:creationId xmlns:a16="http://schemas.microsoft.com/office/drawing/2014/main" id="{62E957C9-A5E3-4EB6-90DB-EFC91DA7CFFD}"/>
                </a:ext>
              </a:extLst>
            </p:cNvPr>
            <p:cNvSpPr/>
            <p:nvPr/>
          </p:nvSpPr>
          <p:spPr>
            <a:xfrm>
              <a:off x="3801950" y="4258100"/>
              <a:ext cx="139625" cy="183675"/>
            </a:xfrm>
            <a:custGeom>
              <a:avLst/>
              <a:gdLst/>
              <a:ahLst/>
              <a:cxnLst/>
              <a:rect l="l" t="t" r="r" b="b"/>
              <a:pathLst>
                <a:path w="5585" h="7347" extrusionOk="0">
                  <a:moveTo>
                    <a:pt x="4608" y="0"/>
                  </a:moveTo>
                  <a:lnTo>
                    <a:pt x="1" y="679"/>
                  </a:lnTo>
                  <a:lnTo>
                    <a:pt x="977" y="7346"/>
                  </a:lnTo>
                  <a:lnTo>
                    <a:pt x="5585" y="6680"/>
                  </a:lnTo>
                  <a:lnTo>
                    <a:pt x="460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35;p38">
              <a:extLst>
                <a:ext uri="{FF2B5EF4-FFF2-40B4-BE49-F238E27FC236}">
                  <a16:creationId xmlns:a16="http://schemas.microsoft.com/office/drawing/2014/main" id="{A95BEE96-1D48-42F3-B733-DD13088FCE73}"/>
                </a:ext>
              </a:extLst>
            </p:cNvPr>
            <p:cNvSpPr/>
            <p:nvPr/>
          </p:nvSpPr>
          <p:spPr>
            <a:xfrm>
              <a:off x="4423750" y="3967275"/>
              <a:ext cx="195875" cy="204525"/>
            </a:xfrm>
            <a:custGeom>
              <a:avLst/>
              <a:gdLst/>
              <a:ahLst/>
              <a:cxnLst/>
              <a:rect l="l" t="t" r="r" b="b"/>
              <a:pathLst>
                <a:path w="7835" h="8181" extrusionOk="0">
                  <a:moveTo>
                    <a:pt x="3656" y="1"/>
                  </a:moveTo>
                  <a:lnTo>
                    <a:pt x="1" y="2894"/>
                  </a:lnTo>
                  <a:lnTo>
                    <a:pt x="4180" y="8180"/>
                  </a:lnTo>
                  <a:lnTo>
                    <a:pt x="7835" y="5287"/>
                  </a:lnTo>
                  <a:lnTo>
                    <a:pt x="3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36;p38">
              <a:extLst>
                <a:ext uri="{FF2B5EF4-FFF2-40B4-BE49-F238E27FC236}">
                  <a16:creationId xmlns:a16="http://schemas.microsoft.com/office/drawing/2014/main" id="{21FCB0AD-B8B4-4C67-A302-D3E2D5980EBC}"/>
                </a:ext>
              </a:extLst>
            </p:cNvPr>
            <p:cNvSpPr/>
            <p:nvPr/>
          </p:nvSpPr>
          <p:spPr>
            <a:xfrm>
              <a:off x="4844350" y="3416325"/>
              <a:ext cx="199750" cy="170575"/>
            </a:xfrm>
            <a:custGeom>
              <a:avLst/>
              <a:gdLst/>
              <a:ahLst/>
              <a:cxnLst/>
              <a:rect l="l" t="t" r="r" b="b"/>
              <a:pathLst>
                <a:path w="7990" h="6823" extrusionOk="0">
                  <a:moveTo>
                    <a:pt x="1715" y="0"/>
                  </a:moveTo>
                  <a:lnTo>
                    <a:pt x="0" y="4334"/>
                  </a:lnTo>
                  <a:lnTo>
                    <a:pt x="6275" y="6823"/>
                  </a:lnTo>
                  <a:lnTo>
                    <a:pt x="7989"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37;p38">
              <a:extLst>
                <a:ext uri="{FF2B5EF4-FFF2-40B4-BE49-F238E27FC236}">
                  <a16:creationId xmlns:a16="http://schemas.microsoft.com/office/drawing/2014/main" id="{2C2FE1EA-149D-48DB-B157-07FFCD233E46}"/>
                </a:ext>
              </a:extLst>
            </p:cNvPr>
            <p:cNvSpPr/>
            <p:nvPr/>
          </p:nvSpPr>
          <p:spPr>
            <a:xfrm>
              <a:off x="4934225" y="2728750"/>
              <a:ext cx="183975" cy="139625"/>
            </a:xfrm>
            <a:custGeom>
              <a:avLst/>
              <a:gdLst/>
              <a:ahLst/>
              <a:cxnLst/>
              <a:rect l="l" t="t" r="r" b="b"/>
              <a:pathLst>
                <a:path w="7359" h="5585" extrusionOk="0">
                  <a:moveTo>
                    <a:pt x="6680" y="0"/>
                  </a:moveTo>
                  <a:lnTo>
                    <a:pt x="1" y="976"/>
                  </a:lnTo>
                  <a:lnTo>
                    <a:pt x="680" y="5584"/>
                  </a:lnTo>
                  <a:lnTo>
                    <a:pt x="7359" y="4608"/>
                  </a:lnTo>
                  <a:lnTo>
                    <a:pt x="668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38;p38">
              <a:extLst>
                <a:ext uri="{FF2B5EF4-FFF2-40B4-BE49-F238E27FC236}">
                  <a16:creationId xmlns:a16="http://schemas.microsoft.com/office/drawing/2014/main" id="{5E1420B3-B991-4C1A-831A-A4A453D6D0E5}"/>
                </a:ext>
              </a:extLst>
            </p:cNvPr>
            <p:cNvSpPr/>
            <p:nvPr/>
          </p:nvSpPr>
          <p:spPr>
            <a:xfrm>
              <a:off x="4643425" y="2050675"/>
              <a:ext cx="204525" cy="195875"/>
            </a:xfrm>
            <a:custGeom>
              <a:avLst/>
              <a:gdLst/>
              <a:ahLst/>
              <a:cxnLst/>
              <a:rect l="l" t="t" r="r" b="b"/>
              <a:pathLst>
                <a:path w="8181" h="7835" extrusionOk="0">
                  <a:moveTo>
                    <a:pt x="5287" y="1"/>
                  </a:moveTo>
                  <a:lnTo>
                    <a:pt x="1" y="4180"/>
                  </a:lnTo>
                  <a:lnTo>
                    <a:pt x="2882" y="7835"/>
                  </a:lnTo>
                  <a:lnTo>
                    <a:pt x="8180" y="3644"/>
                  </a:lnTo>
                  <a:lnTo>
                    <a:pt x="5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1239;p38">
            <a:extLst>
              <a:ext uri="{FF2B5EF4-FFF2-40B4-BE49-F238E27FC236}">
                <a16:creationId xmlns:a16="http://schemas.microsoft.com/office/drawing/2014/main" id="{B39B8870-CB1E-44EE-A9CE-2F434EF8AA97}"/>
              </a:ext>
            </a:extLst>
          </p:cNvPr>
          <p:cNvSpPr/>
          <p:nvPr/>
        </p:nvSpPr>
        <p:spPr>
          <a:xfrm>
            <a:off x="2508895" y="2974682"/>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40;p38">
            <a:extLst>
              <a:ext uri="{FF2B5EF4-FFF2-40B4-BE49-F238E27FC236}">
                <a16:creationId xmlns:a16="http://schemas.microsoft.com/office/drawing/2014/main" id="{18D04CFC-1F6A-4D9B-BDA8-650D1419911F}"/>
              </a:ext>
            </a:extLst>
          </p:cNvPr>
          <p:cNvSpPr/>
          <p:nvPr/>
        </p:nvSpPr>
        <p:spPr>
          <a:xfrm>
            <a:off x="2508895" y="2975078"/>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41;p38">
            <a:extLst>
              <a:ext uri="{FF2B5EF4-FFF2-40B4-BE49-F238E27FC236}">
                <a16:creationId xmlns:a16="http://schemas.microsoft.com/office/drawing/2014/main" id="{88748016-51E6-4018-BBA0-03F623A09B1B}"/>
              </a:ext>
            </a:extLst>
          </p:cNvPr>
          <p:cNvSpPr/>
          <p:nvPr/>
        </p:nvSpPr>
        <p:spPr>
          <a:xfrm>
            <a:off x="2508895" y="2975078"/>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43;p38">
            <a:extLst>
              <a:ext uri="{FF2B5EF4-FFF2-40B4-BE49-F238E27FC236}">
                <a16:creationId xmlns:a16="http://schemas.microsoft.com/office/drawing/2014/main" id="{7DCEA1E4-0CDD-4415-83D9-456665E5A8B9}"/>
              </a:ext>
            </a:extLst>
          </p:cNvPr>
          <p:cNvSpPr/>
          <p:nvPr/>
        </p:nvSpPr>
        <p:spPr>
          <a:xfrm flipH="1">
            <a:off x="3672701" y="3367765"/>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44;p38">
            <a:extLst>
              <a:ext uri="{FF2B5EF4-FFF2-40B4-BE49-F238E27FC236}">
                <a16:creationId xmlns:a16="http://schemas.microsoft.com/office/drawing/2014/main" id="{5A7F8E0B-F271-4660-ADC3-0E8C356F16B0}"/>
              </a:ext>
            </a:extLst>
          </p:cNvPr>
          <p:cNvSpPr/>
          <p:nvPr/>
        </p:nvSpPr>
        <p:spPr>
          <a:xfrm rot="10800000" flipH="1">
            <a:off x="6161840" y="4566943"/>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1246;p38">
            <a:extLst>
              <a:ext uri="{FF2B5EF4-FFF2-40B4-BE49-F238E27FC236}">
                <a16:creationId xmlns:a16="http://schemas.microsoft.com/office/drawing/2014/main" id="{067AFADE-5661-44E3-BE45-81820A74305D}"/>
              </a:ext>
            </a:extLst>
          </p:cNvPr>
          <p:cNvPicPr preferRelativeResize="0"/>
          <p:nvPr/>
        </p:nvPicPr>
        <p:blipFill>
          <a:blip r:embed="rId10">
            <a:alphaModFix/>
          </a:blip>
          <a:stretch>
            <a:fillRect/>
          </a:stretch>
        </p:blipFill>
        <p:spPr>
          <a:xfrm>
            <a:off x="845423" y="3506120"/>
            <a:ext cx="274156" cy="362968"/>
          </a:xfrm>
          <a:prstGeom prst="rect">
            <a:avLst/>
          </a:prstGeom>
          <a:noFill/>
          <a:ln>
            <a:noFill/>
          </a:ln>
        </p:spPr>
      </p:pic>
      <p:sp>
        <p:nvSpPr>
          <p:cNvPr id="82" name="Google Shape;1080;p36">
            <a:extLst>
              <a:ext uri="{FF2B5EF4-FFF2-40B4-BE49-F238E27FC236}">
                <a16:creationId xmlns:a16="http://schemas.microsoft.com/office/drawing/2014/main" id="{791AC311-6566-4B24-9FEF-2A5B4D8FCE63}"/>
              </a:ext>
            </a:extLst>
          </p:cNvPr>
          <p:cNvSpPr txBox="1">
            <a:spLocks/>
          </p:cNvSpPr>
          <p:nvPr/>
        </p:nvSpPr>
        <p:spPr>
          <a:xfrm>
            <a:off x="1410796" y="2592431"/>
            <a:ext cx="1248201" cy="780789"/>
          </a:xfrm>
          <a:prstGeom prst="rect">
            <a:avLst/>
          </a:prstGeom>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rgbClr val="F3F3F3"/>
                </a:solidFill>
                <a:latin typeface="Teko" panose="020B0604020202020204" charset="0"/>
                <a:cs typeface="Teko" panose="020B0604020202020204" charset="0"/>
              </a:rPr>
              <a:t>Target task:</a:t>
            </a:r>
          </a:p>
        </p:txBody>
      </p:sp>
      <p:grpSp>
        <p:nvGrpSpPr>
          <p:cNvPr id="83" name="Google Shape;624;p28">
            <a:extLst>
              <a:ext uri="{FF2B5EF4-FFF2-40B4-BE49-F238E27FC236}">
                <a16:creationId xmlns:a16="http://schemas.microsoft.com/office/drawing/2014/main" id="{1BFE10F1-06AB-4B44-9191-A09CDB4B2858}"/>
              </a:ext>
            </a:extLst>
          </p:cNvPr>
          <p:cNvGrpSpPr/>
          <p:nvPr/>
        </p:nvGrpSpPr>
        <p:grpSpPr>
          <a:xfrm>
            <a:off x="277425" y="3238845"/>
            <a:ext cx="2537909" cy="1320238"/>
            <a:chOff x="2735900" y="3141850"/>
            <a:chExt cx="4615000" cy="1024950"/>
          </a:xfrm>
        </p:grpSpPr>
        <p:sp>
          <p:nvSpPr>
            <p:cNvPr id="84" name="Google Shape;625;p28">
              <a:extLst>
                <a:ext uri="{FF2B5EF4-FFF2-40B4-BE49-F238E27FC236}">
                  <a16:creationId xmlns:a16="http://schemas.microsoft.com/office/drawing/2014/main" id="{4F65D28F-BAF3-4021-987E-97C5D0CB20F1}"/>
                </a:ext>
              </a:extLst>
            </p:cNvPr>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26;p28">
              <a:extLst>
                <a:ext uri="{FF2B5EF4-FFF2-40B4-BE49-F238E27FC236}">
                  <a16:creationId xmlns:a16="http://schemas.microsoft.com/office/drawing/2014/main" id="{4563A855-695B-4343-98CF-DC5734631386}"/>
                </a:ext>
              </a:extLst>
            </p:cNvPr>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2811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00" fill="hold"/>
                                        <p:tgtEl>
                                          <p:spTgt spid="7"/>
                                        </p:tgtEl>
                                      </p:cBhvr>
                                    </p:cmd>
                                  </p:childTnLst>
                                </p:cTn>
                              </p:par>
                              <p:par>
                                <p:cTn id="7" presetID="1" presetClass="mediacall" presetSubtype="0" fill="hold" nodeType="withEffect">
                                  <p:stCondLst>
                                    <p:cond delay="0"/>
                                  </p:stCondLst>
                                  <p:childTnLst>
                                    <p:cmd type="call" cmd="playFrom(0.0)">
                                      <p:cBhvr>
                                        <p:cTn id="8" dur="119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72E3F6-B87D-4177-B20E-3298337F8868}"/>
              </a:ext>
            </a:extLst>
          </p:cNvPr>
          <p:cNvSpPr txBox="1">
            <a:spLocks/>
          </p:cNvSpPr>
          <p:nvPr/>
        </p:nvSpPr>
        <p:spPr>
          <a:xfrm>
            <a:off x="3556041" y="390657"/>
            <a:ext cx="2269085" cy="7527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Breakout</a:t>
            </a:r>
            <a:endParaRPr lang="en-US" sz="1100" dirty="0"/>
          </a:p>
        </p:txBody>
      </p:sp>
      <p:sp>
        <p:nvSpPr>
          <p:cNvPr id="17" name="Google Shape;669;p31">
            <a:extLst>
              <a:ext uri="{FF2B5EF4-FFF2-40B4-BE49-F238E27FC236}">
                <a16:creationId xmlns:a16="http://schemas.microsoft.com/office/drawing/2014/main" id="{BBD50E81-BD1E-4FEC-8088-56F530E7BE51}"/>
              </a:ext>
            </a:extLst>
          </p:cNvPr>
          <p:cNvSpPr txBox="1">
            <a:spLocks/>
          </p:cNvSpPr>
          <p:nvPr/>
        </p:nvSpPr>
        <p:spPr>
          <a:xfrm>
            <a:off x="1417176" y="960032"/>
            <a:ext cx="2328864"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TRUE AUTOMATON</a:t>
            </a:r>
          </a:p>
        </p:txBody>
      </p:sp>
      <p:sp>
        <p:nvSpPr>
          <p:cNvPr id="18" name="Google Shape;669;p31">
            <a:extLst>
              <a:ext uri="{FF2B5EF4-FFF2-40B4-BE49-F238E27FC236}">
                <a16:creationId xmlns:a16="http://schemas.microsoft.com/office/drawing/2014/main" id="{22B0B1E2-CE54-4AC4-B08E-425DCB1776D6}"/>
              </a:ext>
            </a:extLst>
          </p:cNvPr>
          <p:cNvSpPr txBox="1">
            <a:spLocks/>
          </p:cNvSpPr>
          <p:nvPr/>
        </p:nvSpPr>
        <p:spPr>
          <a:xfrm>
            <a:off x="6108764" y="945796"/>
            <a:ext cx="2328864" cy="59727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rgbClr val="F3F3F3"/>
                </a:solidFill>
                <a:latin typeface="Teko"/>
                <a:ea typeface="Teko"/>
                <a:cs typeface="Teko"/>
                <a:sym typeface="Teko"/>
              </a:rPr>
              <a:t>EXTRACTED AUTOMATON</a:t>
            </a:r>
          </a:p>
        </p:txBody>
      </p:sp>
      <p:sp>
        <p:nvSpPr>
          <p:cNvPr id="22" name="Google Shape;1342;p40">
            <a:extLst>
              <a:ext uri="{FF2B5EF4-FFF2-40B4-BE49-F238E27FC236}">
                <a16:creationId xmlns:a16="http://schemas.microsoft.com/office/drawing/2014/main" id="{DF77CE08-3D4D-42A1-B02A-6633015E0F76}"/>
              </a:ext>
            </a:extLst>
          </p:cNvPr>
          <p:cNvSpPr/>
          <p:nvPr/>
        </p:nvSpPr>
        <p:spPr>
          <a:xfrm>
            <a:off x="698113" y="1635554"/>
            <a:ext cx="3766990" cy="160451"/>
          </a:xfrm>
          <a:custGeom>
            <a:avLst/>
            <a:gdLst/>
            <a:ahLst/>
            <a:cxnLst/>
            <a:rect l="l" t="t" r="r" b="b"/>
            <a:pathLst>
              <a:path w="45030" h="1918" extrusionOk="0">
                <a:moveTo>
                  <a:pt x="0" y="0"/>
                </a:moveTo>
                <a:lnTo>
                  <a:pt x="0" y="1917"/>
                </a:lnTo>
                <a:lnTo>
                  <a:pt x="45030" y="1917"/>
                </a:lnTo>
                <a:lnTo>
                  <a:pt x="43125"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roup 33">
            <a:extLst>
              <a:ext uri="{FF2B5EF4-FFF2-40B4-BE49-F238E27FC236}">
                <a16:creationId xmlns:a16="http://schemas.microsoft.com/office/drawing/2014/main" id="{396CDD06-1725-4BC9-8740-0C4FD04E12B0}"/>
              </a:ext>
            </a:extLst>
          </p:cNvPr>
          <p:cNvGrpSpPr/>
          <p:nvPr/>
        </p:nvGrpSpPr>
        <p:grpSpPr>
          <a:xfrm>
            <a:off x="327660" y="1604732"/>
            <a:ext cx="4983435" cy="2325631"/>
            <a:chOff x="531288" y="1960300"/>
            <a:chExt cx="5140514" cy="3807763"/>
          </a:xfrm>
        </p:grpSpPr>
        <p:sp>
          <p:nvSpPr>
            <p:cNvPr id="20" name="Google Shape;1340;p40">
              <a:extLst>
                <a:ext uri="{FF2B5EF4-FFF2-40B4-BE49-F238E27FC236}">
                  <a16:creationId xmlns:a16="http://schemas.microsoft.com/office/drawing/2014/main" id="{6AE70CCD-74BC-41D1-AA85-F66E2D208D26}"/>
                </a:ext>
              </a:extLst>
            </p:cNvPr>
            <p:cNvSpPr/>
            <p:nvPr/>
          </p:nvSpPr>
          <p:spPr>
            <a:xfrm>
              <a:off x="691655" y="2191456"/>
              <a:ext cx="4819780" cy="357660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1;p40">
              <a:extLst>
                <a:ext uri="{FF2B5EF4-FFF2-40B4-BE49-F238E27FC236}">
                  <a16:creationId xmlns:a16="http://schemas.microsoft.com/office/drawing/2014/main" id="{3B260684-C204-412A-A077-C13DF4639DAA}"/>
                </a:ext>
              </a:extLst>
            </p:cNvPr>
            <p:cNvSpPr/>
            <p:nvPr/>
          </p:nvSpPr>
          <p:spPr>
            <a:xfrm>
              <a:off x="531288" y="1960300"/>
              <a:ext cx="5140514" cy="358367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3;p40">
              <a:extLst>
                <a:ext uri="{FF2B5EF4-FFF2-40B4-BE49-F238E27FC236}">
                  <a16:creationId xmlns:a16="http://schemas.microsoft.com/office/drawing/2014/main" id="{256AE5BA-7A9D-4199-9E50-6C8ECF131825}"/>
                </a:ext>
              </a:extLst>
            </p:cNvPr>
            <p:cNvSpPr/>
            <p:nvPr/>
          </p:nvSpPr>
          <p:spPr>
            <a:xfrm>
              <a:off x="5253818" y="2380844"/>
              <a:ext cx="225200" cy="225200"/>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45;p40">
              <a:extLst>
                <a:ext uri="{FF2B5EF4-FFF2-40B4-BE49-F238E27FC236}">
                  <a16:creationId xmlns:a16="http://schemas.microsoft.com/office/drawing/2014/main" id="{1DCCBE52-B296-4D93-B5BE-333090F96ECE}"/>
                </a:ext>
              </a:extLst>
            </p:cNvPr>
            <p:cNvSpPr/>
            <p:nvPr/>
          </p:nvSpPr>
          <p:spPr>
            <a:xfrm>
              <a:off x="707404" y="5412148"/>
              <a:ext cx="225200" cy="225200"/>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46;p40">
              <a:extLst>
                <a:ext uri="{FF2B5EF4-FFF2-40B4-BE49-F238E27FC236}">
                  <a16:creationId xmlns:a16="http://schemas.microsoft.com/office/drawing/2014/main" id="{67D07F23-259C-46E9-BA2C-5208BAA427FE}"/>
                </a:ext>
              </a:extLst>
            </p:cNvPr>
            <p:cNvSpPr/>
            <p:nvPr/>
          </p:nvSpPr>
          <p:spPr>
            <a:xfrm>
              <a:off x="697891" y="2380844"/>
              <a:ext cx="225200" cy="225200"/>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roup 34">
            <a:extLst>
              <a:ext uri="{FF2B5EF4-FFF2-40B4-BE49-F238E27FC236}">
                <a16:creationId xmlns:a16="http://schemas.microsoft.com/office/drawing/2014/main" id="{5A2DC3A1-7833-4855-9ADE-59136653A68A}"/>
              </a:ext>
            </a:extLst>
          </p:cNvPr>
          <p:cNvGrpSpPr/>
          <p:nvPr/>
        </p:nvGrpSpPr>
        <p:grpSpPr>
          <a:xfrm>
            <a:off x="6015373" y="1511640"/>
            <a:ext cx="2515649" cy="3002173"/>
            <a:chOff x="531288" y="1803829"/>
            <a:chExt cx="5140514" cy="4170468"/>
          </a:xfrm>
        </p:grpSpPr>
        <p:sp>
          <p:nvSpPr>
            <p:cNvPr id="36" name="Google Shape;1340;p40">
              <a:extLst>
                <a:ext uri="{FF2B5EF4-FFF2-40B4-BE49-F238E27FC236}">
                  <a16:creationId xmlns:a16="http://schemas.microsoft.com/office/drawing/2014/main" id="{65C73B15-394F-4001-A482-63460BE9F706}"/>
                </a:ext>
              </a:extLst>
            </p:cNvPr>
            <p:cNvSpPr/>
            <p:nvPr/>
          </p:nvSpPr>
          <p:spPr>
            <a:xfrm>
              <a:off x="691654"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41;p40">
              <a:extLst>
                <a:ext uri="{FF2B5EF4-FFF2-40B4-BE49-F238E27FC236}">
                  <a16:creationId xmlns:a16="http://schemas.microsoft.com/office/drawing/2014/main" id="{F61CC4C3-602B-4763-A551-9C8521BCF784}"/>
                </a:ext>
              </a:extLst>
            </p:cNvPr>
            <p:cNvSpPr/>
            <p:nvPr/>
          </p:nvSpPr>
          <p:spPr>
            <a:xfrm>
              <a:off x="531288" y="1803829"/>
              <a:ext cx="5140514" cy="3740143"/>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43;p40">
              <a:extLst>
                <a:ext uri="{FF2B5EF4-FFF2-40B4-BE49-F238E27FC236}">
                  <a16:creationId xmlns:a16="http://schemas.microsoft.com/office/drawing/2014/main" id="{F9EA17F6-ACFB-4C1F-B5E6-6169885E568D}"/>
                </a:ext>
              </a:extLst>
            </p:cNvPr>
            <p:cNvSpPr/>
            <p:nvPr/>
          </p:nvSpPr>
          <p:spPr>
            <a:xfrm>
              <a:off x="4924719"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45;p40">
              <a:extLst>
                <a:ext uri="{FF2B5EF4-FFF2-40B4-BE49-F238E27FC236}">
                  <a16:creationId xmlns:a16="http://schemas.microsoft.com/office/drawing/2014/main" id="{A1412CBD-B8A0-42DD-B11B-A1CD854E36B6}"/>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46;p40">
              <a:extLst>
                <a:ext uri="{FF2B5EF4-FFF2-40B4-BE49-F238E27FC236}">
                  <a16:creationId xmlns:a16="http://schemas.microsoft.com/office/drawing/2014/main" id="{8EF8AD67-ACBC-4B4F-B40F-304B502799F1}"/>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Rectangle 44">
            <a:extLst>
              <a:ext uri="{FF2B5EF4-FFF2-40B4-BE49-F238E27FC236}">
                <a16:creationId xmlns:a16="http://schemas.microsoft.com/office/drawing/2014/main" id="{B4A54978-607C-4D10-B5DB-B1D55F6367F8}"/>
              </a:ext>
            </a:extLst>
          </p:cNvPr>
          <p:cNvSpPr/>
          <p:nvPr/>
        </p:nvSpPr>
        <p:spPr>
          <a:xfrm>
            <a:off x="6253592" y="4596772"/>
            <a:ext cx="1045478" cy="307777"/>
          </a:xfrm>
          <a:prstGeom prst="rect">
            <a:avLst/>
          </a:prstGeom>
        </p:spPr>
        <p:txBody>
          <a:bodyPr wrap="none">
            <a:spAutoFit/>
          </a:bodyPr>
          <a:lstStyle/>
          <a:p>
            <a:pPr algn="ctr"/>
            <a:r>
              <a:rPr lang="en-US" dirty="0">
                <a:solidFill>
                  <a:srgbClr val="F3F3F3"/>
                </a:solidFill>
                <a:latin typeface="Teko"/>
                <a:ea typeface="Teko"/>
                <a:cs typeface="Teko"/>
                <a:sym typeface="Teko"/>
              </a:rPr>
              <a:t>(BY THE EXPERT)</a:t>
            </a:r>
            <a:endParaRPr lang="en-US" sz="2800" dirty="0">
              <a:solidFill>
                <a:srgbClr val="F3F3F3"/>
              </a:solidFill>
              <a:latin typeface="Teko"/>
              <a:ea typeface="Teko"/>
              <a:cs typeface="Teko"/>
              <a:sym typeface="Teko"/>
            </a:endParaRPr>
          </a:p>
        </p:txBody>
      </p:sp>
      <p:sp>
        <p:nvSpPr>
          <p:cNvPr id="47" name="Google Shape;669;p31">
            <a:extLst>
              <a:ext uri="{FF2B5EF4-FFF2-40B4-BE49-F238E27FC236}">
                <a16:creationId xmlns:a16="http://schemas.microsoft.com/office/drawing/2014/main" id="{387651ED-FBF2-43FE-8608-89E76C2AEA29}"/>
              </a:ext>
            </a:extLst>
          </p:cNvPr>
          <p:cNvSpPr txBox="1">
            <a:spLocks/>
          </p:cNvSpPr>
          <p:nvPr/>
        </p:nvSpPr>
        <p:spPr>
          <a:xfrm>
            <a:off x="1197352" y="3770901"/>
            <a:ext cx="2358689"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rgbClr val="F3F3F3"/>
                </a:solidFill>
                <a:latin typeface="Teko"/>
                <a:ea typeface="Teko"/>
                <a:cs typeface="Teko"/>
                <a:sym typeface="Teko"/>
              </a:rPr>
              <a:t>From </a:t>
            </a:r>
            <a:r>
              <a:rPr lang="en-US" sz="1800" dirty="0" err="1">
                <a:solidFill>
                  <a:srgbClr val="F3F3F3"/>
                </a:solidFill>
                <a:latin typeface="Teko"/>
                <a:ea typeface="Teko"/>
                <a:cs typeface="Teko"/>
                <a:sym typeface="Teko"/>
              </a:rPr>
              <a:t>LDL</a:t>
            </a:r>
            <a:r>
              <a:rPr lang="en-US" dirty="0" err="1">
                <a:solidFill>
                  <a:srgbClr val="F3F3F3"/>
                </a:solidFill>
                <a:latin typeface="Teko"/>
                <a:ea typeface="Teko"/>
                <a:cs typeface="Teko"/>
                <a:sym typeface="Teko"/>
              </a:rPr>
              <a:t>f</a:t>
            </a:r>
            <a:r>
              <a:rPr lang="en-US" sz="1800" dirty="0">
                <a:solidFill>
                  <a:srgbClr val="F3F3F3"/>
                </a:solidFill>
                <a:latin typeface="Teko"/>
                <a:ea typeface="Teko"/>
                <a:cs typeface="Teko"/>
                <a:sym typeface="Teko"/>
              </a:rPr>
              <a:t> Formula</a:t>
            </a:r>
          </a:p>
        </p:txBody>
      </p:sp>
      <p:sp>
        <p:nvSpPr>
          <p:cNvPr id="48" name="Google Shape;1342;p40">
            <a:extLst>
              <a:ext uri="{FF2B5EF4-FFF2-40B4-BE49-F238E27FC236}">
                <a16:creationId xmlns:a16="http://schemas.microsoft.com/office/drawing/2014/main" id="{4CCE13DD-AD3E-47B3-A991-9E4DFC209244}"/>
              </a:ext>
            </a:extLst>
          </p:cNvPr>
          <p:cNvSpPr/>
          <p:nvPr/>
        </p:nvSpPr>
        <p:spPr>
          <a:xfrm>
            <a:off x="404128" y="1552365"/>
            <a:ext cx="3766990" cy="160451"/>
          </a:xfrm>
          <a:custGeom>
            <a:avLst/>
            <a:gdLst/>
            <a:ahLst/>
            <a:cxnLst/>
            <a:rect l="l" t="t" r="r" b="b"/>
            <a:pathLst>
              <a:path w="45030" h="1918" extrusionOk="0">
                <a:moveTo>
                  <a:pt x="0" y="0"/>
                </a:moveTo>
                <a:lnTo>
                  <a:pt x="0" y="1917"/>
                </a:lnTo>
                <a:lnTo>
                  <a:pt x="45030" y="1917"/>
                </a:lnTo>
                <a:lnTo>
                  <a:pt x="43125"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Picture 55" descr="A necklace with a black background&#10;&#10;Description automatically generated">
            <a:extLst>
              <a:ext uri="{FF2B5EF4-FFF2-40B4-BE49-F238E27FC236}">
                <a16:creationId xmlns:a16="http://schemas.microsoft.com/office/drawing/2014/main" id="{448BC612-C03B-4AAC-A9AB-2C8B7B456933}"/>
              </a:ext>
            </a:extLst>
          </p:cNvPr>
          <p:cNvPicPr>
            <a:picLocks noChangeAspect="1"/>
          </p:cNvPicPr>
          <p:nvPr/>
        </p:nvPicPr>
        <p:blipFill>
          <a:blip r:embed="rId3"/>
          <a:stretch>
            <a:fillRect/>
          </a:stretch>
        </p:blipFill>
        <p:spPr>
          <a:xfrm>
            <a:off x="6199230" y="1908527"/>
            <a:ext cx="2103294" cy="2251413"/>
          </a:xfrm>
          <a:prstGeom prst="rect">
            <a:avLst/>
          </a:prstGeom>
        </p:spPr>
      </p:pic>
      <p:pic>
        <p:nvPicPr>
          <p:cNvPr id="58" name="Picture 57" descr="A picture containing chain&#10;&#10;Description automatically generated">
            <a:extLst>
              <a:ext uri="{FF2B5EF4-FFF2-40B4-BE49-F238E27FC236}">
                <a16:creationId xmlns:a16="http://schemas.microsoft.com/office/drawing/2014/main" id="{472E104E-40DA-4C17-A9C5-6F974DD2BA2E}"/>
              </a:ext>
            </a:extLst>
          </p:cNvPr>
          <p:cNvPicPr>
            <a:picLocks noChangeAspect="1"/>
          </p:cNvPicPr>
          <p:nvPr/>
        </p:nvPicPr>
        <p:blipFill>
          <a:blip r:embed="rId4"/>
          <a:stretch>
            <a:fillRect/>
          </a:stretch>
        </p:blipFill>
        <p:spPr>
          <a:xfrm>
            <a:off x="556260" y="1878544"/>
            <a:ext cx="4540594" cy="1867309"/>
          </a:xfrm>
          <a:prstGeom prst="rect">
            <a:avLst/>
          </a:prstGeom>
        </p:spPr>
      </p:pic>
    </p:spTree>
    <p:extLst>
      <p:ext uri="{BB962C8B-B14F-4D97-AF65-F5344CB8AC3E}">
        <p14:creationId xmlns:p14="http://schemas.microsoft.com/office/powerpoint/2010/main" val="828513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69;p31">
            <a:extLst>
              <a:ext uri="{FF2B5EF4-FFF2-40B4-BE49-F238E27FC236}">
                <a16:creationId xmlns:a16="http://schemas.microsoft.com/office/drawing/2014/main" id="{980CE35B-BC14-4469-93FF-16AA45963B6C}"/>
              </a:ext>
            </a:extLst>
          </p:cNvPr>
          <p:cNvSpPr txBox="1">
            <a:spLocks/>
          </p:cNvSpPr>
          <p:nvPr/>
        </p:nvSpPr>
        <p:spPr>
          <a:xfrm>
            <a:off x="2370840" y="3417978"/>
            <a:ext cx="2622287" cy="42632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solidFill>
                  <a:srgbClr val="11FFFF"/>
                </a:solidFill>
                <a:latin typeface="Teko"/>
                <a:ea typeface="Teko"/>
                <a:cs typeface="Teko"/>
                <a:sym typeface="Teko"/>
              </a:rPr>
              <a:t>DFA </a:t>
            </a:r>
          </a:p>
          <a:p>
            <a:pPr algn="ctr"/>
            <a:r>
              <a:rPr lang="en-US" sz="3600" dirty="0">
                <a:solidFill>
                  <a:srgbClr val="11FFFF"/>
                </a:solidFill>
                <a:latin typeface="Teko"/>
                <a:ea typeface="Teko"/>
                <a:cs typeface="Teko"/>
                <a:sym typeface="Teko"/>
              </a:rPr>
              <a:t>EXTRACTION</a:t>
            </a:r>
          </a:p>
        </p:txBody>
      </p:sp>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BC232BE9-53E8-4760-8146-5A38A1BBA957}"/>
                  </a:ext>
                </a:extLst>
              </p:cNvPr>
              <p:cNvGraphicFramePr>
                <a:graphicFrameLocks noGrp="1"/>
              </p:cNvGraphicFramePr>
              <p:nvPr>
                <p:extLst>
                  <p:ext uri="{D42A27DB-BD31-4B8C-83A1-F6EECF244321}">
                    <p14:modId xmlns:p14="http://schemas.microsoft.com/office/powerpoint/2010/main" val="2634852251"/>
                  </p:ext>
                </p:extLst>
              </p:nvPr>
            </p:nvGraphicFramePr>
            <p:xfrm>
              <a:off x="4787152" y="313318"/>
              <a:ext cx="4134973" cy="1971040"/>
            </p:xfrm>
            <a:graphic>
              <a:graphicData uri="http://schemas.openxmlformats.org/drawingml/2006/table">
                <a:tbl>
                  <a:tblPr firstRow="1" bandRow="1">
                    <a:tableStyleId>{2D5ABB26-0587-4C30-8999-92F81FD0307C}</a:tableStyleId>
                  </a:tblPr>
                  <a:tblGrid>
                    <a:gridCol w="1378325">
                      <a:extLst>
                        <a:ext uri="{9D8B030D-6E8A-4147-A177-3AD203B41FA5}">
                          <a16:colId xmlns:a16="http://schemas.microsoft.com/office/drawing/2014/main" val="3564636858"/>
                        </a:ext>
                      </a:extLst>
                    </a:gridCol>
                    <a:gridCol w="277453">
                      <a:extLst>
                        <a:ext uri="{9D8B030D-6E8A-4147-A177-3AD203B41FA5}">
                          <a16:colId xmlns:a16="http://schemas.microsoft.com/office/drawing/2014/main" val="68020914"/>
                        </a:ext>
                      </a:extLst>
                    </a:gridCol>
                    <a:gridCol w="2479195">
                      <a:extLst>
                        <a:ext uri="{9D8B030D-6E8A-4147-A177-3AD203B41FA5}">
                          <a16:colId xmlns:a16="http://schemas.microsoft.com/office/drawing/2014/main" val="1215005316"/>
                        </a:ext>
                      </a:extLst>
                    </a:gridCol>
                  </a:tblGrid>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en-US" sz="1600" b="0" i="0" cap="none" spc="0" smtClean="0">
                                    <a:ln>
                                      <a:noFill/>
                                    </a:ln>
                                    <a:solidFill>
                                      <a:schemeClr val="bg1"/>
                                    </a:solidFill>
                                    <a:effectLst/>
                                    <a:latin typeface="lmroman10-italic" panose="00000500000000000000" pitchFamily="50" charset="0"/>
                                    <a:ea typeface="Source Code Pro" panose="020B0604020202020204" charset="0"/>
                                  </a:rPr>
                                  <m:t>S</m:t>
                                </m:r>
                              </m:oMath>
                            </m:oMathPara>
                          </a14:m>
                          <a:endParaRPr lang="en-US" sz="1000" b="0" cap="none" spc="0" dirty="0">
                            <a:ln>
                              <a:noFill/>
                            </a:ln>
                            <a:solidFill>
                              <a:schemeClr val="bg1"/>
                            </a:solidFill>
                            <a:effectLst/>
                            <a:latin typeface="lmroman10-italic" panose="00000500000000000000" pitchFamily="50"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0, 1, 2, 3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39934364"/>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Alphabet</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Σ</m:t>
                                </m:r>
                              </m:oMath>
                            </m:oMathPara>
                          </a14:m>
                          <a:endParaRPr lang="en-US" sz="1400" b="0" cap="none" spc="0" dirty="0">
                            <a:ln>
                              <a:noFill/>
                            </a:ln>
                            <a:solidFill>
                              <a:schemeClr val="bg1"/>
                            </a:solidFill>
                            <a:effectLst/>
                            <a:latin typeface="Source Code Pro" panose="020B0604020202020204"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 c1, c2, c3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19405130"/>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Initial State</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cap="none" spc="0" smtClean="0">
                                        <a:ln>
                                          <a:noFill/>
                                        </a:ln>
                                        <a:solidFill>
                                          <a:schemeClr val="bg1"/>
                                        </a:solidFill>
                                        <a:effectLst/>
                                        <a:latin typeface="Cambria Math" panose="02040503050406030204" pitchFamily="18" charset="0"/>
                                        <a:ea typeface="Source Code Pro" panose="020B0604020202020204" charset="0"/>
                                      </a:rPr>
                                    </m:ctrlPr>
                                  </m:sSupPr>
                                  <m:e>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s</m:t>
                                    </m:r>
                                  </m:e>
                                  <m:sup>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0</m:t>
                                    </m:r>
                                  </m:sup>
                                </m:sSup>
                              </m:oMath>
                            </m:oMathPara>
                          </a14:m>
                          <a:endParaRPr lang="en-US" sz="1400" b="0" cap="none" spc="0" dirty="0">
                            <a:ln>
                              <a:noFill/>
                            </a:ln>
                            <a:solidFill>
                              <a:schemeClr val="bg1"/>
                            </a:solidFill>
                            <a:effectLst/>
                            <a:latin typeface="lmroman10-italic" panose="00000500000000000000" pitchFamily="50"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cap="none" spc="0" dirty="0">
                              <a:ln>
                                <a:noFill/>
                              </a:ln>
                              <a:solidFill>
                                <a:schemeClr val="bg1"/>
                              </a:solidFill>
                              <a:effectLst/>
                              <a:latin typeface="Source Code Pro" panose="020B0604020202020204" charset="0"/>
                              <a:ea typeface="Source Code Pro" panose="020B0604020202020204" charset="0"/>
                            </a:rPr>
                            <a:t>0</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2968823"/>
                      </a:ext>
                    </a:extLst>
                  </a:tr>
                  <a:tr h="370840">
                    <a:tc>
                      <a:txBody>
                        <a:bodyPr/>
                        <a:lstStyle/>
                        <a:p>
                          <a:r>
                            <a:rPr lang="en-US" sz="1600" b="0" cap="none" spc="0" dirty="0">
                              <a:ln>
                                <a:noFill/>
                              </a:ln>
                              <a:solidFill>
                                <a:schemeClr val="bg1"/>
                              </a:solidFill>
                              <a:effectLst/>
                              <a:latin typeface="Teko" panose="020B0604020202020204" charset="0"/>
                              <a:ea typeface="Source Code Pro" panose="020B0604020202020204" charset="0"/>
                              <a:cs typeface="Teko" panose="020B0604020202020204" charset="0"/>
                            </a:rPr>
                            <a:t>Transition function</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en-US" sz="1600" b="0" i="1" cap="none" spc="0" smtClean="0">
                                    <a:ln>
                                      <a:noFill/>
                                    </a:ln>
                                    <a:solidFill>
                                      <a:schemeClr val="bg1"/>
                                    </a:solidFill>
                                    <a:effectLst/>
                                    <a:latin typeface="Cambria Math" panose="02040503050406030204" pitchFamily="18" charset="0"/>
                                    <a:ea typeface="Source Code Pro" panose="020B0604020202020204" charset="0"/>
                                  </a:rPr>
                                  <m:t>ρ</m:t>
                                </m:r>
                              </m:oMath>
                            </m:oMathPara>
                          </a14:m>
                          <a:endParaRPr lang="en-US" sz="1000" b="0" i="1" cap="none" spc="0" dirty="0">
                            <a:ln>
                              <a:noFill/>
                            </a:ln>
                            <a:solidFill>
                              <a:schemeClr val="bg1"/>
                            </a:solidFill>
                            <a:effectLst/>
                            <a:latin typeface="Source Code Pro" panose="020B0604020202020204" charset="0"/>
                            <a:ea typeface="Source Code Pro" panose="020B0604020202020204" charset="0"/>
                          </a:endParaRPr>
                        </a:p>
                        <a:p>
                          <a:endParaRPr lang="en-US" sz="1000" b="0" cap="none" spc="0" dirty="0">
                            <a:ln>
                              <a:noFill/>
                            </a:ln>
                            <a:solidFill>
                              <a:schemeClr val="bg1"/>
                            </a:solidFill>
                            <a:effectLst/>
                            <a:latin typeface="Source Code Pro" panose="020B0604020202020204"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'0': {{c2}: '0', {c0}: '1', {c1}: '0', {}: '0’},</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'1': {{c2}: '0', {c0}: '0', {c1}: '2', {}: '1’},</a:t>
                          </a:r>
                          <a:endParaRPr lang="en-US" sz="800" b="0" cap="none" spc="0" dirty="0">
                            <a:ln>
                              <a:noFill/>
                            </a:ln>
                            <a:solidFill>
                              <a:schemeClr val="bg1"/>
                            </a:solidFill>
                            <a:effectLst/>
                            <a:latin typeface="Source Code Pro" panose="020B0604020202020204" charset="0"/>
                            <a:ea typeface="Source Code Pro" panose="020B0604020202020204" charset="0"/>
                          </a:endParaRPr>
                        </a:p>
                        <a:p>
                          <a:pPr lvl="1"/>
                          <a:r>
                            <a:rPr lang="en-US" sz="600" b="0" cap="none" spc="0" dirty="0">
                              <a:ln>
                                <a:noFill/>
                              </a:ln>
                              <a:solidFill>
                                <a:schemeClr val="bg1"/>
                              </a:solidFill>
                              <a:effectLst/>
                              <a:latin typeface="Source Code Pro" panose="020B0604020202020204" charset="0"/>
                              <a:ea typeface="Source Code Pro" panose="020B0604020202020204" charset="0"/>
                            </a:rPr>
                            <a:t>'2': {{c2}: '3', {c0}: '0', {c1}: '0', {}: '2'},</a:t>
                          </a:r>
                        </a:p>
                        <a:p>
                          <a:pPr lvl="1"/>
                          <a:r>
                            <a:rPr lang="en-US" sz="600" b="0" cap="none" spc="0" dirty="0">
                              <a:ln>
                                <a:noFill/>
                              </a:ln>
                              <a:solidFill>
                                <a:schemeClr val="bg1"/>
                              </a:solidFill>
                              <a:effectLst/>
                              <a:latin typeface="Source Code Pro" panose="020B0604020202020204" charset="0"/>
                              <a:ea typeface="Source Code Pro" panose="020B0604020202020204" charset="0"/>
                            </a:rPr>
                            <a:t>'3': {{c2}: '0', {c0}: '0', {c1}: '0', {}: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12606216"/>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Accepting 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r>
                            <a:rPr lang="en-US" sz="1600" b="0" cap="none" spc="0" dirty="0">
                              <a:ln>
                                <a:noFill/>
                              </a:ln>
                              <a:solidFill>
                                <a:schemeClr val="bg1"/>
                              </a:solidFill>
                              <a:effectLst/>
                              <a:latin typeface="lmroman10-italic" panose="00000500000000000000" pitchFamily="50" charset="0"/>
                              <a:ea typeface="Source Code Pro" panose="020B0604020202020204" charset="0"/>
                            </a:rPr>
                            <a:t>F</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pPr lvl="1"/>
                          <a:r>
                            <a:rPr lang="en-US" sz="1600" b="0" cap="none" spc="0" dirty="0">
                              <a:ln>
                                <a:noFill/>
                              </a:ln>
                              <a:solidFill>
                                <a:schemeClr val="bg1"/>
                              </a:solidFill>
                              <a:effectLst/>
                              <a:latin typeface="Source Code Pro" panose="020B0604020202020204" charset="0"/>
                              <a:ea typeface="Source Code Pro" panose="020B0604020202020204" charset="0"/>
                            </a:rPr>
                            <a:t>{3}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extLst>
                      <a:ext uri="{0D108BD9-81ED-4DB2-BD59-A6C34878D82A}">
                        <a16:rowId xmlns:a16="http://schemas.microsoft.com/office/drawing/2014/main" val="3214743802"/>
                      </a:ext>
                    </a:extLst>
                  </a:tr>
                </a:tbl>
              </a:graphicData>
            </a:graphic>
          </p:graphicFrame>
        </mc:Choice>
        <mc:Fallback xmlns="">
          <p:graphicFrame>
            <p:nvGraphicFramePr>
              <p:cNvPr id="22" name="Table 21">
                <a:extLst>
                  <a:ext uri="{FF2B5EF4-FFF2-40B4-BE49-F238E27FC236}">
                    <a16:creationId xmlns:a16="http://schemas.microsoft.com/office/drawing/2014/main" id="{BC232BE9-53E8-4760-8146-5A38A1BBA957}"/>
                  </a:ext>
                </a:extLst>
              </p:cNvPr>
              <p:cNvGraphicFramePr>
                <a:graphicFrameLocks noGrp="1"/>
              </p:cNvGraphicFramePr>
              <p:nvPr>
                <p:extLst>
                  <p:ext uri="{D42A27DB-BD31-4B8C-83A1-F6EECF244321}">
                    <p14:modId xmlns:p14="http://schemas.microsoft.com/office/powerpoint/2010/main" val="2634852251"/>
                  </p:ext>
                </p:extLst>
              </p:nvPr>
            </p:nvGraphicFramePr>
            <p:xfrm>
              <a:off x="4787152" y="313318"/>
              <a:ext cx="4134973" cy="1971040"/>
            </p:xfrm>
            <a:graphic>
              <a:graphicData uri="http://schemas.openxmlformats.org/drawingml/2006/table">
                <a:tbl>
                  <a:tblPr firstRow="1" bandRow="1">
                    <a:tableStyleId>{2D5ABB26-0587-4C30-8999-92F81FD0307C}</a:tableStyleId>
                  </a:tblPr>
                  <a:tblGrid>
                    <a:gridCol w="1378325">
                      <a:extLst>
                        <a:ext uri="{9D8B030D-6E8A-4147-A177-3AD203B41FA5}">
                          <a16:colId xmlns:a16="http://schemas.microsoft.com/office/drawing/2014/main" val="3564636858"/>
                        </a:ext>
                      </a:extLst>
                    </a:gridCol>
                    <a:gridCol w="277453">
                      <a:extLst>
                        <a:ext uri="{9D8B030D-6E8A-4147-A177-3AD203B41FA5}">
                          <a16:colId xmlns:a16="http://schemas.microsoft.com/office/drawing/2014/main" val="68020914"/>
                        </a:ext>
                      </a:extLst>
                    </a:gridCol>
                    <a:gridCol w="2479195">
                      <a:extLst>
                        <a:ext uri="{9D8B030D-6E8A-4147-A177-3AD203B41FA5}">
                          <a16:colId xmlns:a16="http://schemas.microsoft.com/office/drawing/2014/main" val="1215005316"/>
                        </a:ext>
                      </a:extLst>
                    </a:gridCol>
                  </a:tblGrid>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8197" r="-889130" b="-455738"/>
                          </a:stretch>
                        </a:blipFill>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0, 1, 2, 3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39934364"/>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Alphabet</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108197" r="-889130" b="-355738"/>
                          </a:stretch>
                        </a:blipFill>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 c1, c2, c3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19405130"/>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Initial State</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208197" r="-889130" b="-255738"/>
                          </a:stretch>
                        </a:blipFill>
                      </a:tcPr>
                    </a:tc>
                    <a:tc>
                      <a:txBody>
                        <a:bodyPr/>
                        <a:lstStyle/>
                        <a:p>
                          <a:r>
                            <a:rPr lang="en-US" sz="1600" b="0" cap="none" spc="0" dirty="0">
                              <a:ln>
                                <a:noFill/>
                              </a:ln>
                              <a:solidFill>
                                <a:schemeClr val="bg1"/>
                              </a:solidFill>
                              <a:effectLst/>
                              <a:latin typeface="Source Code Pro" panose="020B0604020202020204" charset="0"/>
                              <a:ea typeface="Source Code Pro" panose="020B0604020202020204" charset="0"/>
                            </a:rPr>
                            <a:t>0</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2968823"/>
                      </a:ext>
                    </a:extLst>
                  </a:tr>
                  <a:tr h="487680">
                    <a:tc>
                      <a:txBody>
                        <a:bodyPr/>
                        <a:lstStyle/>
                        <a:p>
                          <a:r>
                            <a:rPr lang="en-US" sz="1600" b="0" cap="none" spc="0" dirty="0">
                              <a:ln>
                                <a:noFill/>
                              </a:ln>
                              <a:solidFill>
                                <a:schemeClr val="bg1"/>
                              </a:solidFill>
                              <a:effectLst/>
                              <a:latin typeface="Teko" panose="020B0604020202020204" charset="0"/>
                              <a:ea typeface="Source Code Pro" panose="020B0604020202020204" charset="0"/>
                              <a:cs typeface="Teko" panose="020B0604020202020204" charset="0"/>
                            </a:rPr>
                            <a:t>Transition function</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235000" r="-889130" b="-95000"/>
                          </a:stretch>
                        </a:blipFill>
                      </a:tcPr>
                    </a:tc>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'0': {{c2}: '0', {c0}: '1', {c1}: '0', {}: '0’},</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'1': {{c2}: '0', {c0}: '0', {c1}: '2', {}: '1’},</a:t>
                          </a:r>
                          <a:endParaRPr lang="en-US" sz="800" b="0" cap="none" spc="0" dirty="0">
                            <a:ln>
                              <a:noFill/>
                            </a:ln>
                            <a:solidFill>
                              <a:schemeClr val="bg1"/>
                            </a:solidFill>
                            <a:effectLst/>
                            <a:latin typeface="Source Code Pro" panose="020B0604020202020204" charset="0"/>
                            <a:ea typeface="Source Code Pro" panose="020B0604020202020204" charset="0"/>
                          </a:endParaRPr>
                        </a:p>
                        <a:p>
                          <a:pPr lvl="1"/>
                          <a:r>
                            <a:rPr lang="en-US" sz="600" b="0" cap="none" spc="0" dirty="0">
                              <a:ln>
                                <a:noFill/>
                              </a:ln>
                              <a:solidFill>
                                <a:schemeClr val="bg1"/>
                              </a:solidFill>
                              <a:effectLst/>
                              <a:latin typeface="Source Code Pro" panose="020B0604020202020204" charset="0"/>
                              <a:ea typeface="Source Code Pro" panose="020B0604020202020204" charset="0"/>
                            </a:rPr>
                            <a:t>'2': {{c2}: '3', {c0}: '0', {c1}: '0', {}: '2'},</a:t>
                          </a:r>
                        </a:p>
                        <a:p>
                          <a:pPr lvl="1"/>
                          <a:r>
                            <a:rPr lang="en-US" sz="600" b="0" cap="none" spc="0" dirty="0">
                              <a:ln>
                                <a:noFill/>
                              </a:ln>
                              <a:solidFill>
                                <a:schemeClr val="bg1"/>
                              </a:solidFill>
                              <a:effectLst/>
                              <a:latin typeface="Source Code Pro" panose="020B0604020202020204" charset="0"/>
                              <a:ea typeface="Source Code Pro" panose="020B0604020202020204" charset="0"/>
                            </a:rPr>
                            <a:t>'3': {{c2}: '0', {c0}: '0', {c1}: '0', {}: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12606216"/>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Accepting 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r>
                            <a:rPr lang="en-US" sz="1600" b="0" cap="none" spc="0" dirty="0">
                              <a:ln>
                                <a:noFill/>
                              </a:ln>
                              <a:solidFill>
                                <a:schemeClr val="bg1"/>
                              </a:solidFill>
                              <a:effectLst/>
                              <a:latin typeface="lmroman10-italic" panose="00000500000000000000" pitchFamily="50" charset="0"/>
                              <a:ea typeface="Source Code Pro" panose="020B0604020202020204" charset="0"/>
                            </a:rPr>
                            <a:t>F</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pPr lvl="1"/>
                          <a:r>
                            <a:rPr lang="en-US" sz="1600" b="0" cap="none" spc="0" dirty="0">
                              <a:ln>
                                <a:noFill/>
                              </a:ln>
                              <a:solidFill>
                                <a:schemeClr val="bg1"/>
                              </a:solidFill>
                              <a:effectLst/>
                              <a:latin typeface="Source Code Pro" panose="020B0604020202020204" charset="0"/>
                              <a:ea typeface="Source Code Pro" panose="020B0604020202020204" charset="0"/>
                            </a:rPr>
                            <a:t>{3}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extLst>
                      <a:ext uri="{0D108BD9-81ED-4DB2-BD59-A6C34878D82A}">
                        <a16:rowId xmlns:a16="http://schemas.microsoft.com/office/drawing/2014/main" val="3214743802"/>
                      </a:ext>
                    </a:extLst>
                  </a:tr>
                </a:tbl>
              </a:graphicData>
            </a:graphic>
          </p:graphicFrame>
        </mc:Fallback>
      </mc:AlternateContent>
      <p:sp>
        <p:nvSpPr>
          <p:cNvPr id="25" name="Rectangle 24">
            <a:extLst>
              <a:ext uri="{FF2B5EF4-FFF2-40B4-BE49-F238E27FC236}">
                <a16:creationId xmlns:a16="http://schemas.microsoft.com/office/drawing/2014/main" id="{E969E670-1CA0-45CB-9BCE-9C62E93354FD}"/>
              </a:ext>
            </a:extLst>
          </p:cNvPr>
          <p:cNvSpPr/>
          <p:nvPr/>
        </p:nvSpPr>
        <p:spPr>
          <a:xfrm>
            <a:off x="683964" y="823385"/>
            <a:ext cx="1545616" cy="400110"/>
          </a:xfrm>
          <a:prstGeom prst="rect">
            <a:avLst/>
          </a:prstGeom>
        </p:spPr>
        <p:txBody>
          <a:bodyPr wrap="none">
            <a:spAutoFit/>
          </a:bodyPr>
          <a:lstStyle/>
          <a:p>
            <a:r>
              <a:rPr lang="en-US" sz="2000" dirty="0">
                <a:solidFill>
                  <a:schemeClr val="bg1"/>
                </a:solidFill>
                <a:latin typeface="Teko" panose="020B0604020202020204" charset="0"/>
                <a:cs typeface="Teko" panose="020B0604020202020204" charset="0"/>
              </a:rPr>
              <a:t>TRACES (samples)</a:t>
            </a:r>
          </a:p>
        </p:txBody>
      </p:sp>
      <p:pic>
        <p:nvPicPr>
          <p:cNvPr id="26" name="Google Shape;622;p28">
            <a:extLst>
              <a:ext uri="{FF2B5EF4-FFF2-40B4-BE49-F238E27FC236}">
                <a16:creationId xmlns:a16="http://schemas.microsoft.com/office/drawing/2014/main" id="{DACFD064-5669-4BAE-9BAB-4C3F3EE8A7D9}"/>
              </a:ext>
            </a:extLst>
          </p:cNvPr>
          <p:cNvPicPr preferRelativeResize="0"/>
          <p:nvPr/>
        </p:nvPicPr>
        <p:blipFill>
          <a:blip r:embed="rId3">
            <a:alphaModFix/>
          </a:blip>
          <a:stretch>
            <a:fillRect/>
          </a:stretch>
        </p:blipFill>
        <p:spPr>
          <a:xfrm rot="-5400000" flipV="1">
            <a:off x="3153874" y="1004508"/>
            <a:ext cx="1056218" cy="1398486"/>
          </a:xfrm>
          <a:prstGeom prst="rect">
            <a:avLst/>
          </a:prstGeom>
          <a:noFill/>
          <a:ln>
            <a:noFill/>
          </a:ln>
        </p:spPr>
      </p:pic>
      <p:grpSp>
        <p:nvGrpSpPr>
          <p:cNvPr id="50" name="Group 49">
            <a:extLst>
              <a:ext uri="{FF2B5EF4-FFF2-40B4-BE49-F238E27FC236}">
                <a16:creationId xmlns:a16="http://schemas.microsoft.com/office/drawing/2014/main" id="{EACCA993-1648-4440-9C40-79659F90D8CB}"/>
              </a:ext>
            </a:extLst>
          </p:cNvPr>
          <p:cNvGrpSpPr/>
          <p:nvPr/>
        </p:nvGrpSpPr>
        <p:grpSpPr>
          <a:xfrm>
            <a:off x="470252" y="1334682"/>
            <a:ext cx="2234564" cy="2785378"/>
            <a:chOff x="372020" y="1857902"/>
            <a:chExt cx="2234564" cy="2785378"/>
          </a:xfrm>
        </p:grpSpPr>
        <p:grpSp>
          <p:nvGrpSpPr>
            <p:cNvPr id="24" name="Group 23">
              <a:extLst>
                <a:ext uri="{FF2B5EF4-FFF2-40B4-BE49-F238E27FC236}">
                  <a16:creationId xmlns:a16="http://schemas.microsoft.com/office/drawing/2014/main" id="{F0EC6455-336C-4B01-BF0A-777B2D9017D2}"/>
                </a:ext>
              </a:extLst>
            </p:cNvPr>
            <p:cNvGrpSpPr/>
            <p:nvPr/>
          </p:nvGrpSpPr>
          <p:grpSpPr>
            <a:xfrm>
              <a:off x="468180" y="1857902"/>
              <a:ext cx="2138404" cy="2785378"/>
              <a:chOff x="772893" y="1313626"/>
              <a:chExt cx="2138404" cy="2785378"/>
            </a:xfrm>
          </p:grpSpPr>
          <p:sp>
            <p:nvSpPr>
              <p:cNvPr id="5" name="Rectangle 4">
                <a:extLst>
                  <a:ext uri="{FF2B5EF4-FFF2-40B4-BE49-F238E27FC236}">
                    <a16:creationId xmlns:a16="http://schemas.microsoft.com/office/drawing/2014/main" id="{4953E23D-78FB-484A-928A-1283AD51D36F}"/>
                  </a:ext>
                </a:extLst>
              </p:cNvPr>
              <p:cNvSpPr/>
              <p:nvPr/>
            </p:nvSpPr>
            <p:spPr>
              <a:xfrm>
                <a:off x="1785173" y="1313626"/>
                <a:ext cx="1126124" cy="2785378"/>
              </a:xfrm>
              <a:prstGeom prst="rect">
                <a:avLst/>
              </a:prstGeom>
            </p:spPr>
            <p:txBody>
              <a:bodyPr wrap="square">
                <a:spAutoFit/>
              </a:bodyPr>
              <a:lstStyle/>
              <a:p>
                <a:r>
                  <a:rPr lang="en-US" sz="1100" b="1" dirty="0">
                    <a:solidFill>
                      <a:srgbClr val="FF6969"/>
                    </a:solidFill>
                    <a:latin typeface="Source Code Pro" panose="020B0604020202020204" charset="0"/>
                    <a:ea typeface="Source Code Pro" panose="020B0604020202020204" charset="0"/>
                  </a:rPr>
                  <a:t>NEGATIVE </a:t>
                </a:r>
              </a:p>
              <a:p>
                <a:r>
                  <a:rPr lang="en-US" sz="1100" b="1" dirty="0">
                    <a:solidFill>
                      <a:srgbClr val="FF6969"/>
                    </a:solidFill>
                    <a:latin typeface="Source Code Pro" panose="020B0604020202020204" charset="0"/>
                    <a:ea typeface="Source Code Pro" panose="020B0604020202020204" charset="0"/>
                  </a:rPr>
                  <a:t>TRACES </a:t>
                </a:r>
              </a:p>
              <a:p>
                <a:endParaRPr lang="en-US" sz="900" b="1" dirty="0">
                  <a:solidFill>
                    <a:schemeClr val="bg1"/>
                  </a:solidFill>
                  <a:latin typeface="Source Code Pro" panose="020B0604020202020204" charset="0"/>
                  <a:ea typeface="Source Code Pro" panose="020B0604020202020204" charset="0"/>
                </a:endParaRPr>
              </a:p>
              <a:p>
                <a:r>
                  <a:rPr lang="en-US" sz="900" dirty="0">
                    <a:solidFill>
                      <a:schemeClr val="bg1"/>
                    </a:solidFill>
                    <a:latin typeface="Source Code Pro" panose="020B0604020202020204" charset="0"/>
                    <a:ea typeface="Source Code Pro" panose="020B0604020202020204" charset="0"/>
                  </a:rPr>
                  <a:t>c1;c0;c2</a:t>
                </a:r>
              </a:p>
              <a:p>
                <a:r>
                  <a:rPr lang="en-US" sz="900" dirty="0">
                    <a:solidFill>
                      <a:schemeClr val="bg1"/>
                    </a:solidFill>
                    <a:latin typeface="Source Code Pro" panose="020B0604020202020204" charset="0"/>
                    <a:ea typeface="Source Code Pro" panose="020B0604020202020204" charset="0"/>
                  </a:rPr>
                  <a:t>c1;c2</a:t>
                </a:r>
              </a:p>
              <a:p>
                <a:r>
                  <a:rPr lang="en-US" sz="900" dirty="0">
                    <a:solidFill>
                      <a:schemeClr val="bg1"/>
                    </a:solidFill>
                    <a:latin typeface="Source Code Pro" panose="020B0604020202020204" charset="0"/>
                    <a:ea typeface="Source Code Pro" panose="020B0604020202020204" charset="0"/>
                  </a:rPr>
                  <a:t>c1;c2</a:t>
                </a:r>
              </a:p>
              <a:p>
                <a:r>
                  <a:rPr lang="en-US" sz="900" dirty="0">
                    <a:solidFill>
                      <a:schemeClr val="bg1"/>
                    </a:solidFill>
                    <a:latin typeface="Source Code Pro" panose="020B0604020202020204" charset="0"/>
                    <a:ea typeface="Source Code Pro" panose="020B0604020202020204" charset="0"/>
                  </a:rPr>
                  <a:t>c0;c2;c1</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c1;c2;c0</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c1;c2;c0</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c1;c0</a:t>
                </a:r>
              </a:p>
              <a:p>
                <a:r>
                  <a:rPr lang="en-US" sz="900" dirty="0">
                    <a:solidFill>
                      <a:schemeClr val="bg1"/>
                    </a:solidFill>
                    <a:latin typeface="Source Code Pro" panose="020B0604020202020204" charset="0"/>
                    <a:ea typeface="Source Code Pro" panose="020B0604020202020204" charset="0"/>
                  </a:rPr>
                  <a:t>c1;c0</a:t>
                </a:r>
              </a:p>
              <a:p>
                <a:r>
                  <a:rPr lang="en-US" sz="900" dirty="0">
                    <a:solidFill>
                      <a:schemeClr val="bg1"/>
                    </a:solidFill>
                    <a:latin typeface="Source Code Pro" panose="020B0604020202020204" charset="0"/>
                    <a:ea typeface="Source Code Pro" panose="020B0604020202020204" charset="0"/>
                  </a:rPr>
                  <a:t>c0;c2;c1</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c2;c0</a:t>
                </a:r>
              </a:p>
            </p:txBody>
          </p:sp>
          <p:sp>
            <p:nvSpPr>
              <p:cNvPr id="6" name="Rectangle 5">
                <a:extLst>
                  <a:ext uri="{FF2B5EF4-FFF2-40B4-BE49-F238E27FC236}">
                    <a16:creationId xmlns:a16="http://schemas.microsoft.com/office/drawing/2014/main" id="{A2E63B70-2CCD-4C18-863D-AA969CFC343C}"/>
                  </a:ext>
                </a:extLst>
              </p:cNvPr>
              <p:cNvSpPr/>
              <p:nvPr/>
            </p:nvSpPr>
            <p:spPr>
              <a:xfrm>
                <a:off x="772893" y="1313626"/>
                <a:ext cx="1429089" cy="2785378"/>
              </a:xfrm>
              <a:prstGeom prst="rect">
                <a:avLst/>
              </a:prstGeom>
            </p:spPr>
            <p:txBody>
              <a:bodyPr wrap="square">
                <a:spAutoFit/>
              </a:bodyPr>
              <a:lstStyle/>
              <a:p>
                <a:r>
                  <a:rPr lang="en-US" sz="1100" b="1" dirty="0">
                    <a:solidFill>
                      <a:srgbClr val="57EB05"/>
                    </a:solidFill>
                    <a:latin typeface="Source Code Pro" panose="020B0604020202020204" charset="0"/>
                    <a:ea typeface="Source Code Pro" panose="020B0604020202020204" charset="0"/>
                  </a:rPr>
                  <a:t>POSITIVE </a:t>
                </a:r>
              </a:p>
              <a:p>
                <a:r>
                  <a:rPr lang="en-US" sz="1100" b="1" dirty="0">
                    <a:solidFill>
                      <a:srgbClr val="57EB05"/>
                    </a:solidFill>
                    <a:latin typeface="Source Code Pro" panose="020B0604020202020204" charset="0"/>
                    <a:ea typeface="Source Code Pro" panose="020B0604020202020204" charset="0"/>
                  </a:rPr>
                  <a:t>TRACES</a:t>
                </a:r>
              </a:p>
              <a:p>
                <a:endParaRPr lang="en-US" sz="900" b="1" dirty="0">
                  <a:solidFill>
                    <a:schemeClr val="bg1"/>
                  </a:solidFill>
                  <a:latin typeface="Source Code Pro" panose="020B0604020202020204" charset="0"/>
                  <a:ea typeface="Source Code Pro" panose="020B0604020202020204" charset="0"/>
                </a:endParaRP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p:txBody>
          </p:sp>
        </p:grpSp>
        <p:grpSp>
          <p:nvGrpSpPr>
            <p:cNvPr id="28" name="Google Shape;1398;p40">
              <a:extLst>
                <a:ext uri="{FF2B5EF4-FFF2-40B4-BE49-F238E27FC236}">
                  <a16:creationId xmlns:a16="http://schemas.microsoft.com/office/drawing/2014/main" id="{F8D00D3E-AA1C-4425-9B6C-3B31E60F27DA}"/>
                </a:ext>
              </a:extLst>
            </p:cNvPr>
            <p:cNvGrpSpPr/>
            <p:nvPr/>
          </p:nvGrpSpPr>
          <p:grpSpPr>
            <a:xfrm>
              <a:off x="2354567" y="1912962"/>
              <a:ext cx="96161" cy="306638"/>
              <a:chOff x="6066198" y="1997568"/>
              <a:chExt cx="187164" cy="596826"/>
            </a:xfrm>
          </p:grpSpPr>
          <p:sp>
            <p:nvSpPr>
              <p:cNvPr id="29" name="Google Shape;1399;p40">
                <a:extLst>
                  <a:ext uri="{FF2B5EF4-FFF2-40B4-BE49-F238E27FC236}">
                    <a16:creationId xmlns:a16="http://schemas.microsoft.com/office/drawing/2014/main" id="{3A20B3AC-5DAC-4220-9F41-2ABBF913426B}"/>
                  </a:ext>
                </a:extLst>
              </p:cNvPr>
              <p:cNvSpPr/>
              <p:nvPr/>
            </p:nvSpPr>
            <p:spPr>
              <a:xfrm>
                <a:off x="6066198" y="1997568"/>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00;p40">
                <a:extLst>
                  <a:ext uri="{FF2B5EF4-FFF2-40B4-BE49-F238E27FC236}">
                    <a16:creationId xmlns:a16="http://schemas.microsoft.com/office/drawing/2014/main" id="{3B6D0332-F152-44BC-8E6C-9985BC695EE1}"/>
                  </a:ext>
                </a:extLst>
              </p:cNvPr>
              <p:cNvSpPr/>
              <p:nvPr/>
            </p:nvSpPr>
            <p:spPr>
              <a:xfrm>
                <a:off x="6066198" y="2076442"/>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01;p40">
                <a:extLst>
                  <a:ext uri="{FF2B5EF4-FFF2-40B4-BE49-F238E27FC236}">
                    <a16:creationId xmlns:a16="http://schemas.microsoft.com/office/drawing/2014/main" id="{CE2B02D7-4BA6-4814-96D7-B3265C3EDF88}"/>
                  </a:ext>
                </a:extLst>
              </p:cNvPr>
              <p:cNvSpPr/>
              <p:nvPr/>
            </p:nvSpPr>
            <p:spPr>
              <a:xfrm>
                <a:off x="6066198" y="2155617"/>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404;p40">
                <a:extLst>
                  <a:ext uri="{FF2B5EF4-FFF2-40B4-BE49-F238E27FC236}">
                    <a16:creationId xmlns:a16="http://schemas.microsoft.com/office/drawing/2014/main" id="{B54DA522-F344-4549-8B46-4DFE6444A0E3}"/>
                  </a:ext>
                </a:extLst>
              </p:cNvPr>
              <p:cNvSpPr/>
              <p:nvPr/>
            </p:nvSpPr>
            <p:spPr>
              <a:xfrm>
                <a:off x="6066201" y="2392267"/>
                <a:ext cx="181599"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05;p40">
                <a:extLst>
                  <a:ext uri="{FF2B5EF4-FFF2-40B4-BE49-F238E27FC236}">
                    <a16:creationId xmlns:a16="http://schemas.microsoft.com/office/drawing/2014/main" id="{06C51972-DFBC-4E37-ADDB-D4D32B0820F5}"/>
                  </a:ext>
                </a:extLst>
              </p:cNvPr>
              <p:cNvSpPr/>
              <p:nvPr/>
            </p:nvSpPr>
            <p:spPr>
              <a:xfrm>
                <a:off x="6066201" y="2471143"/>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06;p40">
                <a:extLst>
                  <a:ext uri="{FF2B5EF4-FFF2-40B4-BE49-F238E27FC236}">
                    <a16:creationId xmlns:a16="http://schemas.microsoft.com/office/drawing/2014/main" id="{B5A9F151-5E07-42FA-B2D5-40FEF6FB6FE4}"/>
                  </a:ext>
                </a:extLst>
              </p:cNvPr>
              <p:cNvSpPr/>
              <p:nvPr/>
            </p:nvSpPr>
            <p:spPr>
              <a:xfrm>
                <a:off x="6066201" y="2550319"/>
                <a:ext cx="181599" cy="44075"/>
              </a:xfrm>
              <a:custGeom>
                <a:avLst/>
                <a:gdLst/>
                <a:ahLst/>
                <a:cxnLst/>
                <a:rect l="l" t="t" r="r" b="b"/>
                <a:pathLst>
                  <a:path w="7264" h="1763" extrusionOk="0">
                    <a:moveTo>
                      <a:pt x="1" y="1"/>
                    </a:moveTo>
                    <a:lnTo>
                      <a:pt x="1" y="1763"/>
                    </a:lnTo>
                    <a:lnTo>
                      <a:pt x="7264" y="1763"/>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01;p40">
                <a:extLst>
                  <a:ext uri="{FF2B5EF4-FFF2-40B4-BE49-F238E27FC236}">
                    <a16:creationId xmlns:a16="http://schemas.microsoft.com/office/drawing/2014/main" id="{7700A04D-3323-4380-A230-0882EA7A0CAA}"/>
                  </a:ext>
                </a:extLst>
              </p:cNvPr>
              <p:cNvSpPr/>
              <p:nvPr/>
            </p:nvSpPr>
            <p:spPr>
              <a:xfrm>
                <a:off x="6071477" y="2243412"/>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401;p40">
                <a:extLst>
                  <a:ext uri="{FF2B5EF4-FFF2-40B4-BE49-F238E27FC236}">
                    <a16:creationId xmlns:a16="http://schemas.microsoft.com/office/drawing/2014/main" id="{04B77005-0BA8-4061-A532-2901BD9AA55E}"/>
                  </a:ext>
                </a:extLst>
              </p:cNvPr>
              <p:cNvSpPr/>
              <p:nvPr/>
            </p:nvSpPr>
            <p:spPr>
              <a:xfrm>
                <a:off x="6071763" y="2316470"/>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 name="Google Shape;1408;p40">
              <a:extLst>
                <a:ext uri="{FF2B5EF4-FFF2-40B4-BE49-F238E27FC236}">
                  <a16:creationId xmlns:a16="http://schemas.microsoft.com/office/drawing/2014/main" id="{82F856F7-28F8-43D0-8AA2-0D1F11071F2C}"/>
                </a:ext>
              </a:extLst>
            </p:cNvPr>
            <p:cNvGrpSpPr/>
            <p:nvPr/>
          </p:nvGrpSpPr>
          <p:grpSpPr>
            <a:xfrm>
              <a:off x="372020" y="1905972"/>
              <a:ext cx="96160" cy="316028"/>
              <a:chOff x="4198388" y="2011050"/>
              <a:chExt cx="181600" cy="596825"/>
            </a:xfrm>
          </p:grpSpPr>
          <p:sp>
            <p:nvSpPr>
              <p:cNvPr id="39" name="Google Shape;1409;p40">
                <a:extLst>
                  <a:ext uri="{FF2B5EF4-FFF2-40B4-BE49-F238E27FC236}">
                    <a16:creationId xmlns:a16="http://schemas.microsoft.com/office/drawing/2014/main" id="{FC489CF8-ACDC-4B04-B656-5A3FDF93632A}"/>
                  </a:ext>
                </a:extLst>
              </p:cNvPr>
              <p:cNvSpPr/>
              <p:nvPr/>
            </p:nvSpPr>
            <p:spPr>
              <a:xfrm>
                <a:off x="4198388" y="2011050"/>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10;p40">
                <a:extLst>
                  <a:ext uri="{FF2B5EF4-FFF2-40B4-BE49-F238E27FC236}">
                    <a16:creationId xmlns:a16="http://schemas.microsoft.com/office/drawing/2014/main" id="{DCA6EDB6-AFE6-499A-82B3-57A6783246C7}"/>
                  </a:ext>
                </a:extLst>
              </p:cNvPr>
              <p:cNvSpPr/>
              <p:nvPr/>
            </p:nvSpPr>
            <p:spPr>
              <a:xfrm>
                <a:off x="4198388" y="20899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sp>
            <p:nvSpPr>
              <p:cNvPr id="41" name="Google Shape;1411;p40">
                <a:extLst>
                  <a:ext uri="{FF2B5EF4-FFF2-40B4-BE49-F238E27FC236}">
                    <a16:creationId xmlns:a16="http://schemas.microsoft.com/office/drawing/2014/main" id="{8946907B-4FD0-4F8F-B3AD-0ED81E603101}"/>
                  </a:ext>
                </a:extLst>
              </p:cNvPr>
              <p:cNvSpPr/>
              <p:nvPr/>
            </p:nvSpPr>
            <p:spPr>
              <a:xfrm>
                <a:off x="4198388" y="2169100"/>
                <a:ext cx="181600" cy="44100"/>
              </a:xfrm>
              <a:custGeom>
                <a:avLst/>
                <a:gdLst/>
                <a:ahLst/>
                <a:cxnLst/>
                <a:rect l="l" t="t" r="r" b="b"/>
                <a:pathLst>
                  <a:path w="7264" h="1764" extrusionOk="0">
                    <a:moveTo>
                      <a:pt x="1" y="1"/>
                    </a:moveTo>
                    <a:lnTo>
                      <a:pt x="1" y="1763"/>
                    </a:lnTo>
                    <a:lnTo>
                      <a:pt x="7264" y="1763"/>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12;p40">
                <a:extLst>
                  <a:ext uri="{FF2B5EF4-FFF2-40B4-BE49-F238E27FC236}">
                    <a16:creationId xmlns:a16="http://schemas.microsoft.com/office/drawing/2014/main" id="{9B4C0BD2-829D-4291-8510-FEC55DC79EE7}"/>
                  </a:ext>
                </a:extLst>
              </p:cNvPr>
              <p:cNvSpPr/>
              <p:nvPr/>
            </p:nvSpPr>
            <p:spPr>
              <a:xfrm>
                <a:off x="4198388" y="2248000"/>
                <a:ext cx="181600" cy="44075"/>
              </a:xfrm>
              <a:custGeom>
                <a:avLst/>
                <a:gdLst/>
                <a:ahLst/>
                <a:cxnLst/>
                <a:rect l="l" t="t" r="r" b="b"/>
                <a:pathLst>
                  <a:path w="7264" h="1763" extrusionOk="0">
                    <a:moveTo>
                      <a:pt x="1" y="0"/>
                    </a:moveTo>
                    <a:lnTo>
                      <a:pt x="1" y="1762"/>
                    </a:lnTo>
                    <a:lnTo>
                      <a:pt x="7264" y="1762"/>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13;p40">
                <a:extLst>
                  <a:ext uri="{FF2B5EF4-FFF2-40B4-BE49-F238E27FC236}">
                    <a16:creationId xmlns:a16="http://schemas.microsoft.com/office/drawing/2014/main" id="{89BDB405-E45D-4C9E-95E5-80C75822E6FA}"/>
                  </a:ext>
                </a:extLst>
              </p:cNvPr>
              <p:cNvSpPr/>
              <p:nvPr/>
            </p:nvSpPr>
            <p:spPr>
              <a:xfrm>
                <a:off x="4198388" y="2326875"/>
                <a:ext cx="181600"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14;p40">
                <a:extLst>
                  <a:ext uri="{FF2B5EF4-FFF2-40B4-BE49-F238E27FC236}">
                    <a16:creationId xmlns:a16="http://schemas.microsoft.com/office/drawing/2014/main" id="{ECE974D0-D184-4723-B36B-3960EA74BD15}"/>
                  </a:ext>
                </a:extLst>
              </p:cNvPr>
              <p:cNvSpPr/>
              <p:nvPr/>
            </p:nvSpPr>
            <p:spPr>
              <a:xfrm>
                <a:off x="4198388" y="2405750"/>
                <a:ext cx="181600"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15;p40">
                <a:extLst>
                  <a:ext uri="{FF2B5EF4-FFF2-40B4-BE49-F238E27FC236}">
                    <a16:creationId xmlns:a16="http://schemas.microsoft.com/office/drawing/2014/main" id="{D6051EB9-4D3D-4F05-B0B0-F755BE5656D9}"/>
                  </a:ext>
                </a:extLst>
              </p:cNvPr>
              <p:cNvSpPr/>
              <p:nvPr/>
            </p:nvSpPr>
            <p:spPr>
              <a:xfrm>
                <a:off x="4198388" y="24846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16;p40">
                <a:extLst>
                  <a:ext uri="{FF2B5EF4-FFF2-40B4-BE49-F238E27FC236}">
                    <a16:creationId xmlns:a16="http://schemas.microsoft.com/office/drawing/2014/main" id="{6AE1A8FA-60AD-47D5-9689-50245201FB91}"/>
                  </a:ext>
                </a:extLst>
              </p:cNvPr>
              <p:cNvSpPr/>
              <p:nvPr/>
            </p:nvSpPr>
            <p:spPr>
              <a:xfrm>
                <a:off x="4198388" y="2563800"/>
                <a:ext cx="181600" cy="44075"/>
              </a:xfrm>
              <a:custGeom>
                <a:avLst/>
                <a:gdLst/>
                <a:ahLst/>
                <a:cxnLst/>
                <a:rect l="l" t="t" r="r" b="b"/>
                <a:pathLst>
                  <a:path w="7264" h="1763" extrusionOk="0">
                    <a:moveTo>
                      <a:pt x="1" y="1"/>
                    </a:moveTo>
                    <a:lnTo>
                      <a:pt x="1" y="1763"/>
                    </a:lnTo>
                    <a:lnTo>
                      <a:pt x="7264" y="1763"/>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09;p40">
                <a:extLst>
                  <a:ext uri="{FF2B5EF4-FFF2-40B4-BE49-F238E27FC236}">
                    <a16:creationId xmlns:a16="http://schemas.microsoft.com/office/drawing/2014/main" id="{DA8C31C7-1E2C-4007-B93C-2473DD404F83}"/>
                  </a:ext>
                </a:extLst>
              </p:cNvPr>
              <p:cNvSpPr/>
              <p:nvPr/>
            </p:nvSpPr>
            <p:spPr>
              <a:xfrm>
                <a:off x="4198388" y="20899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roup 53">
            <a:extLst>
              <a:ext uri="{FF2B5EF4-FFF2-40B4-BE49-F238E27FC236}">
                <a16:creationId xmlns:a16="http://schemas.microsoft.com/office/drawing/2014/main" id="{5E57B5BA-31BB-4884-B54D-2590272FA846}"/>
              </a:ext>
            </a:extLst>
          </p:cNvPr>
          <p:cNvGrpSpPr/>
          <p:nvPr/>
        </p:nvGrpSpPr>
        <p:grpSpPr>
          <a:xfrm>
            <a:off x="4922741" y="2510275"/>
            <a:ext cx="2401964" cy="2430959"/>
            <a:chOff x="5501640" y="2468723"/>
            <a:chExt cx="2401964" cy="2430959"/>
          </a:xfrm>
        </p:grpSpPr>
        <p:grpSp>
          <p:nvGrpSpPr>
            <p:cNvPr id="13" name="Group 12">
              <a:extLst>
                <a:ext uri="{FF2B5EF4-FFF2-40B4-BE49-F238E27FC236}">
                  <a16:creationId xmlns:a16="http://schemas.microsoft.com/office/drawing/2014/main" id="{79D656C9-FC25-4A00-BEAB-6188F3C2A024}"/>
                </a:ext>
              </a:extLst>
            </p:cNvPr>
            <p:cNvGrpSpPr/>
            <p:nvPr/>
          </p:nvGrpSpPr>
          <p:grpSpPr>
            <a:xfrm>
              <a:off x="5501640" y="2468723"/>
              <a:ext cx="2401964" cy="2430959"/>
              <a:chOff x="767010" y="1964196"/>
              <a:chExt cx="4819780" cy="4010101"/>
            </a:xfrm>
          </p:grpSpPr>
          <p:sp>
            <p:nvSpPr>
              <p:cNvPr id="14" name="Google Shape;1340;p40">
                <a:extLst>
                  <a:ext uri="{FF2B5EF4-FFF2-40B4-BE49-F238E27FC236}">
                    <a16:creationId xmlns:a16="http://schemas.microsoft.com/office/drawing/2014/main" id="{8E646D1A-3689-469C-BAC9-C3025C60C647}"/>
                  </a:ext>
                </a:extLst>
              </p:cNvPr>
              <p:cNvSpPr/>
              <p:nvPr/>
            </p:nvSpPr>
            <p:spPr>
              <a:xfrm>
                <a:off x="767010"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3;p40">
                <a:extLst>
                  <a:ext uri="{FF2B5EF4-FFF2-40B4-BE49-F238E27FC236}">
                    <a16:creationId xmlns:a16="http://schemas.microsoft.com/office/drawing/2014/main" id="{01747E86-3626-4E00-82FD-E4DBCD025D71}"/>
                  </a:ext>
                </a:extLst>
              </p:cNvPr>
              <p:cNvSpPr/>
              <p:nvPr/>
            </p:nvSpPr>
            <p:spPr>
              <a:xfrm>
                <a:off x="5150784"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5;p40">
                <a:extLst>
                  <a:ext uri="{FF2B5EF4-FFF2-40B4-BE49-F238E27FC236}">
                    <a16:creationId xmlns:a16="http://schemas.microsoft.com/office/drawing/2014/main" id="{3D472A9B-FAA1-4145-AECD-E7EF96E40B11}"/>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6;p40">
                <a:extLst>
                  <a:ext uri="{FF2B5EF4-FFF2-40B4-BE49-F238E27FC236}">
                    <a16:creationId xmlns:a16="http://schemas.microsoft.com/office/drawing/2014/main" id="{3EAE937B-C05C-450C-93FF-B2FDEC7EA750}"/>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 name="Picture 50" descr="A necklace with a black background&#10;&#10;Description automatically generated">
              <a:extLst>
                <a:ext uri="{FF2B5EF4-FFF2-40B4-BE49-F238E27FC236}">
                  <a16:creationId xmlns:a16="http://schemas.microsoft.com/office/drawing/2014/main" id="{4F784A5F-9F7A-4181-98A5-4A769E96B2C0}"/>
                </a:ext>
              </a:extLst>
            </p:cNvPr>
            <p:cNvPicPr>
              <a:picLocks noChangeAspect="1"/>
            </p:cNvPicPr>
            <p:nvPr/>
          </p:nvPicPr>
          <p:blipFill>
            <a:blip r:embed="rId4"/>
            <a:stretch>
              <a:fillRect/>
            </a:stretch>
          </p:blipFill>
          <p:spPr>
            <a:xfrm>
              <a:off x="5661005" y="2578769"/>
              <a:ext cx="2103294" cy="2251413"/>
            </a:xfrm>
            <a:prstGeom prst="rect">
              <a:avLst/>
            </a:prstGeom>
          </p:spPr>
        </p:pic>
      </p:grpSp>
      <p:sp>
        <p:nvSpPr>
          <p:cNvPr id="52" name="Arrow: Right 51">
            <a:extLst>
              <a:ext uri="{FF2B5EF4-FFF2-40B4-BE49-F238E27FC236}">
                <a16:creationId xmlns:a16="http://schemas.microsoft.com/office/drawing/2014/main" id="{3C1B2F44-D5BB-4C67-BA7B-2EF11E08C388}"/>
              </a:ext>
            </a:extLst>
          </p:cNvPr>
          <p:cNvSpPr/>
          <p:nvPr/>
        </p:nvSpPr>
        <p:spPr>
          <a:xfrm>
            <a:off x="7429877" y="3710016"/>
            <a:ext cx="645599" cy="72019"/>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DD56551-C423-47AA-B5F8-81544B5048B8}"/>
              </a:ext>
            </a:extLst>
          </p:cNvPr>
          <p:cNvSpPr/>
          <p:nvPr/>
        </p:nvSpPr>
        <p:spPr>
          <a:xfrm>
            <a:off x="8153752" y="3544478"/>
            <a:ext cx="869149" cy="461665"/>
          </a:xfrm>
          <a:prstGeom prst="rect">
            <a:avLst/>
          </a:prstGeom>
        </p:spPr>
        <p:txBody>
          <a:bodyPr wrap="none">
            <a:spAutoFit/>
          </a:bodyPr>
          <a:lstStyle/>
          <a:p>
            <a:pPr algn="ctr"/>
            <a:r>
              <a:rPr lang="en-US" sz="2400" dirty="0">
                <a:solidFill>
                  <a:srgbClr val="F3F3F3"/>
                </a:solidFill>
                <a:latin typeface="Teko"/>
                <a:ea typeface="Teko"/>
                <a:cs typeface="Teko"/>
                <a:sym typeface="Teko"/>
              </a:rPr>
              <a:t>Learner</a:t>
            </a:r>
            <a:endParaRPr lang="en-US" sz="4400" dirty="0">
              <a:solidFill>
                <a:srgbClr val="F3F3F3"/>
              </a:solidFill>
              <a:latin typeface="Teko"/>
              <a:ea typeface="Teko"/>
              <a:cs typeface="Teko"/>
              <a:sym typeface="Teko"/>
            </a:endParaRPr>
          </a:p>
        </p:txBody>
      </p:sp>
      <p:sp>
        <p:nvSpPr>
          <p:cNvPr id="55" name="Rectangle 54">
            <a:extLst>
              <a:ext uri="{FF2B5EF4-FFF2-40B4-BE49-F238E27FC236}">
                <a16:creationId xmlns:a16="http://schemas.microsoft.com/office/drawing/2014/main" id="{8D260679-BD67-4A72-BE83-B6CAB63700CD}"/>
              </a:ext>
            </a:extLst>
          </p:cNvPr>
          <p:cNvSpPr/>
          <p:nvPr/>
        </p:nvSpPr>
        <p:spPr>
          <a:xfrm>
            <a:off x="7488823" y="3458442"/>
            <a:ext cx="527709" cy="276999"/>
          </a:xfrm>
          <a:prstGeom prst="rect">
            <a:avLst/>
          </a:prstGeom>
        </p:spPr>
        <p:txBody>
          <a:bodyPr wrap="none">
            <a:spAutoFit/>
          </a:bodyPr>
          <a:lstStyle/>
          <a:p>
            <a:pPr algn="ctr"/>
            <a:r>
              <a:rPr lang="en-US" sz="1200" dirty="0">
                <a:solidFill>
                  <a:srgbClr val="F3F3F3"/>
                </a:solidFill>
                <a:latin typeface="Teko"/>
                <a:ea typeface="Teko"/>
                <a:cs typeface="Teko"/>
                <a:sym typeface="Teko"/>
              </a:rPr>
              <a:t>input to</a:t>
            </a:r>
            <a:endParaRPr lang="en-US" sz="2400" dirty="0">
              <a:solidFill>
                <a:srgbClr val="F3F3F3"/>
              </a:solidFill>
              <a:latin typeface="Teko"/>
              <a:ea typeface="Teko"/>
              <a:cs typeface="Teko"/>
              <a:sym typeface="Teko"/>
            </a:endParaRPr>
          </a:p>
        </p:txBody>
      </p:sp>
    </p:spTree>
    <p:extLst>
      <p:ext uri="{BB962C8B-B14F-4D97-AF65-F5344CB8AC3E}">
        <p14:creationId xmlns:p14="http://schemas.microsoft.com/office/powerpoint/2010/main" val="1693016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7" name="Google Shape;1077;p36"/>
          <p:cNvSpPr txBox="1">
            <a:spLocks noGrp="1"/>
          </p:cNvSpPr>
          <p:nvPr>
            <p:ph type="ctrTitle" idx="6"/>
          </p:nvPr>
        </p:nvSpPr>
        <p:spPr>
          <a:xfrm>
            <a:off x="6100405" y="280807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Learner training </a:t>
            </a:r>
            <a:br>
              <a:rPr lang="en-US" dirty="0">
                <a:solidFill>
                  <a:srgbClr val="F3F3F3"/>
                </a:solidFill>
              </a:rPr>
            </a:br>
            <a:r>
              <a:rPr lang="en-US" sz="1600" dirty="0">
                <a:solidFill>
                  <a:srgbClr val="F3F3F3"/>
                </a:solidFill>
              </a:rPr>
              <a:t>with RB from generated DFA</a:t>
            </a:r>
            <a:endParaRPr dirty="0">
              <a:solidFill>
                <a:srgbClr val="F3F3F3"/>
              </a:solidFill>
            </a:endParaRPr>
          </a:p>
        </p:txBody>
      </p:sp>
      <p:sp>
        <p:nvSpPr>
          <p:cNvPr id="1078" name="Google Shape;1078;p36"/>
          <p:cNvSpPr txBox="1">
            <a:spLocks noGrp="1"/>
          </p:cNvSpPr>
          <p:nvPr>
            <p:ph type="subTitle" idx="1"/>
          </p:nvPr>
        </p:nvSpPr>
        <p:spPr>
          <a:xfrm>
            <a:off x="1179251" y="743916"/>
            <a:ext cx="2098734" cy="7021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F3F3F3"/>
                </a:solidFill>
              </a:rPr>
              <a:t>No direct relation </a:t>
            </a:r>
            <a:r>
              <a:rPr lang="en-US" dirty="0">
                <a:solidFill>
                  <a:srgbClr val="F3F3F3"/>
                </a:solidFill>
              </a:rPr>
              <a:t>from the Original Goal definition and the final learner</a:t>
            </a:r>
            <a:endParaRPr dirty="0">
              <a:solidFill>
                <a:srgbClr val="F3F3F3"/>
              </a:solidFill>
            </a:endParaRPr>
          </a:p>
        </p:txBody>
      </p:sp>
      <p:sp>
        <p:nvSpPr>
          <p:cNvPr id="1080" name="Google Shape;1080;p36"/>
          <p:cNvSpPr txBox="1">
            <a:spLocks noGrp="1"/>
          </p:cNvSpPr>
          <p:nvPr>
            <p:ph type="ctrTitle" idx="4"/>
          </p:nvPr>
        </p:nvSpPr>
        <p:spPr>
          <a:xfrm>
            <a:off x="3240079" y="3603403"/>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Expert training</a:t>
            </a:r>
            <a:br>
              <a:rPr lang="en-US" dirty="0">
                <a:solidFill>
                  <a:srgbClr val="F3F3F3"/>
                </a:solidFill>
              </a:rPr>
            </a:br>
            <a:r>
              <a:rPr lang="en-US" sz="1600" dirty="0">
                <a:solidFill>
                  <a:srgbClr val="F3F3F3"/>
                </a:solidFill>
              </a:rPr>
              <a:t>Generates DFA </a:t>
            </a:r>
            <a:br>
              <a:rPr lang="en-US" sz="1600" dirty="0">
                <a:solidFill>
                  <a:srgbClr val="F3F3F3"/>
                </a:solidFill>
              </a:rPr>
            </a:br>
            <a:r>
              <a:rPr lang="en-US" sz="1600" dirty="0">
                <a:solidFill>
                  <a:srgbClr val="F3F3F3"/>
                </a:solidFill>
              </a:rPr>
              <a:t>from traces</a:t>
            </a:r>
            <a:endParaRPr dirty="0">
              <a:solidFill>
                <a:srgbClr val="F3F3F3"/>
              </a:solidFill>
            </a:endParaRPr>
          </a:p>
        </p:txBody>
      </p:sp>
      <p:sp>
        <p:nvSpPr>
          <p:cNvPr id="1081" name="Google Shape;1081;p36"/>
          <p:cNvSpPr txBox="1">
            <a:spLocks noGrp="1"/>
          </p:cNvSpPr>
          <p:nvPr>
            <p:ph type="ctrTitle" idx="3"/>
          </p:nvPr>
        </p:nvSpPr>
        <p:spPr>
          <a:xfrm>
            <a:off x="442329" y="327569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True DFA - Goal</a:t>
            </a:r>
            <a:endParaRPr dirty="0">
              <a:solidFill>
                <a:srgbClr val="F3F3F3"/>
              </a:solidFill>
            </a:endParaRPr>
          </a:p>
        </p:txBody>
      </p:sp>
      <p:grpSp>
        <p:nvGrpSpPr>
          <p:cNvPr id="1082" name="Google Shape;1082;p36"/>
          <p:cNvGrpSpPr/>
          <p:nvPr/>
        </p:nvGrpSpPr>
        <p:grpSpPr>
          <a:xfrm>
            <a:off x="1275237" y="2142280"/>
            <a:ext cx="953381" cy="799694"/>
            <a:chOff x="1606521" y="1292928"/>
            <a:chExt cx="953381" cy="799694"/>
          </a:xfrm>
        </p:grpSpPr>
        <p:sp>
          <p:nvSpPr>
            <p:cNvPr id="1083" name="Google Shape;1083;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36"/>
          <p:cNvGrpSpPr/>
          <p:nvPr/>
        </p:nvGrpSpPr>
        <p:grpSpPr>
          <a:xfrm>
            <a:off x="4066412" y="1928280"/>
            <a:ext cx="953381" cy="799694"/>
            <a:chOff x="1606521" y="1292928"/>
            <a:chExt cx="953381" cy="799694"/>
          </a:xfrm>
        </p:grpSpPr>
        <p:sp>
          <p:nvSpPr>
            <p:cNvPr id="1091" name="Google Shape;1091;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a:off x="6857587" y="1499955"/>
            <a:ext cx="953381" cy="799694"/>
            <a:chOff x="1606521" y="1292928"/>
            <a:chExt cx="953381" cy="799694"/>
          </a:xfrm>
        </p:grpSpPr>
        <p:sp>
          <p:nvSpPr>
            <p:cNvPr id="1099" name="Google Shape;1099;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36"/>
          <p:cNvCxnSpPr/>
          <p:nvPr/>
        </p:nvCxnSpPr>
        <p:spPr>
          <a:xfrm rot="10800000" flipH="1">
            <a:off x="2482804" y="2263140"/>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cxnSp>
        <p:nvCxnSpPr>
          <p:cNvPr id="1107" name="Google Shape;1107;p36"/>
          <p:cNvCxnSpPr/>
          <p:nvPr/>
        </p:nvCxnSpPr>
        <p:spPr>
          <a:xfrm rot="10800000" flipH="1">
            <a:off x="5271942" y="1913478"/>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grpSp>
        <p:nvGrpSpPr>
          <p:cNvPr id="1108" name="Google Shape;1108;p36"/>
          <p:cNvGrpSpPr/>
          <p:nvPr/>
        </p:nvGrpSpPr>
        <p:grpSpPr>
          <a:xfrm>
            <a:off x="1579594" y="2410050"/>
            <a:ext cx="351774" cy="351774"/>
            <a:chOff x="1190625" y="238125"/>
            <a:chExt cx="5219200" cy="5219200"/>
          </a:xfrm>
        </p:grpSpPr>
        <p:sp>
          <p:nvSpPr>
            <p:cNvPr id="1109" name="Google Shape;1109;p36"/>
            <p:cNvSpPr/>
            <p:nvPr/>
          </p:nvSpPr>
          <p:spPr>
            <a:xfrm>
              <a:off x="2098250" y="2766150"/>
              <a:ext cx="1375775" cy="163125"/>
            </a:xfrm>
            <a:custGeom>
              <a:avLst/>
              <a:gdLst/>
              <a:ahLst/>
              <a:cxnLst/>
              <a:rect l="l" t="t" r="r" b="b"/>
              <a:pathLst>
                <a:path w="55031" h="6525" extrusionOk="0">
                  <a:moveTo>
                    <a:pt x="3263" y="1"/>
                  </a:moveTo>
                  <a:cubicBezTo>
                    <a:pt x="1436" y="1"/>
                    <a:pt x="1" y="1468"/>
                    <a:pt x="1" y="3263"/>
                  </a:cubicBezTo>
                  <a:cubicBezTo>
                    <a:pt x="1" y="5057"/>
                    <a:pt x="1436" y="6525"/>
                    <a:pt x="3263" y="6525"/>
                  </a:cubicBezTo>
                  <a:lnTo>
                    <a:pt x="51769" y="6525"/>
                  </a:lnTo>
                  <a:cubicBezTo>
                    <a:pt x="53563" y="6525"/>
                    <a:pt x="55031" y="5057"/>
                    <a:pt x="55031" y="3263"/>
                  </a:cubicBezTo>
                  <a:cubicBezTo>
                    <a:pt x="55031" y="1468"/>
                    <a:pt x="53563" y="1"/>
                    <a:pt x="51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4126400" y="2766150"/>
              <a:ext cx="1386375" cy="163125"/>
            </a:xfrm>
            <a:custGeom>
              <a:avLst/>
              <a:gdLst/>
              <a:ahLst/>
              <a:cxnLst/>
              <a:rect l="l" t="t" r="r" b="b"/>
              <a:pathLst>
                <a:path w="55455" h="6525" extrusionOk="0">
                  <a:moveTo>
                    <a:pt x="3263" y="1"/>
                  </a:moveTo>
                  <a:cubicBezTo>
                    <a:pt x="1468" y="1"/>
                    <a:pt x="1" y="1468"/>
                    <a:pt x="1" y="3263"/>
                  </a:cubicBezTo>
                  <a:cubicBezTo>
                    <a:pt x="1" y="5057"/>
                    <a:pt x="1468" y="6525"/>
                    <a:pt x="3263" y="6525"/>
                  </a:cubicBezTo>
                  <a:lnTo>
                    <a:pt x="52192" y="6525"/>
                  </a:lnTo>
                  <a:cubicBezTo>
                    <a:pt x="53986" y="6525"/>
                    <a:pt x="55454" y="5057"/>
                    <a:pt x="55454" y="3263"/>
                  </a:cubicBezTo>
                  <a:cubicBezTo>
                    <a:pt x="55454" y="1468"/>
                    <a:pt x="53986" y="1"/>
                    <a:pt x="52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1190625" y="238125"/>
              <a:ext cx="5219200" cy="5219200"/>
            </a:xfrm>
            <a:custGeom>
              <a:avLst/>
              <a:gdLst/>
              <a:ahLst/>
              <a:cxnLst/>
              <a:rect l="l" t="t" r="r" b="b"/>
              <a:pathLst>
                <a:path w="208768" h="208768" extrusionOk="0">
                  <a:moveTo>
                    <a:pt x="101122" y="16375"/>
                  </a:moveTo>
                  <a:lnTo>
                    <a:pt x="101122" y="22899"/>
                  </a:lnTo>
                  <a:cubicBezTo>
                    <a:pt x="58748" y="24595"/>
                    <a:pt x="24595" y="58748"/>
                    <a:pt x="22899" y="101122"/>
                  </a:cubicBezTo>
                  <a:lnTo>
                    <a:pt x="16375" y="101122"/>
                  </a:lnTo>
                  <a:cubicBezTo>
                    <a:pt x="17191" y="78810"/>
                    <a:pt x="26259" y="57966"/>
                    <a:pt x="42112" y="42112"/>
                  </a:cubicBezTo>
                  <a:cubicBezTo>
                    <a:pt x="57966" y="26259"/>
                    <a:pt x="78810" y="17191"/>
                    <a:pt x="101122" y="16375"/>
                  </a:cubicBezTo>
                  <a:close/>
                  <a:moveTo>
                    <a:pt x="107646" y="16375"/>
                  </a:moveTo>
                  <a:cubicBezTo>
                    <a:pt x="129958" y="17191"/>
                    <a:pt x="150802" y="26259"/>
                    <a:pt x="166655" y="42112"/>
                  </a:cubicBezTo>
                  <a:cubicBezTo>
                    <a:pt x="182541" y="57966"/>
                    <a:pt x="191576" y="78810"/>
                    <a:pt x="192392" y="101122"/>
                  </a:cubicBezTo>
                  <a:lnTo>
                    <a:pt x="185868" y="101122"/>
                  </a:lnTo>
                  <a:cubicBezTo>
                    <a:pt x="185118" y="82822"/>
                    <a:pt x="178235" y="65240"/>
                    <a:pt x="166296" y="51278"/>
                  </a:cubicBezTo>
                  <a:cubicBezTo>
                    <a:pt x="165656" y="50532"/>
                    <a:pt x="164755" y="50154"/>
                    <a:pt x="163846" y="50154"/>
                  </a:cubicBezTo>
                  <a:cubicBezTo>
                    <a:pt x="163086" y="50154"/>
                    <a:pt x="162320" y="50418"/>
                    <a:pt x="161697" y="50952"/>
                  </a:cubicBezTo>
                  <a:cubicBezTo>
                    <a:pt x="160327" y="52127"/>
                    <a:pt x="160164" y="54182"/>
                    <a:pt x="161338" y="55552"/>
                  </a:cubicBezTo>
                  <a:cubicBezTo>
                    <a:pt x="172983" y="69121"/>
                    <a:pt x="179409" y="86475"/>
                    <a:pt x="179409" y="104384"/>
                  </a:cubicBezTo>
                  <a:cubicBezTo>
                    <a:pt x="179409" y="145746"/>
                    <a:pt x="145746" y="179409"/>
                    <a:pt x="104384" y="179409"/>
                  </a:cubicBezTo>
                  <a:cubicBezTo>
                    <a:pt x="63022" y="179409"/>
                    <a:pt x="29358" y="145746"/>
                    <a:pt x="29358" y="104384"/>
                  </a:cubicBezTo>
                  <a:cubicBezTo>
                    <a:pt x="29358" y="63022"/>
                    <a:pt x="63022" y="29358"/>
                    <a:pt x="104384" y="29358"/>
                  </a:cubicBezTo>
                  <a:cubicBezTo>
                    <a:pt x="122292" y="29358"/>
                    <a:pt x="139646" y="35784"/>
                    <a:pt x="153216" y="47429"/>
                  </a:cubicBezTo>
                  <a:cubicBezTo>
                    <a:pt x="153830" y="47956"/>
                    <a:pt x="154583" y="48214"/>
                    <a:pt x="155333" y="48214"/>
                  </a:cubicBezTo>
                  <a:cubicBezTo>
                    <a:pt x="156253" y="48214"/>
                    <a:pt x="157168" y="47826"/>
                    <a:pt x="157815" y="47070"/>
                  </a:cubicBezTo>
                  <a:cubicBezTo>
                    <a:pt x="158989" y="45700"/>
                    <a:pt x="158859" y="43645"/>
                    <a:pt x="157489" y="42471"/>
                  </a:cubicBezTo>
                  <a:cubicBezTo>
                    <a:pt x="143527" y="30532"/>
                    <a:pt x="125945" y="23649"/>
                    <a:pt x="107646" y="22899"/>
                  </a:cubicBezTo>
                  <a:lnTo>
                    <a:pt x="107646" y="16375"/>
                  </a:lnTo>
                  <a:close/>
                  <a:moveTo>
                    <a:pt x="22899" y="107646"/>
                  </a:moveTo>
                  <a:cubicBezTo>
                    <a:pt x="24595" y="150019"/>
                    <a:pt x="58748" y="184172"/>
                    <a:pt x="101122" y="185868"/>
                  </a:cubicBezTo>
                  <a:lnTo>
                    <a:pt x="101122" y="192392"/>
                  </a:lnTo>
                  <a:cubicBezTo>
                    <a:pt x="78810" y="191576"/>
                    <a:pt x="57966" y="182541"/>
                    <a:pt x="42112" y="166655"/>
                  </a:cubicBezTo>
                  <a:cubicBezTo>
                    <a:pt x="26259" y="150802"/>
                    <a:pt x="17191" y="129958"/>
                    <a:pt x="16375" y="107646"/>
                  </a:cubicBezTo>
                  <a:close/>
                  <a:moveTo>
                    <a:pt x="192392" y="107646"/>
                  </a:moveTo>
                  <a:cubicBezTo>
                    <a:pt x="191576" y="129958"/>
                    <a:pt x="182541" y="150802"/>
                    <a:pt x="166655" y="166655"/>
                  </a:cubicBezTo>
                  <a:cubicBezTo>
                    <a:pt x="150802" y="182541"/>
                    <a:pt x="129958" y="191576"/>
                    <a:pt x="107646" y="192392"/>
                  </a:cubicBezTo>
                  <a:lnTo>
                    <a:pt x="107646" y="185868"/>
                  </a:lnTo>
                  <a:cubicBezTo>
                    <a:pt x="150019" y="184172"/>
                    <a:pt x="184172" y="150019"/>
                    <a:pt x="185868" y="107646"/>
                  </a:cubicBezTo>
                  <a:close/>
                  <a:moveTo>
                    <a:pt x="104384" y="0"/>
                  </a:moveTo>
                  <a:cubicBezTo>
                    <a:pt x="102589" y="0"/>
                    <a:pt x="101122" y="1468"/>
                    <a:pt x="101122" y="3262"/>
                  </a:cubicBezTo>
                  <a:lnTo>
                    <a:pt x="101122" y="9851"/>
                  </a:lnTo>
                  <a:cubicBezTo>
                    <a:pt x="77081" y="10667"/>
                    <a:pt x="54573" y="20387"/>
                    <a:pt x="37480" y="37480"/>
                  </a:cubicBezTo>
                  <a:cubicBezTo>
                    <a:pt x="20387" y="54573"/>
                    <a:pt x="10667" y="77081"/>
                    <a:pt x="9851" y="101122"/>
                  </a:cubicBezTo>
                  <a:lnTo>
                    <a:pt x="3262" y="101122"/>
                  </a:lnTo>
                  <a:cubicBezTo>
                    <a:pt x="1468" y="101122"/>
                    <a:pt x="0" y="102589"/>
                    <a:pt x="0" y="104384"/>
                  </a:cubicBezTo>
                  <a:cubicBezTo>
                    <a:pt x="0" y="106178"/>
                    <a:pt x="1468" y="107646"/>
                    <a:pt x="3262" y="107646"/>
                  </a:cubicBezTo>
                  <a:lnTo>
                    <a:pt x="9851" y="107646"/>
                  </a:lnTo>
                  <a:cubicBezTo>
                    <a:pt x="10667" y="131686"/>
                    <a:pt x="20387" y="154194"/>
                    <a:pt x="37480" y="171287"/>
                  </a:cubicBezTo>
                  <a:cubicBezTo>
                    <a:pt x="54573" y="188380"/>
                    <a:pt x="77081" y="198100"/>
                    <a:pt x="101122" y="198916"/>
                  </a:cubicBezTo>
                  <a:lnTo>
                    <a:pt x="101122" y="205505"/>
                  </a:lnTo>
                  <a:cubicBezTo>
                    <a:pt x="101122" y="207299"/>
                    <a:pt x="102589" y="208767"/>
                    <a:pt x="104384" y="208767"/>
                  </a:cubicBezTo>
                  <a:cubicBezTo>
                    <a:pt x="106178" y="208767"/>
                    <a:pt x="107646" y="207299"/>
                    <a:pt x="107646" y="205505"/>
                  </a:cubicBezTo>
                  <a:lnTo>
                    <a:pt x="107646" y="198916"/>
                  </a:lnTo>
                  <a:cubicBezTo>
                    <a:pt x="131686" y="198100"/>
                    <a:pt x="154194" y="188380"/>
                    <a:pt x="171287" y="171287"/>
                  </a:cubicBezTo>
                  <a:cubicBezTo>
                    <a:pt x="188380" y="154194"/>
                    <a:pt x="198100" y="131686"/>
                    <a:pt x="198916" y="107646"/>
                  </a:cubicBezTo>
                  <a:lnTo>
                    <a:pt x="205505" y="107646"/>
                  </a:lnTo>
                  <a:cubicBezTo>
                    <a:pt x="207299" y="107646"/>
                    <a:pt x="208767" y="106178"/>
                    <a:pt x="208767" y="104384"/>
                  </a:cubicBezTo>
                  <a:cubicBezTo>
                    <a:pt x="208767" y="102589"/>
                    <a:pt x="207299" y="101122"/>
                    <a:pt x="205505" y="101122"/>
                  </a:cubicBezTo>
                  <a:lnTo>
                    <a:pt x="198916" y="101122"/>
                  </a:lnTo>
                  <a:cubicBezTo>
                    <a:pt x="198100" y="77081"/>
                    <a:pt x="188380" y="54573"/>
                    <a:pt x="171287" y="37480"/>
                  </a:cubicBezTo>
                  <a:cubicBezTo>
                    <a:pt x="154194" y="20387"/>
                    <a:pt x="131686" y="10667"/>
                    <a:pt x="107646" y="9851"/>
                  </a:cubicBezTo>
                  <a:lnTo>
                    <a:pt x="107646" y="3262"/>
                  </a:lnTo>
                  <a:cubicBezTo>
                    <a:pt x="107646" y="1468"/>
                    <a:pt x="106178" y="0"/>
                    <a:pt x="104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3718650" y="3173900"/>
              <a:ext cx="163125" cy="1376575"/>
            </a:xfrm>
            <a:custGeom>
              <a:avLst/>
              <a:gdLst/>
              <a:ahLst/>
              <a:cxnLst/>
              <a:rect l="l" t="t" r="r" b="b"/>
              <a:pathLst>
                <a:path w="6525" h="55063" extrusionOk="0">
                  <a:moveTo>
                    <a:pt x="3263" y="1"/>
                  </a:moveTo>
                  <a:cubicBezTo>
                    <a:pt x="1468" y="1"/>
                    <a:pt x="1" y="1468"/>
                    <a:pt x="1" y="3262"/>
                  </a:cubicBezTo>
                  <a:lnTo>
                    <a:pt x="1" y="51801"/>
                  </a:lnTo>
                  <a:cubicBezTo>
                    <a:pt x="1" y="53595"/>
                    <a:pt x="1468" y="55063"/>
                    <a:pt x="3263" y="55063"/>
                  </a:cubicBezTo>
                  <a:cubicBezTo>
                    <a:pt x="5057" y="55063"/>
                    <a:pt x="6525" y="53595"/>
                    <a:pt x="6525" y="51801"/>
                  </a:cubicBezTo>
                  <a:lnTo>
                    <a:pt x="6525" y="3262"/>
                  </a:lnTo>
                  <a:cubicBezTo>
                    <a:pt x="6525" y="1468"/>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3718650" y="1135150"/>
              <a:ext cx="163125" cy="1386375"/>
            </a:xfrm>
            <a:custGeom>
              <a:avLst/>
              <a:gdLst/>
              <a:ahLst/>
              <a:cxnLst/>
              <a:rect l="l" t="t" r="r" b="b"/>
              <a:pathLst>
                <a:path w="6525" h="55455" extrusionOk="0">
                  <a:moveTo>
                    <a:pt x="3263" y="1"/>
                  </a:moveTo>
                  <a:cubicBezTo>
                    <a:pt x="1468" y="1"/>
                    <a:pt x="1" y="1469"/>
                    <a:pt x="1" y="3263"/>
                  </a:cubicBezTo>
                  <a:lnTo>
                    <a:pt x="1" y="52193"/>
                  </a:lnTo>
                  <a:cubicBezTo>
                    <a:pt x="1" y="53987"/>
                    <a:pt x="1468" y="55455"/>
                    <a:pt x="3263" y="55455"/>
                  </a:cubicBezTo>
                  <a:cubicBezTo>
                    <a:pt x="5057" y="55455"/>
                    <a:pt x="6525" y="53987"/>
                    <a:pt x="6525" y="52193"/>
                  </a:cubicBezTo>
                  <a:lnTo>
                    <a:pt x="6525" y="3263"/>
                  </a:lnTo>
                  <a:cubicBezTo>
                    <a:pt x="6525" y="1469"/>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Title 1">
            <a:extLst>
              <a:ext uri="{FF2B5EF4-FFF2-40B4-BE49-F238E27FC236}">
                <a16:creationId xmlns:a16="http://schemas.microsoft.com/office/drawing/2014/main" id="{F3400094-3253-4EF6-8831-01B9CCAC4AA1}"/>
              </a:ext>
            </a:extLst>
          </p:cNvPr>
          <p:cNvSpPr txBox="1">
            <a:spLocks/>
          </p:cNvSpPr>
          <p:nvPr/>
        </p:nvSpPr>
        <p:spPr>
          <a:xfrm>
            <a:off x="3736477" y="298182"/>
            <a:ext cx="2269085" cy="7527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Breakout</a:t>
            </a:r>
            <a:endParaRPr lang="en-US" sz="1100" dirty="0"/>
          </a:p>
        </p:txBody>
      </p:sp>
      <p:sp>
        <p:nvSpPr>
          <p:cNvPr id="61" name="Google Shape;1078;p36">
            <a:extLst>
              <a:ext uri="{FF2B5EF4-FFF2-40B4-BE49-F238E27FC236}">
                <a16:creationId xmlns:a16="http://schemas.microsoft.com/office/drawing/2014/main" id="{B6B0BD63-6183-4744-A632-1D07478BDA03}"/>
              </a:ext>
            </a:extLst>
          </p:cNvPr>
          <p:cNvSpPr txBox="1">
            <a:spLocks/>
          </p:cNvSpPr>
          <p:nvPr/>
        </p:nvSpPr>
        <p:spPr>
          <a:xfrm>
            <a:off x="667105" y="3610253"/>
            <a:ext cx="2115131" cy="702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r>
              <a:rPr lang="en-US" dirty="0">
                <a:solidFill>
                  <a:srgbClr val="F3F3F3"/>
                </a:solidFill>
              </a:rPr>
              <a:t>Generated from the LDL formula, and describes the goal of the task.</a:t>
            </a:r>
          </a:p>
        </p:txBody>
      </p:sp>
      <p:sp>
        <p:nvSpPr>
          <p:cNvPr id="64" name="Google Shape;1078;p36">
            <a:extLst>
              <a:ext uri="{FF2B5EF4-FFF2-40B4-BE49-F238E27FC236}">
                <a16:creationId xmlns:a16="http://schemas.microsoft.com/office/drawing/2014/main" id="{9D41C268-AFFB-4067-BC5B-978AF2320B98}"/>
              </a:ext>
            </a:extLst>
          </p:cNvPr>
          <p:cNvSpPr txBox="1">
            <a:spLocks/>
          </p:cNvSpPr>
          <p:nvPr/>
        </p:nvSpPr>
        <p:spPr>
          <a:xfrm>
            <a:off x="6037829" y="3663885"/>
            <a:ext cx="2115131" cy="702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r>
              <a:rPr lang="en-US" dirty="0">
                <a:solidFill>
                  <a:srgbClr val="F3F3F3"/>
                </a:solidFill>
              </a:rPr>
              <a:t>Expert and Learner are trained with value-based RL techniques such </a:t>
            </a:r>
            <a:r>
              <a:rPr lang="en-US" b="1" dirty="0">
                <a:solidFill>
                  <a:srgbClr val="F3F3F3"/>
                </a:solidFill>
              </a:rPr>
              <a:t>as Q-Learning and SARSA</a:t>
            </a:r>
          </a:p>
        </p:txBody>
      </p:sp>
      <p:sp>
        <p:nvSpPr>
          <p:cNvPr id="13" name="Freeform: Shape 12">
            <a:extLst>
              <a:ext uri="{FF2B5EF4-FFF2-40B4-BE49-F238E27FC236}">
                <a16:creationId xmlns:a16="http://schemas.microsoft.com/office/drawing/2014/main" id="{62A972E7-45AF-406C-B277-1F5F73AFF599}"/>
              </a:ext>
            </a:extLst>
          </p:cNvPr>
          <p:cNvSpPr/>
          <p:nvPr/>
        </p:nvSpPr>
        <p:spPr>
          <a:xfrm>
            <a:off x="1749102" y="1327353"/>
            <a:ext cx="5044440" cy="745877"/>
          </a:xfrm>
          <a:custGeom>
            <a:avLst/>
            <a:gdLst>
              <a:gd name="connsiteX0" fmla="*/ 0 w 5044440"/>
              <a:gd name="connsiteY0" fmla="*/ 745877 h 745877"/>
              <a:gd name="connsiteX1" fmla="*/ 1249680 w 5044440"/>
              <a:gd name="connsiteY1" fmla="*/ 326777 h 745877"/>
              <a:gd name="connsiteX2" fmla="*/ 2796540 w 5044440"/>
              <a:gd name="connsiteY2" fmla="*/ 37217 h 745877"/>
              <a:gd name="connsiteX3" fmla="*/ 4251960 w 5044440"/>
              <a:gd name="connsiteY3" fmla="*/ 21977 h 745877"/>
              <a:gd name="connsiteX4" fmla="*/ 5044440 w 5044440"/>
              <a:gd name="connsiteY4" fmla="*/ 204857 h 745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4440" h="745877">
                <a:moveTo>
                  <a:pt x="0" y="745877"/>
                </a:moveTo>
                <a:cubicBezTo>
                  <a:pt x="391795" y="595382"/>
                  <a:pt x="783590" y="444887"/>
                  <a:pt x="1249680" y="326777"/>
                </a:cubicBezTo>
                <a:cubicBezTo>
                  <a:pt x="1715770" y="208667"/>
                  <a:pt x="2296160" y="88017"/>
                  <a:pt x="2796540" y="37217"/>
                </a:cubicBezTo>
                <a:cubicBezTo>
                  <a:pt x="3296920" y="-13583"/>
                  <a:pt x="3877310" y="-5963"/>
                  <a:pt x="4251960" y="21977"/>
                </a:cubicBezTo>
                <a:cubicBezTo>
                  <a:pt x="4626610" y="49917"/>
                  <a:pt x="5012690" y="173107"/>
                  <a:pt x="5044440" y="204857"/>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41D17298-6DC0-4ED5-804F-F2E2FD421A0C}"/>
              </a:ext>
            </a:extLst>
          </p:cNvPr>
          <p:cNvGrpSpPr/>
          <p:nvPr/>
        </p:nvGrpSpPr>
        <p:grpSpPr>
          <a:xfrm>
            <a:off x="5859379" y="3534681"/>
            <a:ext cx="2401964" cy="1014457"/>
            <a:chOff x="767010" y="1964196"/>
            <a:chExt cx="4819780" cy="4010101"/>
          </a:xfrm>
        </p:grpSpPr>
        <p:sp>
          <p:nvSpPr>
            <p:cNvPr id="71" name="Google Shape;1340;p40">
              <a:extLst>
                <a:ext uri="{FF2B5EF4-FFF2-40B4-BE49-F238E27FC236}">
                  <a16:creationId xmlns:a16="http://schemas.microsoft.com/office/drawing/2014/main" id="{499F5879-7B5B-45F0-981C-14170170B113}"/>
                </a:ext>
              </a:extLst>
            </p:cNvPr>
            <p:cNvSpPr/>
            <p:nvPr/>
          </p:nvSpPr>
          <p:spPr>
            <a:xfrm>
              <a:off x="767010"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3;p40">
              <a:extLst>
                <a:ext uri="{FF2B5EF4-FFF2-40B4-BE49-F238E27FC236}">
                  <a16:creationId xmlns:a16="http://schemas.microsoft.com/office/drawing/2014/main" id="{EBA26659-17A1-4916-AD04-1CB254ED88E2}"/>
                </a:ext>
              </a:extLst>
            </p:cNvPr>
            <p:cNvSpPr/>
            <p:nvPr/>
          </p:nvSpPr>
          <p:spPr>
            <a:xfrm>
              <a:off x="5150784"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45;p40">
              <a:extLst>
                <a:ext uri="{FF2B5EF4-FFF2-40B4-BE49-F238E27FC236}">
                  <a16:creationId xmlns:a16="http://schemas.microsoft.com/office/drawing/2014/main" id="{30FDAF7A-5D6E-4A16-A33A-78E2D4A5E464}"/>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46;p40">
              <a:extLst>
                <a:ext uri="{FF2B5EF4-FFF2-40B4-BE49-F238E27FC236}">
                  <a16:creationId xmlns:a16="http://schemas.microsoft.com/office/drawing/2014/main" id="{370BF617-E4FF-4C42-A269-46DAAA8F3DDC}"/>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5" name="Google Shape;613;p27">
            <a:extLst>
              <a:ext uri="{FF2B5EF4-FFF2-40B4-BE49-F238E27FC236}">
                <a16:creationId xmlns:a16="http://schemas.microsoft.com/office/drawing/2014/main" id="{3CA43624-2ABB-486B-8FFD-36856154A107}"/>
              </a:ext>
            </a:extLst>
          </p:cNvPr>
          <p:cNvPicPr preferRelativeResize="0"/>
          <p:nvPr/>
        </p:nvPicPr>
        <p:blipFill rotWithShape="1">
          <a:blip r:embed="rId3">
            <a:alphaModFix/>
          </a:blip>
          <a:srcRect l="13110" t="-16091" r="13110" b="42312"/>
          <a:stretch/>
        </p:blipFill>
        <p:spPr>
          <a:xfrm>
            <a:off x="7008854" y="1576650"/>
            <a:ext cx="639158" cy="612376"/>
          </a:xfrm>
          <a:prstGeom prst="ellipse">
            <a:avLst/>
          </a:prstGeom>
          <a:noFill/>
          <a:ln>
            <a:noFill/>
          </a:ln>
        </p:spPr>
      </p:pic>
      <p:grpSp>
        <p:nvGrpSpPr>
          <p:cNvPr id="76" name="Google Shape;6646;p55">
            <a:extLst>
              <a:ext uri="{FF2B5EF4-FFF2-40B4-BE49-F238E27FC236}">
                <a16:creationId xmlns:a16="http://schemas.microsoft.com/office/drawing/2014/main" id="{E0544A4F-585D-48C5-9092-37DA0165EEC0}"/>
              </a:ext>
            </a:extLst>
          </p:cNvPr>
          <p:cNvGrpSpPr/>
          <p:nvPr/>
        </p:nvGrpSpPr>
        <p:grpSpPr>
          <a:xfrm>
            <a:off x="4294693" y="2122946"/>
            <a:ext cx="474600" cy="475499"/>
            <a:chOff x="-52458650" y="3194400"/>
            <a:chExt cx="316625" cy="317225"/>
          </a:xfrm>
          <a:solidFill>
            <a:schemeClr val="bg1"/>
          </a:solidFill>
        </p:grpSpPr>
        <p:sp>
          <p:nvSpPr>
            <p:cNvPr id="77" name="Google Shape;6647;p55">
              <a:extLst>
                <a:ext uri="{FF2B5EF4-FFF2-40B4-BE49-F238E27FC236}">
                  <a16:creationId xmlns:a16="http://schemas.microsoft.com/office/drawing/2014/main" id="{3B3FCE40-C8F8-48D7-83A1-B609FC3BBE79}"/>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648;p55">
              <a:extLst>
                <a:ext uri="{FF2B5EF4-FFF2-40B4-BE49-F238E27FC236}">
                  <a16:creationId xmlns:a16="http://schemas.microsoft.com/office/drawing/2014/main" id="{1092F36E-1B63-4E3E-8317-342BC2838985}"/>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649;p55">
              <a:extLst>
                <a:ext uri="{FF2B5EF4-FFF2-40B4-BE49-F238E27FC236}">
                  <a16:creationId xmlns:a16="http://schemas.microsoft.com/office/drawing/2014/main" id="{75C30310-2A1D-41C2-8527-C8B07B326D02}"/>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650;p55">
              <a:extLst>
                <a:ext uri="{FF2B5EF4-FFF2-40B4-BE49-F238E27FC236}">
                  <a16:creationId xmlns:a16="http://schemas.microsoft.com/office/drawing/2014/main" id="{7A0FF158-0F02-4571-BD34-2EC72F3396F9}"/>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651;p55">
              <a:extLst>
                <a:ext uri="{FF2B5EF4-FFF2-40B4-BE49-F238E27FC236}">
                  <a16:creationId xmlns:a16="http://schemas.microsoft.com/office/drawing/2014/main" id="{51DF0E5D-C2C2-46B5-AE7D-67447A955417}"/>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52;p55">
              <a:extLst>
                <a:ext uri="{FF2B5EF4-FFF2-40B4-BE49-F238E27FC236}">
                  <a16:creationId xmlns:a16="http://schemas.microsoft.com/office/drawing/2014/main" id="{1131053E-C3EF-4DAA-9ED8-39D85F29DD22}"/>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53;p55">
              <a:extLst>
                <a:ext uri="{FF2B5EF4-FFF2-40B4-BE49-F238E27FC236}">
                  <a16:creationId xmlns:a16="http://schemas.microsoft.com/office/drawing/2014/main" id="{E4720863-AC9C-4034-A1D6-D07505AD94E8}"/>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54;p55">
              <a:extLst>
                <a:ext uri="{FF2B5EF4-FFF2-40B4-BE49-F238E27FC236}">
                  <a16:creationId xmlns:a16="http://schemas.microsoft.com/office/drawing/2014/main" id="{9ABDA973-941C-4AD5-9BB6-A3F670C9A904}"/>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1554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928C688-D457-4D31-AC8F-38CAB1DE8398}"/>
              </a:ext>
            </a:extLst>
          </p:cNvPr>
          <p:cNvSpPr txBox="1">
            <a:spLocks/>
          </p:cNvSpPr>
          <p:nvPr/>
        </p:nvSpPr>
        <p:spPr>
          <a:xfrm>
            <a:off x="1550582" y="482652"/>
            <a:ext cx="5635079" cy="812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r"/>
            <a:r>
              <a:rPr lang="en-US" sz="4000" dirty="0">
                <a:solidFill>
                  <a:srgbClr val="11FFFF"/>
                </a:solidFill>
              </a:rPr>
              <a:t>Case study: Breakout-</a:t>
            </a:r>
            <a:r>
              <a:rPr lang="en-US" sz="4000" b="1" dirty="0">
                <a:solidFill>
                  <a:srgbClr val="11FFFF"/>
                </a:solidFill>
              </a:rPr>
              <a:t>Pong</a:t>
            </a:r>
            <a:endParaRPr lang="en-US" sz="900" dirty="0"/>
          </a:p>
        </p:txBody>
      </p:sp>
      <p:grpSp>
        <p:nvGrpSpPr>
          <p:cNvPr id="10" name="Google Shape;2189;p51">
            <a:extLst>
              <a:ext uri="{FF2B5EF4-FFF2-40B4-BE49-F238E27FC236}">
                <a16:creationId xmlns:a16="http://schemas.microsoft.com/office/drawing/2014/main" id="{188AE5CE-2AE3-4ABC-A43D-8DAF7362C8B8}"/>
              </a:ext>
            </a:extLst>
          </p:cNvPr>
          <p:cNvGrpSpPr/>
          <p:nvPr/>
        </p:nvGrpSpPr>
        <p:grpSpPr>
          <a:xfrm>
            <a:off x="1076820" y="430248"/>
            <a:ext cx="881520" cy="804542"/>
            <a:chOff x="5976993" y="238644"/>
            <a:chExt cx="671226" cy="612558"/>
          </a:xfrm>
        </p:grpSpPr>
        <p:grpSp>
          <p:nvGrpSpPr>
            <p:cNvPr id="11" name="Google Shape;2190;p51">
              <a:extLst>
                <a:ext uri="{FF2B5EF4-FFF2-40B4-BE49-F238E27FC236}">
                  <a16:creationId xmlns:a16="http://schemas.microsoft.com/office/drawing/2014/main" id="{8AE020CB-5972-462E-8471-6616EC5D37C2}"/>
                </a:ext>
              </a:extLst>
            </p:cNvPr>
            <p:cNvGrpSpPr/>
            <p:nvPr/>
          </p:nvGrpSpPr>
          <p:grpSpPr>
            <a:xfrm>
              <a:off x="6207869" y="264821"/>
              <a:ext cx="255900" cy="309550"/>
              <a:chOff x="4721075" y="260350"/>
              <a:chExt cx="255900" cy="309550"/>
            </a:xfrm>
          </p:grpSpPr>
          <p:sp>
            <p:nvSpPr>
              <p:cNvPr id="32" name="Google Shape;2191;p51">
                <a:extLst>
                  <a:ext uri="{FF2B5EF4-FFF2-40B4-BE49-F238E27FC236}">
                    <a16:creationId xmlns:a16="http://schemas.microsoft.com/office/drawing/2014/main" id="{4C2FCF96-8887-47E9-8376-7CE053681D00}"/>
                  </a:ext>
                </a:extLst>
              </p:cNvPr>
              <p:cNvSpPr/>
              <p:nvPr/>
            </p:nvSpPr>
            <p:spPr>
              <a:xfrm>
                <a:off x="4721075" y="272900"/>
                <a:ext cx="74325" cy="294475"/>
              </a:xfrm>
              <a:custGeom>
                <a:avLst/>
                <a:gdLst/>
                <a:ahLst/>
                <a:cxnLst/>
                <a:rect l="l" t="t" r="r" b="b"/>
                <a:pathLst>
                  <a:path w="2973" h="11779" extrusionOk="0">
                    <a:moveTo>
                      <a:pt x="30" y="1"/>
                    </a:moveTo>
                    <a:lnTo>
                      <a:pt x="1" y="7488"/>
                    </a:lnTo>
                    <a:lnTo>
                      <a:pt x="2943" y="11779"/>
                    </a:lnTo>
                    <a:lnTo>
                      <a:pt x="2972" y="4292"/>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92;p51">
                <a:extLst>
                  <a:ext uri="{FF2B5EF4-FFF2-40B4-BE49-F238E27FC236}">
                    <a16:creationId xmlns:a16="http://schemas.microsoft.com/office/drawing/2014/main" id="{67FD0776-D304-4CD3-BEDB-1C7C0FE83C4E}"/>
                  </a:ext>
                </a:extLst>
              </p:cNvPr>
              <p:cNvSpPr/>
              <p:nvPr/>
            </p:nvSpPr>
            <p:spPr>
              <a:xfrm>
                <a:off x="4794825" y="375875"/>
                <a:ext cx="103175" cy="194025"/>
              </a:xfrm>
              <a:custGeom>
                <a:avLst/>
                <a:gdLst/>
                <a:ahLst/>
                <a:cxnLst/>
                <a:rect l="l" t="t" r="r" b="b"/>
                <a:pathLst>
                  <a:path w="4127" h="7761" extrusionOk="0">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93;p51">
                <a:extLst>
                  <a:ext uri="{FF2B5EF4-FFF2-40B4-BE49-F238E27FC236}">
                    <a16:creationId xmlns:a16="http://schemas.microsoft.com/office/drawing/2014/main" id="{B7429E8D-0CD4-43E6-8202-322864153392}"/>
                  </a:ext>
                </a:extLst>
              </p:cNvPr>
              <p:cNvSpPr/>
              <p:nvPr/>
            </p:nvSpPr>
            <p:spPr>
              <a:xfrm>
                <a:off x="4897425" y="276875"/>
                <a:ext cx="79550" cy="292850"/>
              </a:xfrm>
              <a:custGeom>
                <a:avLst/>
                <a:gdLst/>
                <a:ahLst/>
                <a:cxnLst/>
                <a:rect l="l" t="t" r="r" b="b"/>
                <a:pathLst>
                  <a:path w="3182" h="11714" extrusionOk="0">
                    <a:moveTo>
                      <a:pt x="3181" y="1"/>
                    </a:moveTo>
                    <a:lnTo>
                      <a:pt x="29" y="4227"/>
                    </a:lnTo>
                    <a:lnTo>
                      <a:pt x="0" y="11714"/>
                    </a:lnTo>
                    <a:lnTo>
                      <a:pt x="3152" y="7487"/>
                    </a:lnTo>
                    <a:lnTo>
                      <a:pt x="31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94;p51">
                <a:extLst>
                  <a:ext uri="{FF2B5EF4-FFF2-40B4-BE49-F238E27FC236}">
                    <a16:creationId xmlns:a16="http://schemas.microsoft.com/office/drawing/2014/main" id="{DF7D072D-E525-49EF-8312-A76B22E997C1}"/>
                  </a:ext>
                </a:extLst>
              </p:cNvPr>
              <p:cNvSpPr/>
              <p:nvPr/>
            </p:nvSpPr>
            <p:spPr>
              <a:xfrm>
                <a:off x="4721800" y="260350"/>
                <a:ext cx="255175" cy="122225"/>
              </a:xfrm>
              <a:custGeom>
                <a:avLst/>
                <a:gdLst/>
                <a:ahLst/>
                <a:cxnLst/>
                <a:rect l="l" t="t" r="r" b="b"/>
                <a:pathLst>
                  <a:path w="10207" h="4889" extrusionOk="0">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195;p51">
              <a:extLst>
                <a:ext uri="{FF2B5EF4-FFF2-40B4-BE49-F238E27FC236}">
                  <a16:creationId xmlns:a16="http://schemas.microsoft.com/office/drawing/2014/main" id="{A1802335-E3F7-418F-AB72-2369FD4C3E67}"/>
                </a:ext>
              </a:extLst>
            </p:cNvPr>
            <p:cNvGrpSpPr/>
            <p:nvPr/>
          </p:nvGrpSpPr>
          <p:grpSpPr>
            <a:xfrm>
              <a:off x="6014775" y="319425"/>
              <a:ext cx="267975" cy="297900"/>
              <a:chOff x="4428250" y="314750"/>
              <a:chExt cx="267975" cy="297900"/>
            </a:xfrm>
          </p:grpSpPr>
          <p:sp>
            <p:nvSpPr>
              <p:cNvPr id="29" name="Google Shape;2196;p51">
                <a:extLst>
                  <a:ext uri="{FF2B5EF4-FFF2-40B4-BE49-F238E27FC236}">
                    <a16:creationId xmlns:a16="http://schemas.microsoft.com/office/drawing/2014/main" id="{CA766ACF-C86D-4FC7-B906-D5088FC51A61}"/>
                  </a:ext>
                </a:extLst>
              </p:cNvPr>
              <p:cNvSpPr/>
              <p:nvPr/>
            </p:nvSpPr>
            <p:spPr>
              <a:xfrm>
                <a:off x="4428975" y="314750"/>
                <a:ext cx="267250" cy="152575"/>
              </a:xfrm>
              <a:custGeom>
                <a:avLst/>
                <a:gdLst/>
                <a:ahLst/>
                <a:cxnLst/>
                <a:rect l="l" t="t" r="r" b="b"/>
                <a:pathLst>
                  <a:path w="10690" h="6103" extrusionOk="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97;p51">
                <a:extLst>
                  <a:ext uri="{FF2B5EF4-FFF2-40B4-BE49-F238E27FC236}">
                    <a16:creationId xmlns:a16="http://schemas.microsoft.com/office/drawing/2014/main" id="{53B7C5A9-455A-4164-8FA8-91D1BBCD9914}"/>
                  </a:ext>
                </a:extLst>
              </p:cNvPr>
              <p:cNvSpPr/>
              <p:nvPr/>
            </p:nvSpPr>
            <p:spPr>
              <a:xfrm>
                <a:off x="4611100" y="422025"/>
                <a:ext cx="84775" cy="190450"/>
              </a:xfrm>
              <a:custGeom>
                <a:avLst/>
                <a:gdLst/>
                <a:ahLst/>
                <a:cxnLst/>
                <a:rect l="l" t="t" r="r" b="b"/>
                <a:pathLst>
                  <a:path w="3391" h="7618" extrusionOk="0">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98;p51">
                <a:extLst>
                  <a:ext uri="{FF2B5EF4-FFF2-40B4-BE49-F238E27FC236}">
                    <a16:creationId xmlns:a16="http://schemas.microsoft.com/office/drawing/2014/main" id="{FE8E366E-B499-4117-A6B1-FA219D12CA57}"/>
                  </a:ext>
                </a:extLst>
              </p:cNvPr>
              <p:cNvSpPr/>
              <p:nvPr/>
            </p:nvSpPr>
            <p:spPr>
              <a:xfrm>
                <a:off x="4428250" y="421300"/>
                <a:ext cx="183600" cy="191350"/>
              </a:xfrm>
              <a:custGeom>
                <a:avLst/>
                <a:gdLst/>
                <a:ahLst/>
                <a:cxnLst/>
                <a:rect l="l" t="t" r="r" b="b"/>
                <a:pathLst>
                  <a:path w="7344" h="7654" extrusionOk="0">
                    <a:moveTo>
                      <a:pt x="30" y="1"/>
                    </a:moveTo>
                    <a:lnTo>
                      <a:pt x="1" y="5814"/>
                    </a:lnTo>
                    <a:lnTo>
                      <a:pt x="7314" y="7653"/>
                    </a:lnTo>
                    <a:lnTo>
                      <a:pt x="7343" y="1840"/>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199;p51">
              <a:extLst>
                <a:ext uri="{FF2B5EF4-FFF2-40B4-BE49-F238E27FC236}">
                  <a16:creationId xmlns:a16="http://schemas.microsoft.com/office/drawing/2014/main" id="{3766083B-5AB8-4812-B117-F2470A2021C2}"/>
                </a:ext>
              </a:extLst>
            </p:cNvPr>
            <p:cNvGrpSpPr/>
            <p:nvPr/>
          </p:nvGrpSpPr>
          <p:grpSpPr>
            <a:xfrm>
              <a:off x="6384394" y="238644"/>
              <a:ext cx="263825" cy="384100"/>
              <a:chOff x="4897600" y="530925"/>
              <a:chExt cx="263825" cy="384100"/>
            </a:xfrm>
          </p:grpSpPr>
          <p:sp>
            <p:nvSpPr>
              <p:cNvPr id="26" name="Google Shape;2200;p51">
                <a:extLst>
                  <a:ext uri="{FF2B5EF4-FFF2-40B4-BE49-F238E27FC236}">
                    <a16:creationId xmlns:a16="http://schemas.microsoft.com/office/drawing/2014/main" id="{B8D407CC-0DC3-4C50-A4FD-69048F883DB9}"/>
                  </a:ext>
                </a:extLst>
              </p:cNvPr>
              <p:cNvSpPr/>
              <p:nvPr/>
            </p:nvSpPr>
            <p:spPr>
              <a:xfrm>
                <a:off x="4897600" y="636775"/>
                <a:ext cx="79000" cy="278250"/>
              </a:xfrm>
              <a:custGeom>
                <a:avLst/>
                <a:gdLst/>
                <a:ahLst/>
                <a:cxnLst/>
                <a:rect l="l" t="t" r="r" b="b"/>
                <a:pathLst>
                  <a:path w="3160" h="11130" extrusionOk="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01;p51">
                <a:extLst>
                  <a:ext uri="{FF2B5EF4-FFF2-40B4-BE49-F238E27FC236}">
                    <a16:creationId xmlns:a16="http://schemas.microsoft.com/office/drawing/2014/main" id="{6357106D-C417-40E5-BCD7-78EE129697FF}"/>
                  </a:ext>
                </a:extLst>
              </p:cNvPr>
              <p:cNvSpPr/>
              <p:nvPr/>
            </p:nvSpPr>
            <p:spPr>
              <a:xfrm>
                <a:off x="4898150" y="530925"/>
                <a:ext cx="263275" cy="154750"/>
              </a:xfrm>
              <a:custGeom>
                <a:avLst/>
                <a:gdLst/>
                <a:ahLst/>
                <a:cxnLst/>
                <a:rect l="l" t="t" r="r" b="b"/>
                <a:pathLst>
                  <a:path w="10531" h="6190" extrusionOk="0">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02;p51">
                <a:extLst>
                  <a:ext uri="{FF2B5EF4-FFF2-40B4-BE49-F238E27FC236}">
                    <a16:creationId xmlns:a16="http://schemas.microsoft.com/office/drawing/2014/main" id="{C7757196-D9AA-45BF-B427-A0D9CD97E01B}"/>
                  </a:ext>
                </a:extLst>
              </p:cNvPr>
              <p:cNvSpPr/>
              <p:nvPr/>
            </p:nvSpPr>
            <p:spPr>
              <a:xfrm>
                <a:off x="4975850" y="643450"/>
                <a:ext cx="185575" cy="271400"/>
              </a:xfrm>
              <a:custGeom>
                <a:avLst/>
                <a:gdLst/>
                <a:ahLst/>
                <a:cxnLst/>
                <a:rect l="l" t="t" r="r" b="b"/>
                <a:pathLst>
                  <a:path w="7423" h="10856" extrusionOk="0">
                    <a:moveTo>
                      <a:pt x="7422" y="1"/>
                    </a:moveTo>
                    <a:lnTo>
                      <a:pt x="23" y="1688"/>
                    </a:lnTo>
                    <a:lnTo>
                      <a:pt x="1" y="10855"/>
                    </a:lnTo>
                    <a:lnTo>
                      <a:pt x="7401" y="9168"/>
                    </a:lnTo>
                    <a:lnTo>
                      <a:pt x="742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203;p51">
              <a:extLst>
                <a:ext uri="{FF2B5EF4-FFF2-40B4-BE49-F238E27FC236}">
                  <a16:creationId xmlns:a16="http://schemas.microsoft.com/office/drawing/2014/main" id="{CD3F25A6-2AF3-401A-A02D-F0375FC92EB1}"/>
                </a:ext>
              </a:extLst>
            </p:cNvPr>
            <p:cNvGrpSpPr/>
            <p:nvPr/>
          </p:nvGrpSpPr>
          <p:grpSpPr>
            <a:xfrm>
              <a:off x="5976993" y="471107"/>
              <a:ext cx="222175" cy="258225"/>
              <a:chOff x="4390750" y="609200"/>
              <a:chExt cx="222175" cy="258225"/>
            </a:xfrm>
          </p:grpSpPr>
          <p:sp>
            <p:nvSpPr>
              <p:cNvPr id="22" name="Google Shape;2204;p51">
                <a:extLst>
                  <a:ext uri="{FF2B5EF4-FFF2-40B4-BE49-F238E27FC236}">
                    <a16:creationId xmlns:a16="http://schemas.microsoft.com/office/drawing/2014/main" id="{E8467E34-C04B-425C-8A5D-2FD60EACCEF1}"/>
                  </a:ext>
                </a:extLst>
              </p:cNvPr>
              <p:cNvSpPr/>
              <p:nvPr/>
            </p:nvSpPr>
            <p:spPr>
              <a:xfrm>
                <a:off x="4599550" y="655000"/>
                <a:ext cx="12300" cy="135800"/>
              </a:xfrm>
              <a:custGeom>
                <a:avLst/>
                <a:gdLst/>
                <a:ahLst/>
                <a:cxnLst/>
                <a:rect l="l" t="t" r="r" b="b"/>
                <a:pathLst>
                  <a:path w="492" h="5432" extrusionOk="0">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05;p51">
                <a:extLst>
                  <a:ext uri="{FF2B5EF4-FFF2-40B4-BE49-F238E27FC236}">
                    <a16:creationId xmlns:a16="http://schemas.microsoft.com/office/drawing/2014/main" id="{252F9950-2C3B-4116-BF48-EC2532508D5A}"/>
                  </a:ext>
                </a:extLst>
              </p:cNvPr>
              <p:cNvSpPr/>
              <p:nvPr/>
            </p:nvSpPr>
            <p:spPr>
              <a:xfrm>
                <a:off x="4427175" y="721700"/>
                <a:ext cx="185750" cy="145725"/>
              </a:xfrm>
              <a:custGeom>
                <a:avLst/>
                <a:gdLst/>
                <a:ahLst/>
                <a:cxnLst/>
                <a:rect l="l" t="t" r="r" b="b"/>
                <a:pathLst>
                  <a:path w="7430" h="5829" extrusionOk="0">
                    <a:moveTo>
                      <a:pt x="7429" y="1"/>
                    </a:moveTo>
                    <a:lnTo>
                      <a:pt x="29" y="1696"/>
                    </a:lnTo>
                    <a:lnTo>
                      <a:pt x="1" y="5828"/>
                    </a:lnTo>
                    <a:lnTo>
                      <a:pt x="7400" y="4133"/>
                    </a:lnTo>
                    <a:lnTo>
                      <a:pt x="7429"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06;p51">
                <a:extLst>
                  <a:ext uri="{FF2B5EF4-FFF2-40B4-BE49-F238E27FC236}">
                    <a16:creationId xmlns:a16="http://schemas.microsoft.com/office/drawing/2014/main" id="{D3EE1D21-9B7C-4C4B-B4DE-2D2284DE1730}"/>
                  </a:ext>
                </a:extLst>
              </p:cNvPr>
              <p:cNvSpPr/>
              <p:nvPr/>
            </p:nvSpPr>
            <p:spPr>
              <a:xfrm>
                <a:off x="4400300" y="686900"/>
                <a:ext cx="27625" cy="180525"/>
              </a:xfrm>
              <a:custGeom>
                <a:avLst/>
                <a:gdLst/>
                <a:ahLst/>
                <a:cxnLst/>
                <a:rect l="l" t="t" r="r" b="b"/>
                <a:pathLst>
                  <a:path w="1105" h="7221" extrusionOk="0">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07;p51">
                <a:extLst>
                  <a:ext uri="{FF2B5EF4-FFF2-40B4-BE49-F238E27FC236}">
                    <a16:creationId xmlns:a16="http://schemas.microsoft.com/office/drawing/2014/main" id="{9FCE889E-DAA7-482A-8883-98F5C4D459EE}"/>
                  </a:ext>
                </a:extLst>
              </p:cNvPr>
              <p:cNvSpPr/>
              <p:nvPr/>
            </p:nvSpPr>
            <p:spPr>
              <a:xfrm>
                <a:off x="4390750" y="609200"/>
                <a:ext cx="222175" cy="154900"/>
              </a:xfrm>
              <a:custGeom>
                <a:avLst/>
                <a:gdLst/>
                <a:ahLst/>
                <a:cxnLst/>
                <a:rect l="l" t="t" r="r" b="b"/>
                <a:pathLst>
                  <a:path w="8887" h="6196" extrusionOk="0">
                    <a:moveTo>
                      <a:pt x="1530" y="0"/>
                    </a:moveTo>
                    <a:cubicBezTo>
                      <a:pt x="1" y="2049"/>
                      <a:pt x="94" y="4277"/>
                      <a:pt x="1486" y="6196"/>
                    </a:cubicBezTo>
                    <a:lnTo>
                      <a:pt x="8886" y="4508"/>
                    </a:lnTo>
                    <a:cubicBezTo>
                      <a:pt x="8244" y="3686"/>
                      <a:pt x="8180" y="2726"/>
                      <a:pt x="8843" y="1839"/>
                    </a:cubicBezTo>
                    <a:lnTo>
                      <a:pt x="153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208;p51">
              <a:extLst>
                <a:ext uri="{FF2B5EF4-FFF2-40B4-BE49-F238E27FC236}">
                  <a16:creationId xmlns:a16="http://schemas.microsoft.com/office/drawing/2014/main" id="{17BB1812-A1D0-49C6-8184-8F8BC5868F4E}"/>
                </a:ext>
              </a:extLst>
            </p:cNvPr>
            <p:cNvGrpSpPr/>
            <p:nvPr/>
          </p:nvGrpSpPr>
          <p:grpSpPr>
            <a:xfrm>
              <a:off x="6012699" y="624883"/>
              <a:ext cx="258950" cy="209025"/>
              <a:chOff x="4427350" y="850800"/>
              <a:chExt cx="258950" cy="209025"/>
            </a:xfrm>
          </p:grpSpPr>
          <p:sp>
            <p:nvSpPr>
              <p:cNvPr id="19" name="Google Shape;2209;p51">
                <a:extLst>
                  <a:ext uri="{FF2B5EF4-FFF2-40B4-BE49-F238E27FC236}">
                    <a16:creationId xmlns:a16="http://schemas.microsoft.com/office/drawing/2014/main" id="{E31CF3A8-9863-4D97-A1A0-975B055C8D43}"/>
                  </a:ext>
                </a:extLst>
              </p:cNvPr>
              <p:cNvSpPr/>
              <p:nvPr/>
            </p:nvSpPr>
            <p:spPr>
              <a:xfrm>
                <a:off x="4427350" y="893175"/>
                <a:ext cx="179975" cy="166650"/>
              </a:xfrm>
              <a:custGeom>
                <a:avLst/>
                <a:gdLst/>
                <a:ahLst/>
                <a:cxnLst/>
                <a:rect l="l" t="t" r="r" b="b"/>
                <a:pathLst>
                  <a:path w="7199" h="6666" extrusionOk="0">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10;p51">
                <a:extLst>
                  <a:ext uri="{FF2B5EF4-FFF2-40B4-BE49-F238E27FC236}">
                    <a16:creationId xmlns:a16="http://schemas.microsoft.com/office/drawing/2014/main" id="{F572E556-A7FD-407B-9F83-A2312C32D26D}"/>
                  </a:ext>
                </a:extLst>
              </p:cNvPr>
              <p:cNvSpPr/>
              <p:nvPr/>
            </p:nvSpPr>
            <p:spPr>
              <a:xfrm>
                <a:off x="4427900" y="850800"/>
                <a:ext cx="258400" cy="147700"/>
              </a:xfrm>
              <a:custGeom>
                <a:avLst/>
                <a:gdLst/>
                <a:ahLst/>
                <a:cxnLst/>
                <a:rect l="l" t="t" r="r" b="b"/>
                <a:pathLst>
                  <a:path w="10336" h="5908" extrusionOk="0">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11;p51">
                <a:extLst>
                  <a:ext uri="{FF2B5EF4-FFF2-40B4-BE49-F238E27FC236}">
                    <a16:creationId xmlns:a16="http://schemas.microsoft.com/office/drawing/2014/main" id="{25EE3AEC-4943-49FF-A214-4245A5D04A35}"/>
                  </a:ext>
                </a:extLst>
              </p:cNvPr>
              <p:cNvSpPr/>
              <p:nvPr/>
            </p:nvSpPr>
            <p:spPr>
              <a:xfrm>
                <a:off x="4606775" y="892825"/>
                <a:ext cx="79525" cy="167000"/>
              </a:xfrm>
              <a:custGeom>
                <a:avLst/>
                <a:gdLst/>
                <a:ahLst/>
                <a:cxnLst/>
                <a:rect l="l" t="t" r="r" b="b"/>
                <a:pathLst>
                  <a:path w="3181" h="6680" extrusionOk="0">
                    <a:moveTo>
                      <a:pt x="3181" y="0"/>
                    </a:moveTo>
                    <a:lnTo>
                      <a:pt x="29" y="4227"/>
                    </a:lnTo>
                    <a:lnTo>
                      <a:pt x="0" y="6679"/>
                    </a:lnTo>
                    <a:lnTo>
                      <a:pt x="3181" y="2467"/>
                    </a:lnTo>
                    <a:lnTo>
                      <a:pt x="318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212;p51">
              <a:extLst>
                <a:ext uri="{FF2B5EF4-FFF2-40B4-BE49-F238E27FC236}">
                  <a16:creationId xmlns:a16="http://schemas.microsoft.com/office/drawing/2014/main" id="{FB55C852-2033-4AFA-B59B-4B30AD497192}"/>
                </a:ext>
              </a:extLst>
            </p:cNvPr>
            <p:cNvGrpSpPr/>
            <p:nvPr/>
          </p:nvGrpSpPr>
          <p:grpSpPr>
            <a:xfrm>
              <a:off x="6192527" y="709277"/>
              <a:ext cx="269050" cy="141925"/>
              <a:chOff x="4703050" y="934300"/>
              <a:chExt cx="269050" cy="141925"/>
            </a:xfrm>
          </p:grpSpPr>
          <p:sp>
            <p:nvSpPr>
              <p:cNvPr id="17" name="Google Shape;2213;p51">
                <a:extLst>
                  <a:ext uri="{FF2B5EF4-FFF2-40B4-BE49-F238E27FC236}">
                    <a16:creationId xmlns:a16="http://schemas.microsoft.com/office/drawing/2014/main" id="{BAA11EFF-C394-4765-94BE-3C9A87F5D92A}"/>
                  </a:ext>
                </a:extLst>
              </p:cNvPr>
              <p:cNvSpPr/>
              <p:nvPr/>
            </p:nvSpPr>
            <p:spPr>
              <a:xfrm>
                <a:off x="4704500" y="934300"/>
                <a:ext cx="267600" cy="122600"/>
              </a:xfrm>
              <a:custGeom>
                <a:avLst/>
                <a:gdLst/>
                <a:ahLst/>
                <a:cxnLst/>
                <a:rect l="l" t="t" r="r" b="b"/>
                <a:pathLst>
                  <a:path w="10704" h="4904" extrusionOk="0">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14;p51">
                <a:extLst>
                  <a:ext uri="{FF2B5EF4-FFF2-40B4-BE49-F238E27FC236}">
                    <a16:creationId xmlns:a16="http://schemas.microsoft.com/office/drawing/2014/main" id="{36FCBE3C-F63A-49D8-BCDD-4C76CE442A8F}"/>
                  </a:ext>
                </a:extLst>
              </p:cNvPr>
              <p:cNvSpPr/>
              <p:nvPr/>
            </p:nvSpPr>
            <p:spPr>
              <a:xfrm>
                <a:off x="4703050" y="1040675"/>
                <a:ext cx="268875" cy="35550"/>
              </a:xfrm>
              <a:custGeom>
                <a:avLst/>
                <a:gdLst/>
                <a:ahLst/>
                <a:cxnLst/>
                <a:rect l="l" t="t" r="r" b="b"/>
                <a:pathLst>
                  <a:path w="10755" h="1422" extrusionOk="0">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7" name="Google Shape;705;p32">
            <a:extLst>
              <a:ext uri="{FF2B5EF4-FFF2-40B4-BE49-F238E27FC236}">
                <a16:creationId xmlns:a16="http://schemas.microsoft.com/office/drawing/2014/main" id="{AB8703B4-F40B-4E1A-A04A-565F8316D1EF}"/>
              </a:ext>
            </a:extLst>
          </p:cNvPr>
          <p:cNvPicPr preferRelativeResize="0"/>
          <p:nvPr/>
        </p:nvPicPr>
        <p:blipFill rotWithShape="1">
          <a:blip r:embed="rId4">
            <a:alphaModFix/>
          </a:blip>
          <a:srcRect l="22441" t="21492" r="18091" b="17949"/>
          <a:stretch/>
        </p:blipFill>
        <p:spPr>
          <a:xfrm rot="5400000">
            <a:off x="1428846" y="1819555"/>
            <a:ext cx="2437916" cy="2341839"/>
          </a:xfrm>
          <a:prstGeom prst="rect">
            <a:avLst/>
          </a:prstGeom>
          <a:noFill/>
          <a:ln>
            <a:noFill/>
          </a:ln>
        </p:spPr>
      </p:pic>
      <p:pic>
        <p:nvPicPr>
          <p:cNvPr id="38" name="openaigym.video.1.10832.video000000">
            <a:hlinkClick r:id="" action="ppaction://media"/>
            <a:extLst>
              <a:ext uri="{FF2B5EF4-FFF2-40B4-BE49-F238E27FC236}">
                <a16:creationId xmlns:a16="http://schemas.microsoft.com/office/drawing/2014/main" id="{7979E77B-97CA-412F-BECA-178F94FE74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8039" y="2011392"/>
            <a:ext cx="1708749" cy="1952856"/>
          </a:xfrm>
          <a:prstGeom prst="rect">
            <a:avLst/>
          </a:prstGeom>
        </p:spPr>
      </p:pic>
      <p:grpSp>
        <p:nvGrpSpPr>
          <p:cNvPr id="92" name="Group 91">
            <a:extLst>
              <a:ext uri="{FF2B5EF4-FFF2-40B4-BE49-F238E27FC236}">
                <a16:creationId xmlns:a16="http://schemas.microsoft.com/office/drawing/2014/main" id="{1B5D48EE-6AF3-4F22-8709-705F172B9909}"/>
              </a:ext>
            </a:extLst>
          </p:cNvPr>
          <p:cNvGrpSpPr/>
          <p:nvPr/>
        </p:nvGrpSpPr>
        <p:grpSpPr>
          <a:xfrm>
            <a:off x="4494495" y="2413033"/>
            <a:ext cx="3142267" cy="1241072"/>
            <a:chOff x="3745691" y="1502300"/>
            <a:chExt cx="3206075" cy="1017250"/>
          </a:xfrm>
        </p:grpSpPr>
        <p:grpSp>
          <p:nvGrpSpPr>
            <p:cNvPr id="63" name="Google Shape;1812;p45">
              <a:extLst>
                <a:ext uri="{FF2B5EF4-FFF2-40B4-BE49-F238E27FC236}">
                  <a16:creationId xmlns:a16="http://schemas.microsoft.com/office/drawing/2014/main" id="{8325B9F4-8951-4D1B-BB61-1FDF4694773B}"/>
                </a:ext>
              </a:extLst>
            </p:cNvPr>
            <p:cNvGrpSpPr/>
            <p:nvPr/>
          </p:nvGrpSpPr>
          <p:grpSpPr>
            <a:xfrm>
              <a:off x="3745691" y="1561278"/>
              <a:ext cx="3206075" cy="958272"/>
              <a:chOff x="238125" y="1662850"/>
              <a:chExt cx="7137300" cy="2217100"/>
            </a:xfrm>
          </p:grpSpPr>
          <p:sp>
            <p:nvSpPr>
              <p:cNvPr id="64" name="Google Shape;1813;p45">
                <a:extLst>
                  <a:ext uri="{FF2B5EF4-FFF2-40B4-BE49-F238E27FC236}">
                    <a16:creationId xmlns:a16="http://schemas.microsoft.com/office/drawing/2014/main" id="{5475C68D-8C90-418C-8762-8FB3E57E293E}"/>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14;p45">
                <a:extLst>
                  <a:ext uri="{FF2B5EF4-FFF2-40B4-BE49-F238E27FC236}">
                    <a16:creationId xmlns:a16="http://schemas.microsoft.com/office/drawing/2014/main" id="{2AB0E676-D760-427F-9AB6-DB4B7A1C9D61}"/>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15;p45">
                <a:extLst>
                  <a:ext uri="{FF2B5EF4-FFF2-40B4-BE49-F238E27FC236}">
                    <a16:creationId xmlns:a16="http://schemas.microsoft.com/office/drawing/2014/main" id="{9B260935-0955-45DF-B1D2-86954B32D055}"/>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16;p45">
                <a:extLst>
                  <a:ext uri="{FF2B5EF4-FFF2-40B4-BE49-F238E27FC236}">
                    <a16:creationId xmlns:a16="http://schemas.microsoft.com/office/drawing/2014/main" id="{37D8BD88-F3FF-4A1D-A490-673DFF1E9B9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17;p45">
                <a:extLst>
                  <a:ext uri="{FF2B5EF4-FFF2-40B4-BE49-F238E27FC236}">
                    <a16:creationId xmlns:a16="http://schemas.microsoft.com/office/drawing/2014/main" id="{3336CBC4-51CF-4EA6-8344-5A4300EE1011}"/>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18;p45">
                <a:extLst>
                  <a:ext uri="{FF2B5EF4-FFF2-40B4-BE49-F238E27FC236}">
                    <a16:creationId xmlns:a16="http://schemas.microsoft.com/office/drawing/2014/main" id="{F21CA084-B1F2-4858-B07C-869C5AF3C9E8}"/>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19;p45">
                <a:extLst>
                  <a:ext uri="{FF2B5EF4-FFF2-40B4-BE49-F238E27FC236}">
                    <a16:creationId xmlns:a16="http://schemas.microsoft.com/office/drawing/2014/main" id="{22C9EAA9-1072-4232-8A8C-3310B04D9B5E}"/>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20;p45">
                <a:extLst>
                  <a:ext uri="{FF2B5EF4-FFF2-40B4-BE49-F238E27FC236}">
                    <a16:creationId xmlns:a16="http://schemas.microsoft.com/office/drawing/2014/main" id="{AAF699E5-A75F-40E8-BC06-27EBF0753648}"/>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21;p45">
                <a:extLst>
                  <a:ext uri="{FF2B5EF4-FFF2-40B4-BE49-F238E27FC236}">
                    <a16:creationId xmlns:a16="http://schemas.microsoft.com/office/drawing/2014/main" id="{11FBEAF9-A416-4FE6-9FE6-C9F3ED7A2A13}"/>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22;p45">
                <a:extLst>
                  <a:ext uri="{FF2B5EF4-FFF2-40B4-BE49-F238E27FC236}">
                    <a16:creationId xmlns:a16="http://schemas.microsoft.com/office/drawing/2014/main" id="{E41BC9F9-16F0-452D-9C7D-D866A3A6C7E7}"/>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825;p45">
              <a:extLst>
                <a:ext uri="{FF2B5EF4-FFF2-40B4-BE49-F238E27FC236}">
                  <a16:creationId xmlns:a16="http://schemas.microsoft.com/office/drawing/2014/main" id="{AAD172D6-91F6-4A61-AF25-52C14F18D8CA}"/>
                </a:ext>
              </a:extLst>
            </p:cNvPr>
            <p:cNvSpPr txBox="1"/>
            <p:nvPr/>
          </p:nvSpPr>
          <p:spPr>
            <a:xfrm>
              <a:off x="4002530" y="1502300"/>
              <a:ext cx="2679900" cy="4308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endParaRPr sz="1800" dirty="0">
                <a:solidFill>
                  <a:schemeClr val="lt1"/>
                </a:solidFill>
                <a:latin typeface="Teko"/>
                <a:ea typeface="Teko"/>
                <a:cs typeface="Teko"/>
                <a:sym typeface="Teko"/>
              </a:endParaRPr>
            </a:p>
            <a:p>
              <a:pPr marL="0" marR="0" lvl="0" indent="0" algn="l" rtl="0">
                <a:spcBef>
                  <a:spcPts val="100"/>
                </a:spcBef>
                <a:spcAft>
                  <a:spcPts val="0"/>
                </a:spcAft>
                <a:buNone/>
              </a:pPr>
              <a:r>
                <a:rPr lang="en-US" sz="1800" dirty="0">
                  <a:solidFill>
                    <a:schemeClr val="lt1"/>
                  </a:solidFill>
                  <a:latin typeface="Teko"/>
                  <a:ea typeface="Source Code Pro Light"/>
                  <a:cs typeface="Teko"/>
                  <a:sym typeface="Source Code Pro Light"/>
                </a:rPr>
                <a:t>Addition of a paddle on the top</a:t>
              </a:r>
            </a:p>
            <a:p>
              <a:pPr marL="0" marR="0" lvl="0" indent="0" algn="l" rtl="0">
                <a:spcBef>
                  <a:spcPts val="100"/>
                </a:spcBef>
                <a:spcAft>
                  <a:spcPts val="0"/>
                </a:spcAft>
                <a:buNone/>
              </a:pPr>
              <a:r>
                <a:rPr lang="en-US" sz="1800" dirty="0">
                  <a:solidFill>
                    <a:schemeClr val="lt1"/>
                  </a:solidFill>
                  <a:latin typeface="Teko"/>
                  <a:ea typeface="Source Code Pro Light"/>
                  <a:cs typeface="Teko"/>
                  <a:sym typeface="Source Code Pro Light"/>
                </a:rPr>
                <a:t>that must play as well. Moves just as the bottom one.</a:t>
              </a:r>
              <a:endParaRPr sz="1800" dirty="0">
                <a:solidFill>
                  <a:schemeClr val="lt1"/>
                </a:solidFill>
                <a:latin typeface="Teko"/>
                <a:ea typeface="Source Code Pro Light"/>
                <a:cs typeface="Teko"/>
                <a:sym typeface="Source Code Pro Light"/>
              </a:endParaRPr>
            </a:p>
          </p:txBody>
        </p:sp>
      </p:grpSp>
      <p:cxnSp>
        <p:nvCxnSpPr>
          <p:cNvPr id="77" name="Google Shape;1831;p45">
            <a:extLst>
              <a:ext uri="{FF2B5EF4-FFF2-40B4-BE49-F238E27FC236}">
                <a16:creationId xmlns:a16="http://schemas.microsoft.com/office/drawing/2014/main" id="{D19C0266-FA9D-484D-B265-E37BD99DC003}"/>
              </a:ext>
            </a:extLst>
          </p:cNvPr>
          <p:cNvCxnSpPr>
            <a:cxnSpLocks/>
          </p:cNvCxnSpPr>
          <p:nvPr/>
        </p:nvCxnSpPr>
        <p:spPr>
          <a:xfrm flipV="1">
            <a:off x="3760615" y="1937044"/>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80" name="Google Shape;1831;p45">
            <a:extLst>
              <a:ext uri="{FF2B5EF4-FFF2-40B4-BE49-F238E27FC236}">
                <a16:creationId xmlns:a16="http://schemas.microsoft.com/office/drawing/2014/main" id="{5744FC30-83E4-4359-8A40-31626F15BD28}"/>
              </a:ext>
            </a:extLst>
          </p:cNvPr>
          <p:cNvCxnSpPr>
            <a:cxnSpLocks/>
          </p:cNvCxnSpPr>
          <p:nvPr/>
        </p:nvCxnSpPr>
        <p:spPr>
          <a:xfrm flipV="1">
            <a:off x="3776417" y="2981468"/>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grpSp>
        <p:nvGrpSpPr>
          <p:cNvPr id="93" name="Group 92">
            <a:extLst>
              <a:ext uri="{FF2B5EF4-FFF2-40B4-BE49-F238E27FC236}">
                <a16:creationId xmlns:a16="http://schemas.microsoft.com/office/drawing/2014/main" id="{E515190D-8A7A-47B9-8230-3ED237CE3CD7}"/>
              </a:ext>
            </a:extLst>
          </p:cNvPr>
          <p:cNvGrpSpPr/>
          <p:nvPr/>
        </p:nvGrpSpPr>
        <p:grpSpPr>
          <a:xfrm>
            <a:off x="4499417" y="1366763"/>
            <a:ext cx="3206075" cy="958272"/>
            <a:chOff x="3745691" y="1561278"/>
            <a:chExt cx="3206075" cy="958272"/>
          </a:xfrm>
        </p:grpSpPr>
        <p:grpSp>
          <p:nvGrpSpPr>
            <p:cNvPr id="94" name="Google Shape;1812;p45">
              <a:extLst>
                <a:ext uri="{FF2B5EF4-FFF2-40B4-BE49-F238E27FC236}">
                  <a16:creationId xmlns:a16="http://schemas.microsoft.com/office/drawing/2014/main" id="{26D98024-0172-4EDB-8C46-2988B97C80C5}"/>
                </a:ext>
              </a:extLst>
            </p:cNvPr>
            <p:cNvGrpSpPr/>
            <p:nvPr/>
          </p:nvGrpSpPr>
          <p:grpSpPr>
            <a:xfrm>
              <a:off x="3745691" y="1561278"/>
              <a:ext cx="3206075" cy="958272"/>
              <a:chOff x="238125" y="1662850"/>
              <a:chExt cx="7137300" cy="2217100"/>
            </a:xfrm>
          </p:grpSpPr>
          <p:sp>
            <p:nvSpPr>
              <p:cNvPr id="96" name="Google Shape;1813;p45">
                <a:extLst>
                  <a:ext uri="{FF2B5EF4-FFF2-40B4-BE49-F238E27FC236}">
                    <a16:creationId xmlns:a16="http://schemas.microsoft.com/office/drawing/2014/main" id="{AA1A3934-1A1A-43FD-B9A1-28126FD6F475}"/>
                  </a:ext>
                </a:extLst>
              </p:cNvPr>
              <p:cNvSpPr/>
              <p:nvPr/>
            </p:nvSpPr>
            <p:spPr>
              <a:xfrm>
                <a:off x="490500" y="1898550"/>
                <a:ext cx="6774074"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14;p45">
                <a:extLst>
                  <a:ext uri="{FF2B5EF4-FFF2-40B4-BE49-F238E27FC236}">
                    <a16:creationId xmlns:a16="http://schemas.microsoft.com/office/drawing/2014/main" id="{08B0AC80-DB7C-485E-BD95-4184C0D375E8}"/>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15;p45">
                <a:extLst>
                  <a:ext uri="{FF2B5EF4-FFF2-40B4-BE49-F238E27FC236}">
                    <a16:creationId xmlns:a16="http://schemas.microsoft.com/office/drawing/2014/main" id="{5FDD3760-F125-47C1-815D-7CBFDC8A2BAE}"/>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16;p45">
                <a:extLst>
                  <a:ext uri="{FF2B5EF4-FFF2-40B4-BE49-F238E27FC236}">
                    <a16:creationId xmlns:a16="http://schemas.microsoft.com/office/drawing/2014/main" id="{C3966493-E48E-4E07-8B18-4BF46E5B30B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17;p45">
                <a:extLst>
                  <a:ext uri="{FF2B5EF4-FFF2-40B4-BE49-F238E27FC236}">
                    <a16:creationId xmlns:a16="http://schemas.microsoft.com/office/drawing/2014/main" id="{A257B58E-CE5B-4A5B-9372-5091575B2B3F}"/>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18;p45">
                <a:extLst>
                  <a:ext uri="{FF2B5EF4-FFF2-40B4-BE49-F238E27FC236}">
                    <a16:creationId xmlns:a16="http://schemas.microsoft.com/office/drawing/2014/main" id="{8775937B-D16F-4C78-8289-457D3F792795}"/>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19;p45">
                <a:extLst>
                  <a:ext uri="{FF2B5EF4-FFF2-40B4-BE49-F238E27FC236}">
                    <a16:creationId xmlns:a16="http://schemas.microsoft.com/office/drawing/2014/main" id="{2FEE0341-03F1-49F6-954B-EC111E9B0686}"/>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20;p45">
                <a:extLst>
                  <a:ext uri="{FF2B5EF4-FFF2-40B4-BE49-F238E27FC236}">
                    <a16:creationId xmlns:a16="http://schemas.microsoft.com/office/drawing/2014/main" id="{04EC0F07-F145-402F-B99C-266D05BAF796}"/>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21;p45">
                <a:extLst>
                  <a:ext uri="{FF2B5EF4-FFF2-40B4-BE49-F238E27FC236}">
                    <a16:creationId xmlns:a16="http://schemas.microsoft.com/office/drawing/2014/main" id="{E85ECCC8-24B0-4218-B7A9-54826CE25C0A}"/>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22;p45">
                <a:extLst>
                  <a:ext uri="{FF2B5EF4-FFF2-40B4-BE49-F238E27FC236}">
                    <a16:creationId xmlns:a16="http://schemas.microsoft.com/office/drawing/2014/main" id="{3CE6948B-B1F1-47C2-A441-A965F9DBAF49}"/>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1825;p45">
              <a:extLst>
                <a:ext uri="{FF2B5EF4-FFF2-40B4-BE49-F238E27FC236}">
                  <a16:creationId xmlns:a16="http://schemas.microsoft.com/office/drawing/2014/main" id="{AC8E1DA1-3C72-4987-B3B6-60AA96758231}"/>
                </a:ext>
              </a:extLst>
            </p:cNvPr>
            <p:cNvSpPr txBox="1"/>
            <p:nvPr/>
          </p:nvSpPr>
          <p:spPr>
            <a:xfrm>
              <a:off x="4028174" y="1801395"/>
              <a:ext cx="2679900" cy="4308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800" dirty="0">
                  <a:solidFill>
                    <a:schemeClr val="lt1"/>
                  </a:solidFill>
                  <a:latin typeface="Teko"/>
                  <a:ea typeface="Teko"/>
                  <a:cs typeface="Teko"/>
                  <a:sym typeface="Teko"/>
                </a:rPr>
                <a:t>Goal remains the same: </a:t>
              </a:r>
            </a:p>
            <a:p>
              <a:pPr marL="0" marR="0" lvl="0" indent="0" algn="l" rtl="0">
                <a:lnSpc>
                  <a:spcPct val="100000"/>
                </a:lnSpc>
                <a:spcBef>
                  <a:spcPts val="0"/>
                </a:spcBef>
                <a:spcAft>
                  <a:spcPts val="0"/>
                </a:spcAft>
                <a:buNone/>
              </a:pPr>
              <a:r>
                <a:rPr lang="en-US" sz="1800" dirty="0">
                  <a:solidFill>
                    <a:schemeClr val="lt1"/>
                  </a:solidFill>
                  <a:latin typeface="Teko"/>
                  <a:ea typeface="Teko"/>
                  <a:cs typeface="Teko"/>
                  <a:sym typeface="Teko"/>
                </a:rPr>
                <a:t>eliminate all the bricks.</a:t>
              </a:r>
              <a:endParaRPr sz="1000" dirty="0">
                <a:solidFill>
                  <a:schemeClr val="lt1"/>
                </a:solidFill>
                <a:latin typeface="Source Code Pro Light"/>
                <a:ea typeface="Source Code Pro Light"/>
                <a:cs typeface="Source Code Pro Light"/>
                <a:sym typeface="Source Code Pro Light"/>
              </a:endParaRPr>
            </a:p>
          </p:txBody>
        </p:sp>
      </p:grpSp>
      <p:cxnSp>
        <p:nvCxnSpPr>
          <p:cNvPr id="106" name="Google Shape;1831;p45">
            <a:extLst>
              <a:ext uri="{FF2B5EF4-FFF2-40B4-BE49-F238E27FC236}">
                <a16:creationId xmlns:a16="http://schemas.microsoft.com/office/drawing/2014/main" id="{631F4CDC-2EA6-45EB-BFB8-B5B6E6BB3712}"/>
              </a:ext>
            </a:extLst>
          </p:cNvPr>
          <p:cNvCxnSpPr>
            <a:cxnSpLocks/>
          </p:cNvCxnSpPr>
          <p:nvPr/>
        </p:nvCxnSpPr>
        <p:spPr>
          <a:xfrm flipV="1">
            <a:off x="3789670" y="3964248"/>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grpSp>
        <p:nvGrpSpPr>
          <p:cNvPr id="107" name="Group 106">
            <a:extLst>
              <a:ext uri="{FF2B5EF4-FFF2-40B4-BE49-F238E27FC236}">
                <a16:creationId xmlns:a16="http://schemas.microsoft.com/office/drawing/2014/main" id="{55ECB165-AB02-41EA-AE68-C9817E178951}"/>
              </a:ext>
            </a:extLst>
          </p:cNvPr>
          <p:cNvGrpSpPr/>
          <p:nvPr/>
        </p:nvGrpSpPr>
        <p:grpSpPr>
          <a:xfrm>
            <a:off x="4460203" y="3939435"/>
            <a:ext cx="3206075" cy="737937"/>
            <a:chOff x="3745691" y="1561278"/>
            <a:chExt cx="3206075" cy="958272"/>
          </a:xfrm>
        </p:grpSpPr>
        <p:grpSp>
          <p:nvGrpSpPr>
            <p:cNvPr id="108" name="Google Shape;1812;p45">
              <a:extLst>
                <a:ext uri="{FF2B5EF4-FFF2-40B4-BE49-F238E27FC236}">
                  <a16:creationId xmlns:a16="http://schemas.microsoft.com/office/drawing/2014/main" id="{B96096EF-6FE9-4460-B344-6D9B14C04A36}"/>
                </a:ext>
              </a:extLst>
            </p:cNvPr>
            <p:cNvGrpSpPr/>
            <p:nvPr/>
          </p:nvGrpSpPr>
          <p:grpSpPr>
            <a:xfrm>
              <a:off x="3745691" y="1561278"/>
              <a:ext cx="3206075" cy="958272"/>
              <a:chOff x="238125" y="1662850"/>
              <a:chExt cx="7137300" cy="2217100"/>
            </a:xfrm>
          </p:grpSpPr>
          <p:sp>
            <p:nvSpPr>
              <p:cNvPr id="110" name="Google Shape;1813;p45">
                <a:extLst>
                  <a:ext uri="{FF2B5EF4-FFF2-40B4-BE49-F238E27FC236}">
                    <a16:creationId xmlns:a16="http://schemas.microsoft.com/office/drawing/2014/main" id="{B07403D7-97C3-4678-90A1-13860199A357}"/>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14;p45">
                <a:extLst>
                  <a:ext uri="{FF2B5EF4-FFF2-40B4-BE49-F238E27FC236}">
                    <a16:creationId xmlns:a16="http://schemas.microsoft.com/office/drawing/2014/main" id="{7F6A826D-5AD3-467E-ADF2-9E2E149DC421}"/>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15;p45">
                <a:extLst>
                  <a:ext uri="{FF2B5EF4-FFF2-40B4-BE49-F238E27FC236}">
                    <a16:creationId xmlns:a16="http://schemas.microsoft.com/office/drawing/2014/main" id="{16C1E778-6DA4-4637-A1DB-E678C67C1D5B}"/>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16;p45">
                <a:extLst>
                  <a:ext uri="{FF2B5EF4-FFF2-40B4-BE49-F238E27FC236}">
                    <a16:creationId xmlns:a16="http://schemas.microsoft.com/office/drawing/2014/main" id="{971C02A8-F08F-4DB6-AA50-51C3E3A22D65}"/>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7;p45">
                <a:extLst>
                  <a:ext uri="{FF2B5EF4-FFF2-40B4-BE49-F238E27FC236}">
                    <a16:creationId xmlns:a16="http://schemas.microsoft.com/office/drawing/2014/main" id="{931F8529-FDD9-4892-B882-BFB6C845E508}"/>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18;p45">
                <a:extLst>
                  <a:ext uri="{FF2B5EF4-FFF2-40B4-BE49-F238E27FC236}">
                    <a16:creationId xmlns:a16="http://schemas.microsoft.com/office/drawing/2014/main" id="{96F2FF93-DC61-4000-ACC9-C45F6AA7F9E3}"/>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19;p45">
                <a:extLst>
                  <a:ext uri="{FF2B5EF4-FFF2-40B4-BE49-F238E27FC236}">
                    <a16:creationId xmlns:a16="http://schemas.microsoft.com/office/drawing/2014/main" id="{FC00738A-8538-4AB8-90C7-2398A5098CEC}"/>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20;p45">
                <a:extLst>
                  <a:ext uri="{FF2B5EF4-FFF2-40B4-BE49-F238E27FC236}">
                    <a16:creationId xmlns:a16="http://schemas.microsoft.com/office/drawing/2014/main" id="{22D28828-41CD-45F6-83F5-D71A765E6CE0}"/>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21;p45">
                <a:extLst>
                  <a:ext uri="{FF2B5EF4-FFF2-40B4-BE49-F238E27FC236}">
                    <a16:creationId xmlns:a16="http://schemas.microsoft.com/office/drawing/2014/main" id="{F45008E5-9078-4255-8AE7-16ED6F573AF4}"/>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22;p45">
                <a:extLst>
                  <a:ext uri="{FF2B5EF4-FFF2-40B4-BE49-F238E27FC236}">
                    <a16:creationId xmlns:a16="http://schemas.microsoft.com/office/drawing/2014/main" id="{7EF6DEFD-7F05-485B-98F9-6FA0043FC13C}"/>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825;p45">
              <a:extLst>
                <a:ext uri="{FF2B5EF4-FFF2-40B4-BE49-F238E27FC236}">
                  <a16:creationId xmlns:a16="http://schemas.microsoft.com/office/drawing/2014/main" id="{EEB728A9-E355-4824-BE50-ABAFD33C4DE8}"/>
                </a:ext>
              </a:extLst>
            </p:cNvPr>
            <p:cNvSpPr txBox="1"/>
            <p:nvPr/>
          </p:nvSpPr>
          <p:spPr>
            <a:xfrm>
              <a:off x="4011235" y="1858720"/>
              <a:ext cx="2679900" cy="461425"/>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800" dirty="0">
                  <a:solidFill>
                    <a:schemeClr val="lt1"/>
                  </a:solidFill>
                  <a:latin typeface="Teko"/>
                  <a:ea typeface="Source Code Pro Light"/>
                  <a:cs typeface="Teko"/>
                  <a:sym typeface="Teko"/>
                </a:rPr>
                <a:t>Base for competitive Pong game.</a:t>
              </a:r>
              <a:endParaRPr sz="1000" dirty="0">
                <a:solidFill>
                  <a:schemeClr val="lt1"/>
                </a:solidFill>
                <a:latin typeface="Source Code Pro Light"/>
                <a:ea typeface="Source Code Pro Light"/>
                <a:cs typeface="Source Code Pro Light"/>
                <a:sym typeface="Source Code Pro Light"/>
              </a:endParaRPr>
            </a:p>
          </p:txBody>
        </p:sp>
      </p:grpSp>
    </p:spTree>
    <p:extLst>
      <p:ext uri="{BB962C8B-B14F-4D97-AF65-F5344CB8AC3E}">
        <p14:creationId xmlns:p14="http://schemas.microsoft.com/office/powerpoint/2010/main" val="236543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500"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38"/>
                                        </p:tgtEl>
                                      </p:cBhvr>
                                    </p:cmd>
                                  </p:childTnLst>
                                </p:cTn>
                              </p:par>
                            </p:childTnLst>
                          </p:cTn>
                        </p:par>
                      </p:childTnLst>
                    </p:cTn>
                  </p:par>
                </p:childTnLst>
              </p:cTn>
              <p:nextCondLst>
                <p:cond evt="onClick" delay="0">
                  <p:tgtEl>
                    <p:spTgt spid="38"/>
                  </p:tgtEl>
                </p:cond>
              </p:nextCondLst>
            </p:seq>
            <p:video>
              <p:cMediaNode vol="80000">
                <p:cTn id="12" repeatCount="indefinite" fill="hold" display="0">
                  <p:stCondLst>
                    <p:cond delay="indefinite"/>
                  </p:stCondLst>
                </p:cTn>
                <p:tgtEl>
                  <p:spTgt spid="3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88025C-CCCB-44B9-9A39-387DA2CFE236}"/>
              </a:ext>
            </a:extLst>
          </p:cNvPr>
          <p:cNvSpPr txBox="1">
            <a:spLocks/>
          </p:cNvSpPr>
          <p:nvPr/>
        </p:nvSpPr>
        <p:spPr>
          <a:xfrm>
            <a:off x="-4606527" y="290725"/>
            <a:ext cx="7422213" cy="1045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r"/>
            <a:r>
              <a:rPr lang="en-US" sz="3200" dirty="0">
                <a:solidFill>
                  <a:srgbClr val="11FFFF"/>
                </a:solidFill>
              </a:rPr>
              <a:t>Case study: </a:t>
            </a:r>
            <a:r>
              <a:rPr lang="en-US" sz="3200" b="1" dirty="0">
                <a:solidFill>
                  <a:srgbClr val="11FFFF"/>
                </a:solidFill>
              </a:rPr>
              <a:t>Pong</a:t>
            </a:r>
            <a:r>
              <a:rPr lang="en-US" sz="3200" dirty="0">
                <a:solidFill>
                  <a:srgbClr val="11FFFF"/>
                </a:solidFill>
              </a:rPr>
              <a:t> </a:t>
            </a:r>
          </a:p>
          <a:p>
            <a:pPr algn="r"/>
            <a:r>
              <a:rPr lang="en-US" sz="3200" dirty="0">
                <a:solidFill>
                  <a:srgbClr val="11FFFF"/>
                </a:solidFill>
              </a:rPr>
              <a:t>(with bricks)</a:t>
            </a:r>
            <a:endParaRPr lang="en-US" sz="700" dirty="0"/>
          </a:p>
        </p:txBody>
      </p:sp>
      <p:sp>
        <p:nvSpPr>
          <p:cNvPr id="10" name="Google Shape;669;p31">
            <a:extLst>
              <a:ext uri="{FF2B5EF4-FFF2-40B4-BE49-F238E27FC236}">
                <a16:creationId xmlns:a16="http://schemas.microsoft.com/office/drawing/2014/main" id="{C3366569-6A40-4B0F-93F4-FF3F2F01E3F9}"/>
              </a:ext>
            </a:extLst>
          </p:cNvPr>
          <p:cNvSpPr txBox="1">
            <a:spLocks/>
          </p:cNvSpPr>
          <p:nvPr/>
        </p:nvSpPr>
        <p:spPr>
          <a:xfrm>
            <a:off x="1107701" y="1319695"/>
            <a:ext cx="935831"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EXPERT</a:t>
            </a:r>
          </a:p>
        </p:txBody>
      </p:sp>
      <p:sp>
        <p:nvSpPr>
          <p:cNvPr id="11" name="Google Shape;669;p31">
            <a:extLst>
              <a:ext uri="{FF2B5EF4-FFF2-40B4-BE49-F238E27FC236}">
                <a16:creationId xmlns:a16="http://schemas.microsoft.com/office/drawing/2014/main" id="{19FA4169-338A-47E4-97D7-500B982CF30F}"/>
              </a:ext>
            </a:extLst>
          </p:cNvPr>
          <p:cNvSpPr txBox="1">
            <a:spLocks/>
          </p:cNvSpPr>
          <p:nvPr/>
        </p:nvSpPr>
        <p:spPr>
          <a:xfrm>
            <a:off x="4045698" y="710676"/>
            <a:ext cx="1198286" cy="48900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 1</a:t>
            </a:r>
          </a:p>
        </p:txBody>
      </p:sp>
      <p:sp>
        <p:nvSpPr>
          <p:cNvPr id="12" name="Arrow: Right 11">
            <a:extLst>
              <a:ext uri="{FF2B5EF4-FFF2-40B4-BE49-F238E27FC236}">
                <a16:creationId xmlns:a16="http://schemas.microsoft.com/office/drawing/2014/main" id="{F9559173-B995-4100-8486-BA66B4772563}"/>
              </a:ext>
            </a:extLst>
          </p:cNvPr>
          <p:cNvSpPr/>
          <p:nvPr/>
        </p:nvSpPr>
        <p:spPr>
          <a:xfrm>
            <a:off x="2968770" y="2902215"/>
            <a:ext cx="629829" cy="179094"/>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6" name="Google Shape;669;p31">
            <a:extLst>
              <a:ext uri="{FF2B5EF4-FFF2-40B4-BE49-F238E27FC236}">
                <a16:creationId xmlns:a16="http://schemas.microsoft.com/office/drawing/2014/main" id="{AB252F91-C5A5-49B1-A1AE-ED665BDBC56D}"/>
              </a:ext>
            </a:extLst>
          </p:cNvPr>
          <p:cNvSpPr txBox="1">
            <a:spLocks/>
          </p:cNvSpPr>
          <p:nvPr/>
        </p:nvSpPr>
        <p:spPr>
          <a:xfrm>
            <a:off x="6946459" y="568229"/>
            <a:ext cx="1198286"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 2</a:t>
            </a:r>
          </a:p>
        </p:txBody>
      </p:sp>
      <p:pic>
        <p:nvPicPr>
          <p:cNvPr id="8" name="Google Shape;705;p32">
            <a:extLst>
              <a:ext uri="{FF2B5EF4-FFF2-40B4-BE49-F238E27FC236}">
                <a16:creationId xmlns:a16="http://schemas.microsoft.com/office/drawing/2014/main" id="{C907E477-13EE-4E3F-86D9-42D16F5B0428}"/>
              </a:ext>
            </a:extLst>
          </p:cNvPr>
          <p:cNvPicPr preferRelativeResize="0"/>
          <p:nvPr/>
        </p:nvPicPr>
        <p:blipFill rotWithShape="1">
          <a:blip r:embed="rId9">
            <a:alphaModFix/>
          </a:blip>
          <a:srcRect l="22441" t="21492" r="18091" b="17949"/>
          <a:stretch/>
        </p:blipFill>
        <p:spPr>
          <a:xfrm rot="5400000">
            <a:off x="294356" y="1808377"/>
            <a:ext cx="2759079" cy="2650345"/>
          </a:xfrm>
          <a:prstGeom prst="rect">
            <a:avLst/>
          </a:prstGeom>
          <a:noFill/>
          <a:ln>
            <a:noFill/>
          </a:ln>
        </p:spPr>
      </p:pic>
      <p:grpSp>
        <p:nvGrpSpPr>
          <p:cNvPr id="51" name="Group 50">
            <a:extLst>
              <a:ext uri="{FF2B5EF4-FFF2-40B4-BE49-F238E27FC236}">
                <a16:creationId xmlns:a16="http://schemas.microsoft.com/office/drawing/2014/main" id="{61343186-CE3C-4BA1-8E92-1BD17D5B2CC1}"/>
              </a:ext>
            </a:extLst>
          </p:cNvPr>
          <p:cNvGrpSpPr/>
          <p:nvPr/>
        </p:nvGrpSpPr>
        <p:grpSpPr>
          <a:xfrm>
            <a:off x="3362613" y="510642"/>
            <a:ext cx="652324" cy="1965105"/>
            <a:chOff x="3426884" y="751639"/>
            <a:chExt cx="652324" cy="1965105"/>
          </a:xfrm>
        </p:grpSpPr>
        <p:sp>
          <p:nvSpPr>
            <p:cNvPr id="30" name="Google Shape;1134;p37">
              <a:extLst>
                <a:ext uri="{FF2B5EF4-FFF2-40B4-BE49-F238E27FC236}">
                  <a16:creationId xmlns:a16="http://schemas.microsoft.com/office/drawing/2014/main" id="{DEBB9ADF-A98B-43E0-8AE2-18CF2F8336DD}"/>
                </a:ext>
              </a:extLst>
            </p:cNvPr>
            <p:cNvSpPr/>
            <p:nvPr/>
          </p:nvSpPr>
          <p:spPr>
            <a:xfrm>
              <a:off x="3564390" y="803940"/>
              <a:ext cx="462517" cy="499974"/>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41;p37">
              <a:extLst>
                <a:ext uri="{FF2B5EF4-FFF2-40B4-BE49-F238E27FC236}">
                  <a16:creationId xmlns:a16="http://schemas.microsoft.com/office/drawing/2014/main" id="{1B9CBF3A-386F-4F96-95A6-ED63247FFC17}"/>
                </a:ext>
              </a:extLst>
            </p:cNvPr>
            <p:cNvSpPr/>
            <p:nvPr/>
          </p:nvSpPr>
          <p:spPr>
            <a:xfrm>
              <a:off x="3561061" y="800101"/>
              <a:ext cx="469130" cy="507095"/>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44;p37">
              <a:extLst>
                <a:ext uri="{FF2B5EF4-FFF2-40B4-BE49-F238E27FC236}">
                  <a16:creationId xmlns:a16="http://schemas.microsoft.com/office/drawing/2014/main" id="{47C4765D-FBC2-4A35-AA8E-08994E735BAA}"/>
                </a:ext>
              </a:extLst>
            </p:cNvPr>
            <p:cNvSpPr/>
            <p:nvPr/>
          </p:nvSpPr>
          <p:spPr>
            <a:xfrm>
              <a:off x="3512090" y="751639"/>
              <a:ext cx="567118" cy="604574"/>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45;p37">
              <a:extLst>
                <a:ext uri="{FF2B5EF4-FFF2-40B4-BE49-F238E27FC236}">
                  <a16:creationId xmlns:a16="http://schemas.microsoft.com/office/drawing/2014/main" id="{F92453D5-FE10-4B28-A5CB-23595CFFF8B4}"/>
                </a:ext>
              </a:extLst>
            </p:cNvPr>
            <p:cNvSpPr/>
            <p:nvPr/>
          </p:nvSpPr>
          <p:spPr>
            <a:xfrm>
              <a:off x="3426884" y="1198712"/>
              <a:ext cx="57896" cy="37503"/>
            </a:xfrm>
            <a:custGeom>
              <a:avLst/>
              <a:gdLst/>
              <a:ahLst/>
              <a:cxnLst/>
              <a:rect l="l" t="t" r="r" b="b"/>
              <a:pathLst>
                <a:path w="1252" h="811" extrusionOk="0">
                  <a:moveTo>
                    <a:pt x="1" y="0"/>
                  </a:moveTo>
                  <a:lnTo>
                    <a:pt x="1" y="334"/>
                  </a:lnTo>
                  <a:lnTo>
                    <a:pt x="1251" y="810"/>
                  </a:lnTo>
                  <a:lnTo>
                    <a:pt x="1251" y="477"/>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6;p37">
              <a:extLst>
                <a:ext uri="{FF2B5EF4-FFF2-40B4-BE49-F238E27FC236}">
                  <a16:creationId xmlns:a16="http://schemas.microsoft.com/office/drawing/2014/main" id="{C4F0C2A9-C959-4C5B-9FA7-E9090A4A61BF}"/>
                </a:ext>
              </a:extLst>
            </p:cNvPr>
            <p:cNvSpPr/>
            <p:nvPr/>
          </p:nvSpPr>
          <p:spPr>
            <a:xfrm>
              <a:off x="3426884" y="1145857"/>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7;p37">
              <a:extLst>
                <a:ext uri="{FF2B5EF4-FFF2-40B4-BE49-F238E27FC236}">
                  <a16:creationId xmlns:a16="http://schemas.microsoft.com/office/drawing/2014/main" id="{7059AC66-D94B-4C66-9BB0-2CE3E27E8168}"/>
                </a:ext>
              </a:extLst>
            </p:cNvPr>
            <p:cNvSpPr/>
            <p:nvPr/>
          </p:nvSpPr>
          <p:spPr>
            <a:xfrm>
              <a:off x="3426884" y="1040701"/>
              <a:ext cx="57896" cy="38011"/>
            </a:xfrm>
            <a:custGeom>
              <a:avLst/>
              <a:gdLst/>
              <a:ahLst/>
              <a:cxnLst/>
              <a:rect l="l" t="t" r="r" b="b"/>
              <a:pathLst>
                <a:path w="1252" h="822"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8;p37">
              <a:extLst>
                <a:ext uri="{FF2B5EF4-FFF2-40B4-BE49-F238E27FC236}">
                  <a16:creationId xmlns:a16="http://schemas.microsoft.com/office/drawing/2014/main" id="{D24F4A49-3577-467D-BB10-6993B26FAD73}"/>
                </a:ext>
              </a:extLst>
            </p:cNvPr>
            <p:cNvSpPr/>
            <p:nvPr/>
          </p:nvSpPr>
          <p:spPr>
            <a:xfrm>
              <a:off x="3426884" y="1093001"/>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1149;p37">
              <a:extLst>
                <a:ext uri="{FF2B5EF4-FFF2-40B4-BE49-F238E27FC236}">
                  <a16:creationId xmlns:a16="http://schemas.microsoft.com/office/drawing/2014/main" id="{C663D31D-780A-47EB-ADAF-8180328216D2}"/>
                </a:ext>
              </a:extLst>
            </p:cNvPr>
            <p:cNvCxnSpPr/>
            <p:nvPr/>
          </p:nvCxnSpPr>
          <p:spPr>
            <a:xfrm rot="10800000">
              <a:off x="3759205" y="1347244"/>
              <a:ext cx="0" cy="1369500"/>
            </a:xfrm>
            <a:prstGeom prst="straightConnector1">
              <a:avLst/>
            </a:prstGeom>
            <a:noFill/>
            <a:ln w="9525" cap="flat" cmpd="sng">
              <a:solidFill>
                <a:srgbClr val="11FFFF"/>
              </a:solidFill>
              <a:prstDash val="solid"/>
              <a:round/>
              <a:headEnd type="none" w="med" len="med"/>
              <a:tailEnd type="none" w="med" len="med"/>
            </a:ln>
          </p:spPr>
        </p:cxnSp>
        <p:grpSp>
          <p:nvGrpSpPr>
            <p:cNvPr id="41" name="Google Shape;1160;p37">
              <a:extLst>
                <a:ext uri="{FF2B5EF4-FFF2-40B4-BE49-F238E27FC236}">
                  <a16:creationId xmlns:a16="http://schemas.microsoft.com/office/drawing/2014/main" id="{E79FC0C4-A18A-4101-9467-F8EEDC78EF68}"/>
                </a:ext>
              </a:extLst>
            </p:cNvPr>
            <p:cNvGrpSpPr/>
            <p:nvPr/>
          </p:nvGrpSpPr>
          <p:grpSpPr>
            <a:xfrm>
              <a:off x="3660701" y="882124"/>
              <a:ext cx="269869" cy="360125"/>
              <a:chOff x="1844650" y="238125"/>
              <a:chExt cx="3911150" cy="5219200"/>
            </a:xfrm>
          </p:grpSpPr>
          <p:sp>
            <p:nvSpPr>
              <p:cNvPr id="42" name="Google Shape;1161;p37">
                <a:extLst>
                  <a:ext uri="{FF2B5EF4-FFF2-40B4-BE49-F238E27FC236}">
                    <a16:creationId xmlns:a16="http://schemas.microsoft.com/office/drawing/2014/main" id="{FE145B60-237D-4345-9B19-26C1AF42409B}"/>
                  </a:ext>
                </a:extLst>
              </p:cNvPr>
              <p:cNvSpPr/>
              <p:nvPr/>
            </p:nvSpPr>
            <p:spPr>
              <a:xfrm>
                <a:off x="1844650" y="238125"/>
                <a:ext cx="3911150" cy="5219200"/>
              </a:xfrm>
              <a:custGeom>
                <a:avLst/>
                <a:gdLst/>
                <a:ahLst/>
                <a:cxnLst/>
                <a:rect l="l" t="t" r="r" b="b"/>
                <a:pathLst>
                  <a:path w="156446" h="208768" extrusionOk="0">
                    <a:moveTo>
                      <a:pt x="68632" y="71503"/>
                    </a:moveTo>
                    <a:lnTo>
                      <a:pt x="68632" y="74960"/>
                    </a:lnTo>
                    <a:cubicBezTo>
                      <a:pt x="68632" y="80473"/>
                      <a:pt x="64131" y="84975"/>
                      <a:pt x="58618" y="84975"/>
                    </a:cubicBezTo>
                    <a:cubicBezTo>
                      <a:pt x="53073" y="84975"/>
                      <a:pt x="48604" y="80473"/>
                      <a:pt x="48604" y="74960"/>
                    </a:cubicBezTo>
                    <a:lnTo>
                      <a:pt x="48604" y="71503"/>
                    </a:lnTo>
                    <a:lnTo>
                      <a:pt x="55552" y="71503"/>
                    </a:lnTo>
                    <a:lnTo>
                      <a:pt x="55552" y="75254"/>
                    </a:lnTo>
                    <a:cubicBezTo>
                      <a:pt x="55552" y="76950"/>
                      <a:pt x="56922" y="78320"/>
                      <a:pt x="58618" y="78320"/>
                    </a:cubicBezTo>
                    <a:cubicBezTo>
                      <a:pt x="60314" y="78320"/>
                      <a:pt x="61684" y="76950"/>
                      <a:pt x="61684" y="75254"/>
                    </a:cubicBezTo>
                    <a:lnTo>
                      <a:pt x="61684" y="71503"/>
                    </a:lnTo>
                    <a:close/>
                    <a:moveTo>
                      <a:pt x="107841" y="71503"/>
                    </a:moveTo>
                    <a:lnTo>
                      <a:pt x="107841" y="74960"/>
                    </a:lnTo>
                    <a:cubicBezTo>
                      <a:pt x="107841" y="80473"/>
                      <a:pt x="103372" y="84975"/>
                      <a:pt x="97827" y="84975"/>
                    </a:cubicBezTo>
                    <a:cubicBezTo>
                      <a:pt x="92314" y="84975"/>
                      <a:pt x="87813" y="80473"/>
                      <a:pt x="87813" y="74960"/>
                    </a:cubicBezTo>
                    <a:lnTo>
                      <a:pt x="87813" y="71503"/>
                    </a:lnTo>
                    <a:lnTo>
                      <a:pt x="94761" y="71503"/>
                    </a:lnTo>
                    <a:lnTo>
                      <a:pt x="94761" y="75254"/>
                    </a:lnTo>
                    <a:cubicBezTo>
                      <a:pt x="94761" y="76950"/>
                      <a:pt x="96131" y="78320"/>
                      <a:pt x="97827" y="78320"/>
                    </a:cubicBezTo>
                    <a:cubicBezTo>
                      <a:pt x="99523" y="78320"/>
                      <a:pt x="100893" y="76950"/>
                      <a:pt x="100893" y="75254"/>
                    </a:cubicBezTo>
                    <a:lnTo>
                      <a:pt x="100893" y="71503"/>
                    </a:lnTo>
                    <a:close/>
                    <a:moveTo>
                      <a:pt x="117660" y="71503"/>
                    </a:moveTo>
                    <a:lnTo>
                      <a:pt x="117660" y="84779"/>
                    </a:lnTo>
                    <a:cubicBezTo>
                      <a:pt x="117660" y="95641"/>
                      <a:pt x="113322" y="105786"/>
                      <a:pt x="105428" y="113321"/>
                    </a:cubicBezTo>
                    <a:cubicBezTo>
                      <a:pt x="98038" y="120374"/>
                      <a:pt x="88458" y="124198"/>
                      <a:pt x="78258" y="124198"/>
                    </a:cubicBezTo>
                    <a:cubicBezTo>
                      <a:pt x="77607" y="124198"/>
                      <a:pt x="76954" y="124183"/>
                      <a:pt x="76298" y="124151"/>
                    </a:cubicBezTo>
                    <a:cubicBezTo>
                      <a:pt x="66153" y="123695"/>
                      <a:pt x="56661" y="119193"/>
                      <a:pt x="49648" y="111495"/>
                    </a:cubicBezTo>
                    <a:cubicBezTo>
                      <a:pt x="42634" y="103862"/>
                      <a:pt x="38785" y="93945"/>
                      <a:pt x="38785" y="83572"/>
                    </a:cubicBezTo>
                    <a:lnTo>
                      <a:pt x="38785" y="71503"/>
                    </a:lnTo>
                    <a:lnTo>
                      <a:pt x="42471" y="71503"/>
                    </a:lnTo>
                    <a:lnTo>
                      <a:pt x="42471" y="74960"/>
                    </a:lnTo>
                    <a:cubicBezTo>
                      <a:pt x="42471" y="83866"/>
                      <a:pt x="49713" y="91107"/>
                      <a:pt x="58618" y="91107"/>
                    </a:cubicBezTo>
                    <a:cubicBezTo>
                      <a:pt x="67491" y="91107"/>
                      <a:pt x="74732" y="83866"/>
                      <a:pt x="74732" y="74960"/>
                    </a:cubicBezTo>
                    <a:lnTo>
                      <a:pt x="74732" y="74765"/>
                    </a:lnTo>
                    <a:lnTo>
                      <a:pt x="81713" y="74765"/>
                    </a:lnTo>
                    <a:lnTo>
                      <a:pt x="81713" y="74960"/>
                    </a:lnTo>
                    <a:cubicBezTo>
                      <a:pt x="81713" y="83866"/>
                      <a:pt x="88922" y="91107"/>
                      <a:pt x="97827" y="91107"/>
                    </a:cubicBezTo>
                    <a:cubicBezTo>
                      <a:pt x="106732" y="91107"/>
                      <a:pt x="113974" y="83866"/>
                      <a:pt x="113974" y="74960"/>
                    </a:cubicBezTo>
                    <a:lnTo>
                      <a:pt x="113974" y="71503"/>
                    </a:lnTo>
                    <a:close/>
                    <a:moveTo>
                      <a:pt x="78223" y="6133"/>
                    </a:moveTo>
                    <a:cubicBezTo>
                      <a:pt x="105949" y="6133"/>
                      <a:pt x="128946" y="27792"/>
                      <a:pt x="130610" y="55454"/>
                    </a:cubicBezTo>
                    <a:lnTo>
                      <a:pt x="133546" y="104677"/>
                    </a:lnTo>
                    <a:cubicBezTo>
                      <a:pt x="134590" y="121933"/>
                      <a:pt x="127772" y="138243"/>
                      <a:pt x="114822" y="149627"/>
                    </a:cubicBezTo>
                    <a:lnTo>
                      <a:pt x="107580" y="147083"/>
                    </a:lnTo>
                    <a:cubicBezTo>
                      <a:pt x="103568" y="145648"/>
                      <a:pt x="100893" y="141864"/>
                      <a:pt x="100893" y="137623"/>
                    </a:cubicBezTo>
                    <a:lnTo>
                      <a:pt x="100893" y="124314"/>
                    </a:lnTo>
                    <a:cubicBezTo>
                      <a:pt x="104025" y="122488"/>
                      <a:pt x="106961" y="120302"/>
                      <a:pt x="109668" y="117725"/>
                    </a:cubicBezTo>
                    <a:cubicBezTo>
                      <a:pt x="118769" y="109048"/>
                      <a:pt x="123760" y="97338"/>
                      <a:pt x="123760" y="84779"/>
                    </a:cubicBezTo>
                    <a:lnTo>
                      <a:pt x="123760" y="58618"/>
                    </a:lnTo>
                    <a:cubicBezTo>
                      <a:pt x="123760" y="47919"/>
                      <a:pt x="115083" y="39209"/>
                      <a:pt x="104384" y="39209"/>
                    </a:cubicBezTo>
                    <a:lnTo>
                      <a:pt x="101089" y="39209"/>
                    </a:lnTo>
                    <a:cubicBezTo>
                      <a:pt x="99425" y="39209"/>
                      <a:pt x="98055" y="40579"/>
                      <a:pt x="98055" y="42275"/>
                    </a:cubicBezTo>
                    <a:cubicBezTo>
                      <a:pt x="98055" y="43972"/>
                      <a:pt x="99425" y="45342"/>
                      <a:pt x="101089" y="45342"/>
                    </a:cubicBezTo>
                    <a:lnTo>
                      <a:pt x="104384" y="45342"/>
                    </a:lnTo>
                    <a:cubicBezTo>
                      <a:pt x="111691" y="45342"/>
                      <a:pt x="117660" y="51311"/>
                      <a:pt x="117660" y="58618"/>
                    </a:cubicBezTo>
                    <a:lnTo>
                      <a:pt x="117660" y="65370"/>
                    </a:lnTo>
                    <a:lnTo>
                      <a:pt x="84747" y="65370"/>
                    </a:lnTo>
                    <a:cubicBezTo>
                      <a:pt x="83083" y="65370"/>
                      <a:pt x="81713" y="66740"/>
                      <a:pt x="81713" y="68436"/>
                    </a:cubicBezTo>
                    <a:lnTo>
                      <a:pt x="81713" y="68632"/>
                    </a:lnTo>
                    <a:lnTo>
                      <a:pt x="74732" y="68632"/>
                    </a:lnTo>
                    <a:lnTo>
                      <a:pt x="74732" y="68436"/>
                    </a:lnTo>
                    <a:cubicBezTo>
                      <a:pt x="74732" y="66740"/>
                      <a:pt x="73362" y="65370"/>
                      <a:pt x="71699" y="65370"/>
                    </a:cubicBezTo>
                    <a:lnTo>
                      <a:pt x="38785" y="65370"/>
                    </a:lnTo>
                    <a:lnTo>
                      <a:pt x="38785" y="58618"/>
                    </a:lnTo>
                    <a:cubicBezTo>
                      <a:pt x="38785" y="51311"/>
                      <a:pt x="44755" y="45342"/>
                      <a:pt x="52061" y="45342"/>
                    </a:cubicBezTo>
                    <a:lnTo>
                      <a:pt x="88041" y="45342"/>
                    </a:lnTo>
                    <a:cubicBezTo>
                      <a:pt x="89705" y="45342"/>
                      <a:pt x="91075" y="43972"/>
                      <a:pt x="91075" y="42275"/>
                    </a:cubicBezTo>
                    <a:cubicBezTo>
                      <a:pt x="91075" y="40579"/>
                      <a:pt x="89705" y="39209"/>
                      <a:pt x="88041" y="39209"/>
                    </a:cubicBezTo>
                    <a:lnTo>
                      <a:pt x="52061" y="39209"/>
                    </a:lnTo>
                    <a:cubicBezTo>
                      <a:pt x="41362" y="39209"/>
                      <a:pt x="32685" y="47919"/>
                      <a:pt x="32685" y="58618"/>
                    </a:cubicBezTo>
                    <a:lnTo>
                      <a:pt x="32685" y="83572"/>
                    </a:lnTo>
                    <a:cubicBezTo>
                      <a:pt x="32685" y="95478"/>
                      <a:pt x="37089" y="106863"/>
                      <a:pt x="45113" y="115637"/>
                    </a:cubicBezTo>
                    <a:cubicBezTo>
                      <a:pt x="48212" y="119030"/>
                      <a:pt x="51735" y="121868"/>
                      <a:pt x="55552" y="124119"/>
                    </a:cubicBezTo>
                    <a:lnTo>
                      <a:pt x="55552" y="137623"/>
                    </a:lnTo>
                    <a:cubicBezTo>
                      <a:pt x="55552" y="141864"/>
                      <a:pt x="52877" y="145648"/>
                      <a:pt x="48865" y="147083"/>
                    </a:cubicBezTo>
                    <a:lnTo>
                      <a:pt x="41623" y="149627"/>
                    </a:lnTo>
                    <a:cubicBezTo>
                      <a:pt x="28673" y="138243"/>
                      <a:pt x="21855" y="121933"/>
                      <a:pt x="22899" y="104677"/>
                    </a:cubicBezTo>
                    <a:lnTo>
                      <a:pt x="25835" y="55454"/>
                    </a:lnTo>
                    <a:cubicBezTo>
                      <a:pt x="27499" y="27792"/>
                      <a:pt x="50528" y="6133"/>
                      <a:pt x="78223" y="6133"/>
                    </a:cubicBezTo>
                    <a:close/>
                    <a:moveTo>
                      <a:pt x="78223" y="0"/>
                    </a:moveTo>
                    <a:cubicBezTo>
                      <a:pt x="47266" y="0"/>
                      <a:pt x="21594" y="24204"/>
                      <a:pt x="19735" y="55062"/>
                    </a:cubicBezTo>
                    <a:lnTo>
                      <a:pt x="16799" y="104318"/>
                    </a:lnTo>
                    <a:cubicBezTo>
                      <a:pt x="16180" y="114235"/>
                      <a:pt x="17908" y="123825"/>
                      <a:pt x="21888" y="132828"/>
                    </a:cubicBezTo>
                    <a:cubicBezTo>
                      <a:pt x="25020" y="139939"/>
                      <a:pt x="29554" y="146463"/>
                      <a:pt x="35132" y="151911"/>
                    </a:cubicBezTo>
                    <a:lnTo>
                      <a:pt x="15103" y="158989"/>
                    </a:lnTo>
                    <a:cubicBezTo>
                      <a:pt x="6067" y="162186"/>
                      <a:pt x="0" y="170765"/>
                      <a:pt x="0" y="180355"/>
                    </a:cubicBezTo>
                    <a:lnTo>
                      <a:pt x="0" y="205701"/>
                    </a:lnTo>
                    <a:cubicBezTo>
                      <a:pt x="0" y="207397"/>
                      <a:pt x="1370" y="208767"/>
                      <a:pt x="3034" y="208767"/>
                    </a:cubicBezTo>
                    <a:cubicBezTo>
                      <a:pt x="4730" y="208767"/>
                      <a:pt x="6100" y="207397"/>
                      <a:pt x="6100" y="205701"/>
                    </a:cubicBezTo>
                    <a:lnTo>
                      <a:pt x="6100" y="180355"/>
                    </a:lnTo>
                    <a:cubicBezTo>
                      <a:pt x="6100" y="173342"/>
                      <a:pt x="10536" y="167079"/>
                      <a:pt x="17158" y="164763"/>
                    </a:cubicBezTo>
                    <a:lnTo>
                      <a:pt x="31119" y="159837"/>
                    </a:lnTo>
                    <a:cubicBezTo>
                      <a:pt x="35099" y="164404"/>
                      <a:pt x="50333" y="180681"/>
                      <a:pt x="73264" y="190630"/>
                    </a:cubicBezTo>
                    <a:cubicBezTo>
                      <a:pt x="74830" y="191316"/>
                      <a:pt x="76526" y="191674"/>
                      <a:pt x="78223" y="191674"/>
                    </a:cubicBezTo>
                    <a:cubicBezTo>
                      <a:pt x="79919" y="191674"/>
                      <a:pt x="81615" y="191316"/>
                      <a:pt x="83181" y="190630"/>
                    </a:cubicBezTo>
                    <a:cubicBezTo>
                      <a:pt x="91042" y="187205"/>
                      <a:pt x="98806" y="182704"/>
                      <a:pt x="106178" y="177224"/>
                    </a:cubicBezTo>
                    <a:cubicBezTo>
                      <a:pt x="107548" y="176213"/>
                      <a:pt x="107841" y="174288"/>
                      <a:pt x="106830" y="172951"/>
                    </a:cubicBezTo>
                    <a:cubicBezTo>
                      <a:pt x="106225" y="172131"/>
                      <a:pt x="105293" y="171696"/>
                      <a:pt x="104355" y="171696"/>
                    </a:cubicBezTo>
                    <a:cubicBezTo>
                      <a:pt x="103726" y="171696"/>
                      <a:pt x="103094" y="171892"/>
                      <a:pt x="102557" y="172298"/>
                    </a:cubicBezTo>
                    <a:cubicBezTo>
                      <a:pt x="95511" y="177517"/>
                      <a:pt x="88204" y="181791"/>
                      <a:pt x="80767" y="185020"/>
                    </a:cubicBezTo>
                    <a:cubicBezTo>
                      <a:pt x="79951" y="185362"/>
                      <a:pt x="79087" y="185534"/>
                      <a:pt x="78223" y="185534"/>
                    </a:cubicBezTo>
                    <a:cubicBezTo>
                      <a:pt x="77358" y="185534"/>
                      <a:pt x="76494" y="185362"/>
                      <a:pt x="75678" y="185020"/>
                    </a:cubicBezTo>
                    <a:cubicBezTo>
                      <a:pt x="56530" y="176702"/>
                      <a:pt x="42797" y="163393"/>
                      <a:pt x="37382" y="157619"/>
                    </a:cubicBezTo>
                    <a:lnTo>
                      <a:pt x="50920" y="152824"/>
                    </a:lnTo>
                    <a:cubicBezTo>
                      <a:pt x="57346" y="150573"/>
                      <a:pt x="61684" y="144441"/>
                      <a:pt x="61684" y="137623"/>
                    </a:cubicBezTo>
                    <a:lnTo>
                      <a:pt x="61684" y="127152"/>
                    </a:lnTo>
                    <a:cubicBezTo>
                      <a:pt x="66218" y="128979"/>
                      <a:pt x="71046" y="130023"/>
                      <a:pt x="76037" y="130284"/>
                    </a:cubicBezTo>
                    <a:cubicBezTo>
                      <a:pt x="76755" y="130316"/>
                      <a:pt x="77505" y="130316"/>
                      <a:pt x="78255" y="130316"/>
                    </a:cubicBezTo>
                    <a:cubicBezTo>
                      <a:pt x="83996" y="130316"/>
                      <a:pt x="89574" y="129273"/>
                      <a:pt x="94761" y="127250"/>
                    </a:cubicBezTo>
                    <a:lnTo>
                      <a:pt x="94761" y="137623"/>
                    </a:lnTo>
                    <a:cubicBezTo>
                      <a:pt x="94761" y="144441"/>
                      <a:pt x="99099" y="150573"/>
                      <a:pt x="105525" y="152824"/>
                    </a:cubicBezTo>
                    <a:lnTo>
                      <a:pt x="119063" y="157619"/>
                    </a:lnTo>
                    <a:cubicBezTo>
                      <a:pt x="117497" y="159283"/>
                      <a:pt x="115246" y="161599"/>
                      <a:pt x="112376" y="164241"/>
                    </a:cubicBezTo>
                    <a:cubicBezTo>
                      <a:pt x="111136" y="165350"/>
                      <a:pt x="111038" y="167307"/>
                      <a:pt x="112180" y="168547"/>
                    </a:cubicBezTo>
                    <a:cubicBezTo>
                      <a:pt x="112767" y="169199"/>
                      <a:pt x="113615" y="169558"/>
                      <a:pt x="114431" y="169558"/>
                    </a:cubicBezTo>
                    <a:cubicBezTo>
                      <a:pt x="115181" y="169558"/>
                      <a:pt x="115899" y="169297"/>
                      <a:pt x="116486" y="168743"/>
                    </a:cubicBezTo>
                    <a:cubicBezTo>
                      <a:pt x="120857" y="164763"/>
                      <a:pt x="123858" y="161501"/>
                      <a:pt x="125326" y="159805"/>
                    </a:cubicBezTo>
                    <a:lnTo>
                      <a:pt x="139287" y="164763"/>
                    </a:lnTo>
                    <a:cubicBezTo>
                      <a:pt x="145909" y="167079"/>
                      <a:pt x="150345" y="173342"/>
                      <a:pt x="150345" y="180355"/>
                    </a:cubicBezTo>
                    <a:lnTo>
                      <a:pt x="150345" y="205701"/>
                    </a:lnTo>
                    <a:cubicBezTo>
                      <a:pt x="150345" y="207397"/>
                      <a:pt x="151715" y="208767"/>
                      <a:pt x="153411" y="208767"/>
                    </a:cubicBezTo>
                    <a:cubicBezTo>
                      <a:pt x="155075" y="208767"/>
                      <a:pt x="156445" y="207397"/>
                      <a:pt x="156445" y="205701"/>
                    </a:cubicBezTo>
                    <a:lnTo>
                      <a:pt x="156445" y="180355"/>
                    </a:lnTo>
                    <a:cubicBezTo>
                      <a:pt x="156445" y="170765"/>
                      <a:pt x="150378" y="162186"/>
                      <a:pt x="141342" y="158989"/>
                    </a:cubicBezTo>
                    <a:lnTo>
                      <a:pt x="121313" y="151911"/>
                    </a:lnTo>
                    <a:cubicBezTo>
                      <a:pt x="126891" y="146431"/>
                      <a:pt x="131458" y="139874"/>
                      <a:pt x="134590" y="132763"/>
                    </a:cubicBezTo>
                    <a:cubicBezTo>
                      <a:pt x="138537" y="123760"/>
                      <a:pt x="140266" y="114202"/>
                      <a:pt x="139646" y="104318"/>
                    </a:cubicBezTo>
                    <a:lnTo>
                      <a:pt x="136710" y="55062"/>
                    </a:lnTo>
                    <a:cubicBezTo>
                      <a:pt x="134851" y="24204"/>
                      <a:pt x="109179" y="0"/>
                      <a:pt x="782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62;p37">
                <a:extLst>
                  <a:ext uri="{FF2B5EF4-FFF2-40B4-BE49-F238E27FC236}">
                    <a16:creationId xmlns:a16="http://schemas.microsoft.com/office/drawing/2014/main" id="{7A380540-2293-4A8F-96B6-7A880D828C6B}"/>
                  </a:ext>
                </a:extLst>
              </p:cNvPr>
              <p:cNvSpPr/>
              <p:nvPr/>
            </p:nvSpPr>
            <p:spPr>
              <a:xfrm>
                <a:off x="3470750" y="2689600"/>
                <a:ext cx="658925" cy="234775"/>
              </a:xfrm>
              <a:custGeom>
                <a:avLst/>
                <a:gdLst/>
                <a:ahLst/>
                <a:cxnLst/>
                <a:rect l="l" t="t" r="r" b="b"/>
                <a:pathLst>
                  <a:path w="26357" h="9391" extrusionOk="0">
                    <a:moveTo>
                      <a:pt x="3364" y="0"/>
                    </a:moveTo>
                    <a:cubicBezTo>
                      <a:pt x="2580" y="0"/>
                      <a:pt x="1798" y="302"/>
                      <a:pt x="1207" y="910"/>
                    </a:cubicBezTo>
                    <a:cubicBezTo>
                      <a:pt x="0" y="2117"/>
                      <a:pt x="33" y="4041"/>
                      <a:pt x="1240" y="5248"/>
                    </a:cubicBezTo>
                    <a:cubicBezTo>
                      <a:pt x="3849" y="7825"/>
                      <a:pt x="8318" y="9391"/>
                      <a:pt x="13179" y="9391"/>
                    </a:cubicBezTo>
                    <a:cubicBezTo>
                      <a:pt x="18039" y="9391"/>
                      <a:pt x="22508" y="7825"/>
                      <a:pt x="25117" y="5248"/>
                    </a:cubicBezTo>
                    <a:cubicBezTo>
                      <a:pt x="26324" y="4041"/>
                      <a:pt x="26357" y="2117"/>
                      <a:pt x="25150" y="910"/>
                    </a:cubicBezTo>
                    <a:cubicBezTo>
                      <a:pt x="24559" y="302"/>
                      <a:pt x="23778" y="0"/>
                      <a:pt x="22993" y="0"/>
                    </a:cubicBezTo>
                    <a:cubicBezTo>
                      <a:pt x="22220" y="0"/>
                      <a:pt x="21444" y="294"/>
                      <a:pt x="20844" y="877"/>
                    </a:cubicBezTo>
                    <a:cubicBezTo>
                      <a:pt x="19735" y="1986"/>
                      <a:pt x="17060" y="3258"/>
                      <a:pt x="13179" y="3258"/>
                    </a:cubicBezTo>
                    <a:cubicBezTo>
                      <a:pt x="9297" y="3258"/>
                      <a:pt x="6622" y="1986"/>
                      <a:pt x="5513" y="877"/>
                    </a:cubicBezTo>
                    <a:cubicBezTo>
                      <a:pt x="4914" y="294"/>
                      <a:pt x="4137" y="0"/>
                      <a:pt x="336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63;p37">
                <a:extLst>
                  <a:ext uri="{FF2B5EF4-FFF2-40B4-BE49-F238E27FC236}">
                    <a16:creationId xmlns:a16="http://schemas.microsoft.com/office/drawing/2014/main" id="{62863E78-E96A-4E49-98AB-65686E3EBB09}"/>
                  </a:ext>
                </a:extLst>
              </p:cNvPr>
              <p:cNvSpPr/>
              <p:nvPr/>
            </p:nvSpPr>
            <p:spPr>
              <a:xfrm>
                <a:off x="3143725" y="1586425"/>
                <a:ext cx="332750" cy="193825"/>
              </a:xfrm>
              <a:custGeom>
                <a:avLst/>
                <a:gdLst/>
                <a:ahLst/>
                <a:cxnLst/>
                <a:rect l="l" t="t" r="r" b="b"/>
                <a:pathLst>
                  <a:path w="13310" h="7753" extrusionOk="0">
                    <a:moveTo>
                      <a:pt x="9892" y="0"/>
                    </a:moveTo>
                    <a:cubicBezTo>
                      <a:pt x="9652" y="0"/>
                      <a:pt x="9409" y="28"/>
                      <a:pt x="9167" y="86"/>
                    </a:cubicBezTo>
                    <a:lnTo>
                      <a:pt x="2643" y="1717"/>
                    </a:lnTo>
                    <a:cubicBezTo>
                      <a:pt x="1012" y="2142"/>
                      <a:pt x="1" y="3805"/>
                      <a:pt x="425" y="5436"/>
                    </a:cubicBezTo>
                    <a:cubicBezTo>
                      <a:pt x="751" y="6839"/>
                      <a:pt x="2023" y="7752"/>
                      <a:pt x="3393" y="7752"/>
                    </a:cubicBezTo>
                    <a:cubicBezTo>
                      <a:pt x="3621" y="7752"/>
                      <a:pt x="3882" y="7720"/>
                      <a:pt x="4111" y="7654"/>
                    </a:cubicBezTo>
                    <a:lnTo>
                      <a:pt x="10667" y="6023"/>
                    </a:lnTo>
                    <a:cubicBezTo>
                      <a:pt x="12298" y="5599"/>
                      <a:pt x="13309" y="3968"/>
                      <a:pt x="12885" y="2305"/>
                    </a:cubicBezTo>
                    <a:cubicBezTo>
                      <a:pt x="12524" y="916"/>
                      <a:pt x="11265" y="0"/>
                      <a:pt x="989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64;p37">
                <a:extLst>
                  <a:ext uri="{FF2B5EF4-FFF2-40B4-BE49-F238E27FC236}">
                    <a16:creationId xmlns:a16="http://schemas.microsoft.com/office/drawing/2014/main" id="{1B450CBE-6123-42D7-A40E-15EE2D29EC09}"/>
                  </a:ext>
                </a:extLst>
              </p:cNvPr>
              <p:cNvSpPr/>
              <p:nvPr/>
            </p:nvSpPr>
            <p:spPr>
              <a:xfrm>
                <a:off x="4124775" y="1586425"/>
                <a:ext cx="331925" cy="193825"/>
              </a:xfrm>
              <a:custGeom>
                <a:avLst/>
                <a:gdLst/>
                <a:ahLst/>
                <a:cxnLst/>
                <a:rect l="l" t="t" r="r" b="b"/>
                <a:pathLst>
                  <a:path w="13277" h="7753" extrusionOk="0">
                    <a:moveTo>
                      <a:pt x="3385" y="0"/>
                    </a:moveTo>
                    <a:cubicBezTo>
                      <a:pt x="2012" y="0"/>
                      <a:pt x="753" y="916"/>
                      <a:pt x="392" y="2305"/>
                    </a:cubicBezTo>
                    <a:cubicBezTo>
                      <a:pt x="0" y="3968"/>
                      <a:pt x="979" y="5599"/>
                      <a:pt x="2610" y="6023"/>
                    </a:cubicBezTo>
                    <a:lnTo>
                      <a:pt x="9166" y="7654"/>
                    </a:lnTo>
                    <a:cubicBezTo>
                      <a:pt x="9395" y="7720"/>
                      <a:pt x="9656" y="7752"/>
                      <a:pt x="9884" y="7752"/>
                    </a:cubicBezTo>
                    <a:cubicBezTo>
                      <a:pt x="11254" y="7752"/>
                      <a:pt x="12526" y="6839"/>
                      <a:pt x="12853" y="5436"/>
                    </a:cubicBezTo>
                    <a:cubicBezTo>
                      <a:pt x="13277" y="3805"/>
                      <a:pt x="12265" y="2142"/>
                      <a:pt x="10634" y="1717"/>
                    </a:cubicBezTo>
                    <a:lnTo>
                      <a:pt x="4110" y="86"/>
                    </a:lnTo>
                    <a:cubicBezTo>
                      <a:pt x="3868" y="28"/>
                      <a:pt x="3625" y="0"/>
                      <a:pt x="33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 name="Group 51">
            <a:extLst>
              <a:ext uri="{FF2B5EF4-FFF2-40B4-BE49-F238E27FC236}">
                <a16:creationId xmlns:a16="http://schemas.microsoft.com/office/drawing/2014/main" id="{339368B9-6DE3-4B4E-92CA-06F1DA0F0B4C}"/>
              </a:ext>
            </a:extLst>
          </p:cNvPr>
          <p:cNvGrpSpPr/>
          <p:nvPr/>
        </p:nvGrpSpPr>
        <p:grpSpPr>
          <a:xfrm>
            <a:off x="6247024" y="523512"/>
            <a:ext cx="567118" cy="1965105"/>
            <a:chOff x="6545548" y="1061603"/>
            <a:chExt cx="567118" cy="1965105"/>
          </a:xfrm>
        </p:grpSpPr>
        <p:sp>
          <p:nvSpPr>
            <p:cNvPr id="29" name="Google Shape;1132;p37">
              <a:extLst>
                <a:ext uri="{FF2B5EF4-FFF2-40B4-BE49-F238E27FC236}">
                  <a16:creationId xmlns:a16="http://schemas.microsoft.com/office/drawing/2014/main" id="{268B6259-5E32-4E69-9B45-3224ED648474}"/>
                </a:ext>
              </a:extLst>
            </p:cNvPr>
            <p:cNvSpPr/>
            <p:nvPr/>
          </p:nvSpPr>
          <p:spPr>
            <a:xfrm>
              <a:off x="6604222" y="1107530"/>
              <a:ext cx="462517" cy="499974"/>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5;p37">
              <a:extLst>
                <a:ext uri="{FF2B5EF4-FFF2-40B4-BE49-F238E27FC236}">
                  <a16:creationId xmlns:a16="http://schemas.microsoft.com/office/drawing/2014/main" id="{E392FE02-5DC7-4418-89F6-CEB32214FDF1}"/>
                </a:ext>
              </a:extLst>
            </p:cNvPr>
            <p:cNvSpPr/>
            <p:nvPr/>
          </p:nvSpPr>
          <p:spPr>
            <a:xfrm>
              <a:off x="6594519" y="1110065"/>
              <a:ext cx="469130" cy="507095"/>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8;p37">
              <a:extLst>
                <a:ext uri="{FF2B5EF4-FFF2-40B4-BE49-F238E27FC236}">
                  <a16:creationId xmlns:a16="http://schemas.microsoft.com/office/drawing/2014/main" id="{D4D7DBFB-EEB8-4298-9412-7D8D2807BB27}"/>
                </a:ext>
              </a:extLst>
            </p:cNvPr>
            <p:cNvSpPr/>
            <p:nvPr/>
          </p:nvSpPr>
          <p:spPr>
            <a:xfrm>
              <a:off x="6545548" y="1061603"/>
              <a:ext cx="567118" cy="604574"/>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1159;p37">
              <a:extLst>
                <a:ext uri="{FF2B5EF4-FFF2-40B4-BE49-F238E27FC236}">
                  <a16:creationId xmlns:a16="http://schemas.microsoft.com/office/drawing/2014/main" id="{06B5670B-2571-4AC6-A5AC-675FAB54B543}"/>
                </a:ext>
              </a:extLst>
            </p:cNvPr>
            <p:cNvCxnSpPr/>
            <p:nvPr/>
          </p:nvCxnSpPr>
          <p:spPr>
            <a:xfrm rot="10800000">
              <a:off x="6792663" y="1657208"/>
              <a:ext cx="0" cy="1369500"/>
            </a:xfrm>
            <a:prstGeom prst="straightConnector1">
              <a:avLst/>
            </a:prstGeom>
            <a:noFill/>
            <a:ln w="9525" cap="flat" cmpd="sng">
              <a:solidFill>
                <a:srgbClr val="11FFFF"/>
              </a:solidFill>
              <a:prstDash val="solid"/>
              <a:round/>
              <a:headEnd type="none" w="med" len="med"/>
              <a:tailEnd type="none" w="med" len="med"/>
            </a:ln>
          </p:spPr>
        </p:cxnSp>
        <p:grpSp>
          <p:nvGrpSpPr>
            <p:cNvPr id="46" name="Google Shape;1172;p37">
              <a:extLst>
                <a:ext uri="{FF2B5EF4-FFF2-40B4-BE49-F238E27FC236}">
                  <a16:creationId xmlns:a16="http://schemas.microsoft.com/office/drawing/2014/main" id="{A9B71F31-F44F-4135-9DA5-6FE96C2263E8}"/>
                </a:ext>
              </a:extLst>
            </p:cNvPr>
            <p:cNvGrpSpPr/>
            <p:nvPr/>
          </p:nvGrpSpPr>
          <p:grpSpPr>
            <a:xfrm>
              <a:off x="6681577" y="1185295"/>
              <a:ext cx="268193" cy="344461"/>
              <a:chOff x="1762275" y="238225"/>
              <a:chExt cx="4075875" cy="5219100"/>
            </a:xfrm>
          </p:grpSpPr>
          <p:sp>
            <p:nvSpPr>
              <p:cNvPr id="47" name="Google Shape;1173;p37">
                <a:extLst>
                  <a:ext uri="{FF2B5EF4-FFF2-40B4-BE49-F238E27FC236}">
                    <a16:creationId xmlns:a16="http://schemas.microsoft.com/office/drawing/2014/main" id="{50BDCA62-653F-4C8A-AE3D-03BD4E041B47}"/>
                  </a:ext>
                </a:extLst>
              </p:cNvPr>
              <p:cNvSpPr/>
              <p:nvPr/>
            </p:nvSpPr>
            <p:spPr>
              <a:xfrm>
                <a:off x="3234250" y="2035475"/>
                <a:ext cx="153325" cy="234875"/>
              </a:xfrm>
              <a:custGeom>
                <a:avLst/>
                <a:gdLst/>
                <a:ahLst/>
                <a:cxnLst/>
                <a:rect l="l" t="t" r="r" b="b"/>
                <a:pathLst>
                  <a:path w="6133" h="9395" extrusionOk="0">
                    <a:moveTo>
                      <a:pt x="3067" y="0"/>
                    </a:moveTo>
                    <a:cubicBezTo>
                      <a:pt x="1370" y="0"/>
                      <a:pt x="0" y="1370"/>
                      <a:pt x="0" y="3066"/>
                    </a:cubicBezTo>
                    <a:lnTo>
                      <a:pt x="0" y="6328"/>
                    </a:lnTo>
                    <a:cubicBezTo>
                      <a:pt x="0" y="8025"/>
                      <a:pt x="1370" y="9395"/>
                      <a:pt x="3067" y="9395"/>
                    </a:cubicBezTo>
                    <a:cubicBezTo>
                      <a:pt x="4763" y="9395"/>
                      <a:pt x="6133" y="8025"/>
                      <a:pt x="6133" y="6328"/>
                    </a:cubicBezTo>
                    <a:lnTo>
                      <a:pt x="6133" y="3066"/>
                    </a:lnTo>
                    <a:cubicBezTo>
                      <a:pt x="6133" y="1370"/>
                      <a:pt x="4763" y="0"/>
                      <a:pt x="306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4;p37">
                <a:extLst>
                  <a:ext uri="{FF2B5EF4-FFF2-40B4-BE49-F238E27FC236}">
                    <a16:creationId xmlns:a16="http://schemas.microsoft.com/office/drawing/2014/main" id="{72B20F30-6B8B-4EB1-82EF-08A04AE7BD77}"/>
                  </a:ext>
                </a:extLst>
              </p:cNvPr>
              <p:cNvSpPr/>
              <p:nvPr/>
            </p:nvSpPr>
            <p:spPr>
              <a:xfrm>
                <a:off x="4214475" y="2035475"/>
                <a:ext cx="153325" cy="234875"/>
              </a:xfrm>
              <a:custGeom>
                <a:avLst/>
                <a:gdLst/>
                <a:ahLst/>
                <a:cxnLst/>
                <a:rect l="l" t="t" r="r" b="b"/>
                <a:pathLst>
                  <a:path w="6133" h="9395" extrusionOk="0">
                    <a:moveTo>
                      <a:pt x="3067" y="0"/>
                    </a:moveTo>
                    <a:cubicBezTo>
                      <a:pt x="1370" y="0"/>
                      <a:pt x="0" y="1370"/>
                      <a:pt x="0" y="3066"/>
                    </a:cubicBezTo>
                    <a:lnTo>
                      <a:pt x="0" y="6328"/>
                    </a:lnTo>
                    <a:cubicBezTo>
                      <a:pt x="0" y="8025"/>
                      <a:pt x="1370" y="9395"/>
                      <a:pt x="3067" y="9395"/>
                    </a:cubicBezTo>
                    <a:cubicBezTo>
                      <a:pt x="4763" y="9395"/>
                      <a:pt x="6133" y="8025"/>
                      <a:pt x="6133" y="6328"/>
                    </a:cubicBezTo>
                    <a:lnTo>
                      <a:pt x="6133" y="3066"/>
                    </a:lnTo>
                    <a:cubicBezTo>
                      <a:pt x="6133" y="1370"/>
                      <a:pt x="4763" y="0"/>
                      <a:pt x="306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5;p37">
                <a:extLst>
                  <a:ext uri="{FF2B5EF4-FFF2-40B4-BE49-F238E27FC236}">
                    <a16:creationId xmlns:a16="http://schemas.microsoft.com/office/drawing/2014/main" id="{F31D168A-56CC-4AF7-81C2-4C6BBA415B64}"/>
                  </a:ext>
                </a:extLst>
              </p:cNvPr>
              <p:cNvSpPr/>
              <p:nvPr/>
            </p:nvSpPr>
            <p:spPr>
              <a:xfrm>
                <a:off x="3471550" y="2607750"/>
                <a:ext cx="658950" cy="235075"/>
              </a:xfrm>
              <a:custGeom>
                <a:avLst/>
                <a:gdLst/>
                <a:ahLst/>
                <a:cxnLst/>
                <a:rect l="l" t="t" r="r" b="b"/>
                <a:pathLst>
                  <a:path w="26358" h="9403" extrusionOk="0">
                    <a:moveTo>
                      <a:pt x="3380" y="0"/>
                    </a:moveTo>
                    <a:cubicBezTo>
                      <a:pt x="2591" y="0"/>
                      <a:pt x="1803" y="310"/>
                      <a:pt x="1208" y="922"/>
                    </a:cubicBezTo>
                    <a:cubicBezTo>
                      <a:pt x="1" y="2129"/>
                      <a:pt x="33" y="4053"/>
                      <a:pt x="1240" y="5228"/>
                    </a:cubicBezTo>
                    <a:cubicBezTo>
                      <a:pt x="3850" y="7837"/>
                      <a:pt x="8319" y="9403"/>
                      <a:pt x="13179" y="9403"/>
                    </a:cubicBezTo>
                    <a:cubicBezTo>
                      <a:pt x="18040" y="9403"/>
                      <a:pt x="22508" y="7837"/>
                      <a:pt x="25118" y="5228"/>
                    </a:cubicBezTo>
                    <a:cubicBezTo>
                      <a:pt x="26325" y="4053"/>
                      <a:pt x="26358" y="2129"/>
                      <a:pt x="25151" y="922"/>
                    </a:cubicBezTo>
                    <a:cubicBezTo>
                      <a:pt x="24559" y="314"/>
                      <a:pt x="23778" y="12"/>
                      <a:pt x="22994" y="12"/>
                    </a:cubicBezTo>
                    <a:cubicBezTo>
                      <a:pt x="22220" y="12"/>
                      <a:pt x="21444" y="306"/>
                      <a:pt x="20845" y="889"/>
                    </a:cubicBezTo>
                    <a:cubicBezTo>
                      <a:pt x="19736" y="1998"/>
                      <a:pt x="17061" y="3270"/>
                      <a:pt x="13179" y="3270"/>
                    </a:cubicBezTo>
                    <a:cubicBezTo>
                      <a:pt x="9297" y="3270"/>
                      <a:pt x="6623" y="1998"/>
                      <a:pt x="5514" y="889"/>
                    </a:cubicBezTo>
                    <a:cubicBezTo>
                      <a:pt x="4918" y="294"/>
                      <a:pt x="4148" y="0"/>
                      <a:pt x="338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6;p37">
                <a:extLst>
                  <a:ext uri="{FF2B5EF4-FFF2-40B4-BE49-F238E27FC236}">
                    <a16:creationId xmlns:a16="http://schemas.microsoft.com/office/drawing/2014/main" id="{2A531DA9-D283-4375-A783-461ADD9E0224}"/>
                  </a:ext>
                </a:extLst>
              </p:cNvPr>
              <p:cNvSpPr/>
              <p:nvPr/>
            </p:nvSpPr>
            <p:spPr>
              <a:xfrm>
                <a:off x="1762275" y="238225"/>
                <a:ext cx="4075875" cy="5219100"/>
              </a:xfrm>
              <a:custGeom>
                <a:avLst/>
                <a:gdLst/>
                <a:ahLst/>
                <a:cxnLst/>
                <a:rect l="l" t="t" r="r" b="b"/>
                <a:pathLst>
                  <a:path w="163035" h="208764" extrusionOk="0">
                    <a:moveTo>
                      <a:pt x="100046" y="6292"/>
                    </a:moveTo>
                    <a:lnTo>
                      <a:pt x="108788" y="15034"/>
                    </a:lnTo>
                    <a:cubicBezTo>
                      <a:pt x="109342" y="15588"/>
                      <a:pt x="110125" y="15914"/>
                      <a:pt x="110941" y="15914"/>
                    </a:cubicBezTo>
                    <a:lnTo>
                      <a:pt x="126044" y="15914"/>
                    </a:lnTo>
                    <a:lnTo>
                      <a:pt x="121183" y="28082"/>
                    </a:lnTo>
                    <a:cubicBezTo>
                      <a:pt x="120792" y="28995"/>
                      <a:pt x="120922" y="30072"/>
                      <a:pt x="121477" y="30920"/>
                    </a:cubicBezTo>
                    <a:cubicBezTo>
                      <a:pt x="122031" y="31768"/>
                      <a:pt x="123010" y="32257"/>
                      <a:pt x="124021" y="32257"/>
                    </a:cubicBezTo>
                    <a:lnTo>
                      <a:pt x="136123" y="32257"/>
                    </a:lnTo>
                    <a:lnTo>
                      <a:pt x="130904" y="47849"/>
                    </a:lnTo>
                    <a:cubicBezTo>
                      <a:pt x="130545" y="48958"/>
                      <a:pt x="130839" y="50165"/>
                      <a:pt x="131654" y="50981"/>
                    </a:cubicBezTo>
                    <a:lnTo>
                      <a:pt x="136776" y="56102"/>
                    </a:lnTo>
                    <a:lnTo>
                      <a:pt x="131622" y="68954"/>
                    </a:lnTo>
                    <a:cubicBezTo>
                      <a:pt x="130741" y="68759"/>
                      <a:pt x="129860" y="68628"/>
                      <a:pt x="128947" y="68628"/>
                    </a:cubicBezTo>
                    <a:lnTo>
                      <a:pt x="124054" y="68628"/>
                    </a:lnTo>
                    <a:cubicBezTo>
                      <a:pt x="122129" y="68628"/>
                      <a:pt x="120564" y="67062"/>
                      <a:pt x="120564" y="65138"/>
                    </a:cubicBezTo>
                    <a:lnTo>
                      <a:pt x="120531" y="58614"/>
                    </a:lnTo>
                    <a:cubicBezTo>
                      <a:pt x="120531" y="57603"/>
                      <a:pt x="120009" y="56624"/>
                      <a:pt x="119161" y="56070"/>
                    </a:cubicBezTo>
                    <a:lnTo>
                      <a:pt x="99556" y="42989"/>
                    </a:lnTo>
                    <a:cubicBezTo>
                      <a:pt x="99044" y="42653"/>
                      <a:pt x="98455" y="42480"/>
                      <a:pt x="97868" y="42480"/>
                    </a:cubicBezTo>
                    <a:cubicBezTo>
                      <a:pt x="97370" y="42480"/>
                      <a:pt x="96873" y="42604"/>
                      <a:pt x="96425" y="42859"/>
                    </a:cubicBezTo>
                    <a:cubicBezTo>
                      <a:pt x="95414" y="43380"/>
                      <a:pt x="94794" y="44424"/>
                      <a:pt x="94794" y="45533"/>
                    </a:cubicBezTo>
                    <a:lnTo>
                      <a:pt x="94794" y="53362"/>
                    </a:lnTo>
                    <a:lnTo>
                      <a:pt x="76494" y="42891"/>
                    </a:lnTo>
                    <a:cubicBezTo>
                      <a:pt x="76010" y="42621"/>
                      <a:pt x="75484" y="42491"/>
                      <a:pt x="74966" y="42491"/>
                    </a:cubicBezTo>
                    <a:cubicBezTo>
                      <a:pt x="73981" y="42491"/>
                      <a:pt x="73026" y="42961"/>
                      <a:pt x="72449" y="43837"/>
                    </a:cubicBezTo>
                    <a:lnTo>
                      <a:pt x="67361" y="51470"/>
                    </a:lnTo>
                    <a:lnTo>
                      <a:pt x="59923" y="48012"/>
                    </a:lnTo>
                    <a:cubicBezTo>
                      <a:pt x="59501" y="47815"/>
                      <a:pt x="59059" y="47721"/>
                      <a:pt x="58625" y="47721"/>
                    </a:cubicBezTo>
                    <a:cubicBezTo>
                      <a:pt x="57483" y="47721"/>
                      <a:pt x="56398" y="48370"/>
                      <a:pt x="55878" y="49480"/>
                    </a:cubicBezTo>
                    <a:cubicBezTo>
                      <a:pt x="55161" y="51013"/>
                      <a:pt x="55813" y="52840"/>
                      <a:pt x="57346" y="53558"/>
                    </a:cubicBezTo>
                    <a:lnTo>
                      <a:pt x="67165" y="58125"/>
                    </a:lnTo>
                    <a:cubicBezTo>
                      <a:pt x="67585" y="58325"/>
                      <a:pt x="68026" y="58420"/>
                      <a:pt x="68461" y="58420"/>
                    </a:cubicBezTo>
                    <a:cubicBezTo>
                      <a:pt x="69444" y="58420"/>
                      <a:pt x="70393" y="57930"/>
                      <a:pt x="70981" y="57048"/>
                    </a:cubicBezTo>
                    <a:lnTo>
                      <a:pt x="75940" y="49611"/>
                    </a:lnTo>
                    <a:lnTo>
                      <a:pt x="96327" y="61289"/>
                    </a:lnTo>
                    <a:cubicBezTo>
                      <a:pt x="96793" y="61546"/>
                      <a:pt x="97314" y="61676"/>
                      <a:pt x="97836" y="61676"/>
                    </a:cubicBezTo>
                    <a:cubicBezTo>
                      <a:pt x="98374" y="61676"/>
                      <a:pt x="98913" y="61538"/>
                      <a:pt x="99393" y="61256"/>
                    </a:cubicBezTo>
                    <a:cubicBezTo>
                      <a:pt x="100339" y="60702"/>
                      <a:pt x="100926" y="59723"/>
                      <a:pt x="100926" y="58614"/>
                    </a:cubicBezTo>
                    <a:lnTo>
                      <a:pt x="100926" y="51274"/>
                    </a:lnTo>
                    <a:lnTo>
                      <a:pt x="114431" y="60278"/>
                    </a:lnTo>
                    <a:lnTo>
                      <a:pt x="114431" y="65170"/>
                    </a:lnTo>
                    <a:cubicBezTo>
                      <a:pt x="114431" y="70455"/>
                      <a:pt x="118737" y="74761"/>
                      <a:pt x="124054" y="74761"/>
                    </a:cubicBezTo>
                    <a:lnTo>
                      <a:pt x="128947" y="74761"/>
                    </a:lnTo>
                    <a:cubicBezTo>
                      <a:pt x="130382" y="74761"/>
                      <a:pt x="131785" y="75381"/>
                      <a:pt x="132731" y="76424"/>
                    </a:cubicBezTo>
                    <a:cubicBezTo>
                      <a:pt x="133709" y="77533"/>
                      <a:pt x="134166" y="78936"/>
                      <a:pt x="134036" y="80404"/>
                    </a:cubicBezTo>
                    <a:cubicBezTo>
                      <a:pt x="133775" y="82981"/>
                      <a:pt x="131328" y="84971"/>
                      <a:pt x="128490" y="84971"/>
                    </a:cubicBezTo>
                    <a:lnTo>
                      <a:pt x="127088" y="84971"/>
                    </a:lnTo>
                    <a:lnTo>
                      <a:pt x="127088" y="84808"/>
                    </a:lnTo>
                    <a:cubicBezTo>
                      <a:pt x="127088" y="83111"/>
                      <a:pt x="125717" y="81741"/>
                      <a:pt x="124054" y="81741"/>
                    </a:cubicBezTo>
                    <a:cubicBezTo>
                      <a:pt x="122358" y="81741"/>
                      <a:pt x="120988" y="83111"/>
                      <a:pt x="120988" y="84808"/>
                    </a:cubicBezTo>
                    <a:cubicBezTo>
                      <a:pt x="120955" y="106532"/>
                      <a:pt x="103275" y="124212"/>
                      <a:pt x="81550" y="124212"/>
                    </a:cubicBezTo>
                    <a:cubicBezTo>
                      <a:pt x="59793" y="124212"/>
                      <a:pt x="42113" y="106500"/>
                      <a:pt x="42113" y="84775"/>
                    </a:cubicBezTo>
                    <a:cubicBezTo>
                      <a:pt x="42113" y="83079"/>
                      <a:pt x="40743" y="81709"/>
                      <a:pt x="39047" y="81709"/>
                    </a:cubicBezTo>
                    <a:cubicBezTo>
                      <a:pt x="37383" y="81709"/>
                      <a:pt x="36013" y="83079"/>
                      <a:pt x="36013" y="84775"/>
                    </a:cubicBezTo>
                    <a:lnTo>
                      <a:pt x="36013" y="84971"/>
                    </a:lnTo>
                    <a:lnTo>
                      <a:pt x="34154" y="84971"/>
                    </a:lnTo>
                    <a:cubicBezTo>
                      <a:pt x="32718" y="84971"/>
                      <a:pt x="31316" y="84351"/>
                      <a:pt x="30370" y="83307"/>
                    </a:cubicBezTo>
                    <a:cubicBezTo>
                      <a:pt x="29391" y="82198"/>
                      <a:pt x="28934" y="80795"/>
                      <a:pt x="29065" y="79328"/>
                    </a:cubicBezTo>
                    <a:cubicBezTo>
                      <a:pt x="29326" y="76751"/>
                      <a:pt x="31772" y="74761"/>
                      <a:pt x="34610" y="74761"/>
                    </a:cubicBezTo>
                    <a:lnTo>
                      <a:pt x="39047" y="74761"/>
                    </a:lnTo>
                    <a:cubicBezTo>
                      <a:pt x="44364" y="74761"/>
                      <a:pt x="48669" y="70455"/>
                      <a:pt x="48669" y="65138"/>
                    </a:cubicBezTo>
                    <a:lnTo>
                      <a:pt x="48637" y="45533"/>
                    </a:lnTo>
                    <a:cubicBezTo>
                      <a:pt x="48604" y="43837"/>
                      <a:pt x="47234" y="42500"/>
                      <a:pt x="45570" y="42500"/>
                    </a:cubicBezTo>
                    <a:cubicBezTo>
                      <a:pt x="43874" y="42500"/>
                      <a:pt x="42504" y="43870"/>
                      <a:pt x="42504" y="45566"/>
                    </a:cubicBezTo>
                    <a:lnTo>
                      <a:pt x="42537" y="65170"/>
                    </a:lnTo>
                    <a:cubicBezTo>
                      <a:pt x="42537" y="67062"/>
                      <a:pt x="40971" y="68628"/>
                      <a:pt x="39047" y="68628"/>
                    </a:cubicBezTo>
                    <a:lnTo>
                      <a:pt x="34610" y="68628"/>
                    </a:lnTo>
                    <a:cubicBezTo>
                      <a:pt x="33534" y="68628"/>
                      <a:pt x="32457" y="68791"/>
                      <a:pt x="31446" y="69052"/>
                    </a:cubicBezTo>
                    <a:lnTo>
                      <a:pt x="26260" y="56102"/>
                    </a:lnTo>
                    <a:lnTo>
                      <a:pt x="31381" y="50981"/>
                    </a:lnTo>
                    <a:cubicBezTo>
                      <a:pt x="32196" y="50165"/>
                      <a:pt x="32490" y="48958"/>
                      <a:pt x="32131" y="47849"/>
                    </a:cubicBezTo>
                    <a:lnTo>
                      <a:pt x="26912" y="32257"/>
                    </a:lnTo>
                    <a:lnTo>
                      <a:pt x="35752" y="32257"/>
                    </a:lnTo>
                    <a:cubicBezTo>
                      <a:pt x="37448" y="32257"/>
                      <a:pt x="38818" y="30887"/>
                      <a:pt x="38818" y="29191"/>
                    </a:cubicBezTo>
                    <a:lnTo>
                      <a:pt x="38818" y="15914"/>
                    </a:lnTo>
                    <a:lnTo>
                      <a:pt x="52094" y="15914"/>
                    </a:lnTo>
                    <a:cubicBezTo>
                      <a:pt x="52747" y="15914"/>
                      <a:pt x="53399" y="15719"/>
                      <a:pt x="53921" y="15295"/>
                    </a:cubicBezTo>
                    <a:lnTo>
                      <a:pt x="65860" y="6389"/>
                    </a:lnTo>
                    <a:lnTo>
                      <a:pt x="77505" y="9293"/>
                    </a:lnTo>
                    <a:cubicBezTo>
                      <a:pt x="77753" y="9355"/>
                      <a:pt x="78002" y="9377"/>
                      <a:pt x="78250" y="9377"/>
                    </a:cubicBezTo>
                    <a:cubicBezTo>
                      <a:pt x="78393" y="9377"/>
                      <a:pt x="78536" y="9370"/>
                      <a:pt x="78680" y="9358"/>
                    </a:cubicBezTo>
                    <a:lnTo>
                      <a:pt x="100046" y="6292"/>
                    </a:lnTo>
                    <a:close/>
                    <a:moveTo>
                      <a:pt x="53518" y="134832"/>
                    </a:moveTo>
                    <a:cubicBezTo>
                      <a:pt x="53566" y="134832"/>
                      <a:pt x="53595" y="134847"/>
                      <a:pt x="53595" y="134847"/>
                    </a:cubicBezTo>
                    <a:lnTo>
                      <a:pt x="76201" y="147405"/>
                    </a:lnTo>
                    <a:lnTo>
                      <a:pt x="59662" y="161595"/>
                    </a:lnTo>
                    <a:cubicBezTo>
                      <a:pt x="59636" y="161595"/>
                      <a:pt x="59589" y="161637"/>
                      <a:pt x="59521" y="161637"/>
                    </a:cubicBezTo>
                    <a:cubicBezTo>
                      <a:pt x="59504" y="161637"/>
                      <a:pt x="59486" y="161634"/>
                      <a:pt x="59467" y="161627"/>
                    </a:cubicBezTo>
                    <a:cubicBezTo>
                      <a:pt x="59369" y="161627"/>
                      <a:pt x="59336" y="161562"/>
                      <a:pt x="59336" y="161530"/>
                    </a:cubicBezTo>
                    <a:lnTo>
                      <a:pt x="49028" y="143491"/>
                    </a:lnTo>
                    <a:lnTo>
                      <a:pt x="53301" y="134944"/>
                    </a:lnTo>
                    <a:cubicBezTo>
                      <a:pt x="53301" y="134944"/>
                      <a:pt x="53334" y="134879"/>
                      <a:pt x="53432" y="134847"/>
                    </a:cubicBezTo>
                    <a:cubicBezTo>
                      <a:pt x="53464" y="134836"/>
                      <a:pt x="53493" y="134832"/>
                      <a:pt x="53518" y="134832"/>
                    </a:cubicBezTo>
                    <a:close/>
                    <a:moveTo>
                      <a:pt x="61685" y="125746"/>
                    </a:moveTo>
                    <a:cubicBezTo>
                      <a:pt x="67687" y="128681"/>
                      <a:pt x="74439" y="130312"/>
                      <a:pt x="81550" y="130312"/>
                    </a:cubicBezTo>
                    <a:cubicBezTo>
                      <a:pt x="88629" y="130312"/>
                      <a:pt x="95348" y="128681"/>
                      <a:pt x="101350" y="125778"/>
                    </a:cubicBezTo>
                    <a:lnTo>
                      <a:pt x="101350" y="132367"/>
                    </a:lnTo>
                    <a:lnTo>
                      <a:pt x="97697" y="134390"/>
                    </a:lnTo>
                    <a:cubicBezTo>
                      <a:pt x="96229" y="135205"/>
                      <a:pt x="95707" y="137065"/>
                      <a:pt x="96523" y="138533"/>
                    </a:cubicBezTo>
                    <a:cubicBezTo>
                      <a:pt x="97078" y="139555"/>
                      <a:pt x="98119" y="140123"/>
                      <a:pt x="99190" y="140123"/>
                    </a:cubicBezTo>
                    <a:cubicBezTo>
                      <a:pt x="99691" y="140123"/>
                      <a:pt x="100198" y="139999"/>
                      <a:pt x="100665" y="139740"/>
                    </a:cubicBezTo>
                    <a:lnTo>
                      <a:pt x="109440" y="134847"/>
                    </a:lnTo>
                    <a:cubicBezTo>
                      <a:pt x="109440" y="134847"/>
                      <a:pt x="109469" y="134832"/>
                      <a:pt x="109517" y="134832"/>
                    </a:cubicBezTo>
                    <a:cubicBezTo>
                      <a:pt x="109542" y="134832"/>
                      <a:pt x="109571" y="134836"/>
                      <a:pt x="109603" y="134847"/>
                    </a:cubicBezTo>
                    <a:cubicBezTo>
                      <a:pt x="109701" y="134879"/>
                      <a:pt x="109701" y="134944"/>
                      <a:pt x="109734" y="134944"/>
                    </a:cubicBezTo>
                    <a:lnTo>
                      <a:pt x="114007" y="143491"/>
                    </a:lnTo>
                    <a:lnTo>
                      <a:pt x="103699" y="161530"/>
                    </a:lnTo>
                    <a:cubicBezTo>
                      <a:pt x="103699" y="161562"/>
                      <a:pt x="103666" y="161627"/>
                      <a:pt x="103569" y="161627"/>
                    </a:cubicBezTo>
                    <a:cubicBezTo>
                      <a:pt x="103549" y="161634"/>
                      <a:pt x="103531" y="161637"/>
                      <a:pt x="103514" y="161637"/>
                    </a:cubicBezTo>
                    <a:cubicBezTo>
                      <a:pt x="103446" y="161637"/>
                      <a:pt x="103399" y="161595"/>
                      <a:pt x="103373" y="161595"/>
                    </a:cubicBezTo>
                    <a:lnTo>
                      <a:pt x="86835" y="147405"/>
                    </a:lnTo>
                    <a:lnTo>
                      <a:pt x="89542" y="145905"/>
                    </a:lnTo>
                    <a:cubicBezTo>
                      <a:pt x="91010" y="145089"/>
                      <a:pt x="91564" y="143230"/>
                      <a:pt x="90716" y="141762"/>
                    </a:cubicBezTo>
                    <a:cubicBezTo>
                      <a:pt x="90161" y="140739"/>
                      <a:pt x="89120" y="140171"/>
                      <a:pt x="88049" y="140171"/>
                    </a:cubicBezTo>
                    <a:cubicBezTo>
                      <a:pt x="87548" y="140171"/>
                      <a:pt x="87041" y="140295"/>
                      <a:pt x="86574" y="140555"/>
                    </a:cubicBezTo>
                    <a:lnTo>
                      <a:pt x="81518" y="143360"/>
                    </a:lnTo>
                    <a:lnTo>
                      <a:pt x="61685" y="132367"/>
                    </a:lnTo>
                    <a:lnTo>
                      <a:pt x="61685" y="125746"/>
                    </a:lnTo>
                    <a:close/>
                    <a:moveTo>
                      <a:pt x="81518" y="150895"/>
                    </a:moveTo>
                    <a:lnTo>
                      <a:pt x="85008" y="153897"/>
                    </a:lnTo>
                    <a:lnTo>
                      <a:pt x="85008" y="179568"/>
                    </a:lnTo>
                    <a:cubicBezTo>
                      <a:pt x="85008" y="179666"/>
                      <a:pt x="84910" y="179764"/>
                      <a:pt x="84780" y="179764"/>
                    </a:cubicBezTo>
                    <a:lnTo>
                      <a:pt x="78256" y="179764"/>
                    </a:lnTo>
                    <a:cubicBezTo>
                      <a:pt x="78125" y="179764"/>
                      <a:pt x="78027" y="179666"/>
                      <a:pt x="78027" y="179568"/>
                    </a:cubicBezTo>
                    <a:lnTo>
                      <a:pt x="78027" y="153897"/>
                    </a:lnTo>
                    <a:lnTo>
                      <a:pt x="81518" y="150895"/>
                    </a:lnTo>
                    <a:close/>
                    <a:moveTo>
                      <a:pt x="8449" y="162965"/>
                    </a:moveTo>
                    <a:lnTo>
                      <a:pt x="25933" y="177970"/>
                    </a:lnTo>
                    <a:cubicBezTo>
                      <a:pt x="28151" y="179862"/>
                      <a:pt x="29424" y="182635"/>
                      <a:pt x="29424" y="185570"/>
                    </a:cubicBezTo>
                    <a:lnTo>
                      <a:pt x="29424" y="188832"/>
                    </a:lnTo>
                    <a:lnTo>
                      <a:pt x="6133" y="183646"/>
                    </a:lnTo>
                    <a:lnTo>
                      <a:pt x="6133" y="171348"/>
                    </a:lnTo>
                    <a:cubicBezTo>
                      <a:pt x="6133" y="168347"/>
                      <a:pt x="6949" y="165444"/>
                      <a:pt x="8449" y="162965"/>
                    </a:cubicBezTo>
                    <a:close/>
                    <a:moveTo>
                      <a:pt x="101113" y="0"/>
                    </a:moveTo>
                    <a:cubicBezTo>
                      <a:pt x="100975" y="0"/>
                      <a:pt x="100836" y="10"/>
                      <a:pt x="100698" y="29"/>
                    </a:cubicBezTo>
                    <a:lnTo>
                      <a:pt x="78419" y="3225"/>
                    </a:lnTo>
                    <a:lnTo>
                      <a:pt x="65925" y="94"/>
                    </a:lnTo>
                    <a:cubicBezTo>
                      <a:pt x="65674" y="31"/>
                      <a:pt x="65420" y="0"/>
                      <a:pt x="65170" y="0"/>
                    </a:cubicBezTo>
                    <a:cubicBezTo>
                      <a:pt x="64509" y="0"/>
                      <a:pt x="63869" y="214"/>
                      <a:pt x="63348" y="616"/>
                    </a:cubicBezTo>
                    <a:lnTo>
                      <a:pt x="51083" y="9815"/>
                    </a:lnTo>
                    <a:lnTo>
                      <a:pt x="35752" y="9815"/>
                    </a:lnTo>
                    <a:cubicBezTo>
                      <a:pt x="34056" y="9815"/>
                      <a:pt x="32686" y="11185"/>
                      <a:pt x="32686" y="12848"/>
                    </a:cubicBezTo>
                    <a:lnTo>
                      <a:pt x="32686" y="26157"/>
                    </a:lnTo>
                    <a:lnTo>
                      <a:pt x="22671" y="26157"/>
                    </a:lnTo>
                    <a:cubicBezTo>
                      <a:pt x="21693" y="26157"/>
                      <a:pt x="20779" y="26614"/>
                      <a:pt x="20192" y="27429"/>
                    </a:cubicBezTo>
                    <a:cubicBezTo>
                      <a:pt x="19638" y="28212"/>
                      <a:pt x="19475" y="29223"/>
                      <a:pt x="19768" y="30169"/>
                    </a:cubicBezTo>
                    <a:lnTo>
                      <a:pt x="25705" y="47980"/>
                    </a:lnTo>
                    <a:lnTo>
                      <a:pt x="20518" y="53199"/>
                    </a:lnTo>
                    <a:cubicBezTo>
                      <a:pt x="19670" y="54047"/>
                      <a:pt x="19377" y="55352"/>
                      <a:pt x="19833" y="56494"/>
                    </a:cubicBezTo>
                    <a:lnTo>
                      <a:pt x="26129" y="72184"/>
                    </a:lnTo>
                    <a:cubicBezTo>
                      <a:pt x="24400" y="73913"/>
                      <a:pt x="23226" y="76196"/>
                      <a:pt x="22998" y="78708"/>
                    </a:cubicBezTo>
                    <a:cubicBezTo>
                      <a:pt x="22671" y="81872"/>
                      <a:pt x="23715" y="85036"/>
                      <a:pt x="25835" y="87385"/>
                    </a:cubicBezTo>
                    <a:cubicBezTo>
                      <a:pt x="27956" y="89733"/>
                      <a:pt x="30989" y="91103"/>
                      <a:pt x="34154" y="91103"/>
                    </a:cubicBezTo>
                    <a:lnTo>
                      <a:pt x="36437" y="91103"/>
                    </a:lnTo>
                    <a:cubicBezTo>
                      <a:pt x="38231" y="103923"/>
                      <a:pt x="45407" y="115079"/>
                      <a:pt x="55585" y="122157"/>
                    </a:cubicBezTo>
                    <a:lnTo>
                      <a:pt x="55585" y="129073"/>
                    </a:lnTo>
                    <a:cubicBezTo>
                      <a:pt x="54900" y="128845"/>
                      <a:pt x="54178" y="128720"/>
                      <a:pt x="53458" y="128720"/>
                    </a:cubicBezTo>
                    <a:cubicBezTo>
                      <a:pt x="52840" y="128720"/>
                      <a:pt x="52225" y="128812"/>
                      <a:pt x="51638" y="129008"/>
                    </a:cubicBezTo>
                    <a:cubicBezTo>
                      <a:pt x="49974" y="129497"/>
                      <a:pt x="48604" y="130671"/>
                      <a:pt x="47854" y="132204"/>
                    </a:cubicBezTo>
                    <a:lnTo>
                      <a:pt x="43091" y="141729"/>
                    </a:lnTo>
                    <a:lnTo>
                      <a:pt x="16278" y="149591"/>
                    </a:lnTo>
                    <a:cubicBezTo>
                      <a:pt x="6720" y="152429"/>
                      <a:pt x="1" y="161366"/>
                      <a:pt x="1" y="171348"/>
                    </a:cubicBezTo>
                    <a:lnTo>
                      <a:pt x="1" y="205697"/>
                    </a:lnTo>
                    <a:cubicBezTo>
                      <a:pt x="1" y="207393"/>
                      <a:pt x="1371" y="208763"/>
                      <a:pt x="3067" y="208763"/>
                    </a:cubicBezTo>
                    <a:cubicBezTo>
                      <a:pt x="4763" y="208763"/>
                      <a:pt x="6133" y="207393"/>
                      <a:pt x="6133" y="205697"/>
                    </a:cubicBezTo>
                    <a:lnTo>
                      <a:pt x="6133" y="189909"/>
                    </a:lnTo>
                    <a:lnTo>
                      <a:pt x="29424" y="195095"/>
                    </a:lnTo>
                    <a:lnTo>
                      <a:pt x="29424" y="205697"/>
                    </a:lnTo>
                    <a:cubicBezTo>
                      <a:pt x="29424" y="207393"/>
                      <a:pt x="30794" y="208763"/>
                      <a:pt x="32490" y="208763"/>
                    </a:cubicBezTo>
                    <a:cubicBezTo>
                      <a:pt x="34186" y="208763"/>
                      <a:pt x="35556" y="207393"/>
                      <a:pt x="35556" y="205697"/>
                    </a:cubicBezTo>
                    <a:lnTo>
                      <a:pt x="35556" y="185570"/>
                    </a:lnTo>
                    <a:cubicBezTo>
                      <a:pt x="35556" y="180841"/>
                      <a:pt x="33501" y="176404"/>
                      <a:pt x="29913" y="173305"/>
                    </a:cubicBezTo>
                    <a:lnTo>
                      <a:pt x="12461" y="158365"/>
                    </a:lnTo>
                    <a:cubicBezTo>
                      <a:pt x="14092" y="157061"/>
                      <a:pt x="15952" y="156082"/>
                      <a:pt x="18007" y="155462"/>
                    </a:cubicBezTo>
                    <a:lnTo>
                      <a:pt x="44396" y="147699"/>
                    </a:lnTo>
                    <a:lnTo>
                      <a:pt x="54019" y="164563"/>
                    </a:lnTo>
                    <a:cubicBezTo>
                      <a:pt x="54965" y="166194"/>
                      <a:pt x="56563" y="167336"/>
                      <a:pt x="58423" y="167662"/>
                    </a:cubicBezTo>
                    <a:cubicBezTo>
                      <a:pt x="58782" y="167727"/>
                      <a:pt x="59173" y="167760"/>
                      <a:pt x="59532" y="167760"/>
                    </a:cubicBezTo>
                    <a:cubicBezTo>
                      <a:pt x="61032" y="167760"/>
                      <a:pt x="62468" y="167238"/>
                      <a:pt x="63642" y="166227"/>
                    </a:cubicBezTo>
                    <a:lnTo>
                      <a:pt x="71927" y="159116"/>
                    </a:lnTo>
                    <a:lnTo>
                      <a:pt x="71927" y="179568"/>
                    </a:lnTo>
                    <a:cubicBezTo>
                      <a:pt x="71927" y="183059"/>
                      <a:pt x="74765" y="185897"/>
                      <a:pt x="78256" y="185897"/>
                    </a:cubicBezTo>
                    <a:lnTo>
                      <a:pt x="84780" y="185897"/>
                    </a:lnTo>
                    <a:cubicBezTo>
                      <a:pt x="88270" y="185897"/>
                      <a:pt x="91108" y="183059"/>
                      <a:pt x="91108" y="179568"/>
                    </a:cubicBezTo>
                    <a:lnTo>
                      <a:pt x="91108" y="159116"/>
                    </a:lnTo>
                    <a:lnTo>
                      <a:pt x="99393" y="166227"/>
                    </a:lnTo>
                    <a:cubicBezTo>
                      <a:pt x="100568" y="167238"/>
                      <a:pt x="102003" y="167760"/>
                      <a:pt x="103503" y="167760"/>
                    </a:cubicBezTo>
                    <a:cubicBezTo>
                      <a:pt x="103862" y="167760"/>
                      <a:pt x="104254" y="167727"/>
                      <a:pt x="104612" y="167662"/>
                    </a:cubicBezTo>
                    <a:cubicBezTo>
                      <a:pt x="106472" y="167336"/>
                      <a:pt x="108070" y="166194"/>
                      <a:pt x="109016" y="164563"/>
                    </a:cubicBezTo>
                    <a:lnTo>
                      <a:pt x="118639" y="147699"/>
                    </a:lnTo>
                    <a:lnTo>
                      <a:pt x="145028" y="155462"/>
                    </a:lnTo>
                    <a:cubicBezTo>
                      <a:pt x="147083" y="156082"/>
                      <a:pt x="148943" y="157061"/>
                      <a:pt x="150574" y="158365"/>
                    </a:cubicBezTo>
                    <a:lnTo>
                      <a:pt x="133122" y="173305"/>
                    </a:lnTo>
                    <a:cubicBezTo>
                      <a:pt x="129534" y="176404"/>
                      <a:pt x="127479" y="180841"/>
                      <a:pt x="127479" y="185570"/>
                    </a:cubicBezTo>
                    <a:lnTo>
                      <a:pt x="127479" y="205697"/>
                    </a:lnTo>
                    <a:cubicBezTo>
                      <a:pt x="127479" y="207393"/>
                      <a:pt x="128849" y="208763"/>
                      <a:pt x="130545" y="208763"/>
                    </a:cubicBezTo>
                    <a:cubicBezTo>
                      <a:pt x="132241" y="208763"/>
                      <a:pt x="133611" y="207393"/>
                      <a:pt x="133611" y="205697"/>
                    </a:cubicBezTo>
                    <a:lnTo>
                      <a:pt x="133611" y="195095"/>
                    </a:lnTo>
                    <a:lnTo>
                      <a:pt x="137754" y="194149"/>
                    </a:lnTo>
                    <a:cubicBezTo>
                      <a:pt x="139385" y="193791"/>
                      <a:pt x="140429" y="192160"/>
                      <a:pt x="140070" y="190529"/>
                    </a:cubicBezTo>
                    <a:cubicBezTo>
                      <a:pt x="139759" y="189086"/>
                      <a:pt x="138491" y="188109"/>
                      <a:pt x="137075" y="188109"/>
                    </a:cubicBezTo>
                    <a:cubicBezTo>
                      <a:pt x="136858" y="188109"/>
                      <a:pt x="136638" y="188132"/>
                      <a:pt x="136417" y="188180"/>
                    </a:cubicBezTo>
                    <a:lnTo>
                      <a:pt x="133611" y="188832"/>
                    </a:lnTo>
                    <a:lnTo>
                      <a:pt x="133611" y="185570"/>
                    </a:lnTo>
                    <a:cubicBezTo>
                      <a:pt x="133611" y="182635"/>
                      <a:pt x="134884" y="179862"/>
                      <a:pt x="137102" y="177970"/>
                    </a:cubicBezTo>
                    <a:lnTo>
                      <a:pt x="154586" y="162965"/>
                    </a:lnTo>
                    <a:cubicBezTo>
                      <a:pt x="156054" y="165444"/>
                      <a:pt x="156902" y="168347"/>
                      <a:pt x="156902" y="171348"/>
                    </a:cubicBezTo>
                    <a:lnTo>
                      <a:pt x="156902" y="183646"/>
                    </a:lnTo>
                    <a:lnTo>
                      <a:pt x="149497" y="185277"/>
                    </a:lnTo>
                    <a:cubicBezTo>
                      <a:pt x="147834" y="185668"/>
                      <a:pt x="146823" y="187299"/>
                      <a:pt x="147181" y="188930"/>
                    </a:cubicBezTo>
                    <a:cubicBezTo>
                      <a:pt x="147475" y="190366"/>
                      <a:pt x="148747" y="191344"/>
                      <a:pt x="150150" y="191344"/>
                    </a:cubicBezTo>
                    <a:cubicBezTo>
                      <a:pt x="150378" y="191344"/>
                      <a:pt x="150606" y="191312"/>
                      <a:pt x="150835" y="191246"/>
                    </a:cubicBezTo>
                    <a:lnTo>
                      <a:pt x="156902" y="189909"/>
                    </a:lnTo>
                    <a:lnTo>
                      <a:pt x="156902" y="205697"/>
                    </a:lnTo>
                    <a:cubicBezTo>
                      <a:pt x="156902" y="207393"/>
                      <a:pt x="158272" y="208763"/>
                      <a:pt x="159968" y="208763"/>
                    </a:cubicBezTo>
                    <a:cubicBezTo>
                      <a:pt x="161665" y="208763"/>
                      <a:pt x="163035" y="207393"/>
                      <a:pt x="163035" y="205697"/>
                    </a:cubicBezTo>
                    <a:lnTo>
                      <a:pt x="163035" y="171348"/>
                    </a:lnTo>
                    <a:cubicBezTo>
                      <a:pt x="163035" y="161366"/>
                      <a:pt x="156315" y="152429"/>
                      <a:pt x="146757" y="149591"/>
                    </a:cubicBezTo>
                    <a:lnTo>
                      <a:pt x="119944" y="141729"/>
                    </a:lnTo>
                    <a:lnTo>
                      <a:pt x="115181" y="132204"/>
                    </a:lnTo>
                    <a:cubicBezTo>
                      <a:pt x="114431" y="130671"/>
                      <a:pt x="113061" y="129497"/>
                      <a:pt x="111397" y="129008"/>
                    </a:cubicBezTo>
                    <a:cubicBezTo>
                      <a:pt x="110810" y="128812"/>
                      <a:pt x="110195" y="128720"/>
                      <a:pt x="109577" y="128720"/>
                    </a:cubicBezTo>
                    <a:cubicBezTo>
                      <a:pt x="108858" y="128720"/>
                      <a:pt x="108135" y="128845"/>
                      <a:pt x="107450" y="129073"/>
                    </a:cubicBezTo>
                    <a:lnTo>
                      <a:pt x="107450" y="122223"/>
                    </a:lnTo>
                    <a:cubicBezTo>
                      <a:pt x="117660" y="115112"/>
                      <a:pt x="124869" y="103956"/>
                      <a:pt x="126663" y="91103"/>
                    </a:cubicBezTo>
                    <a:lnTo>
                      <a:pt x="128490" y="91103"/>
                    </a:lnTo>
                    <a:cubicBezTo>
                      <a:pt x="134427" y="91103"/>
                      <a:pt x="139548" y="86667"/>
                      <a:pt x="140103" y="81024"/>
                    </a:cubicBezTo>
                    <a:cubicBezTo>
                      <a:pt x="140429" y="77827"/>
                      <a:pt x="139385" y="74695"/>
                      <a:pt x="137265" y="72347"/>
                    </a:cubicBezTo>
                    <a:cubicBezTo>
                      <a:pt x="137167" y="72216"/>
                      <a:pt x="137069" y="72119"/>
                      <a:pt x="136971" y="72021"/>
                    </a:cubicBezTo>
                    <a:lnTo>
                      <a:pt x="143202" y="56494"/>
                    </a:lnTo>
                    <a:cubicBezTo>
                      <a:pt x="143658" y="55352"/>
                      <a:pt x="143365" y="54047"/>
                      <a:pt x="142517" y="53199"/>
                    </a:cubicBezTo>
                    <a:lnTo>
                      <a:pt x="137298" y="47980"/>
                    </a:lnTo>
                    <a:lnTo>
                      <a:pt x="143267" y="30169"/>
                    </a:lnTo>
                    <a:cubicBezTo>
                      <a:pt x="143561" y="29223"/>
                      <a:pt x="143397" y="28212"/>
                      <a:pt x="142843" y="27429"/>
                    </a:cubicBezTo>
                    <a:cubicBezTo>
                      <a:pt x="142256" y="26614"/>
                      <a:pt x="141342" y="26157"/>
                      <a:pt x="140364" y="26157"/>
                    </a:cubicBezTo>
                    <a:lnTo>
                      <a:pt x="128523" y="26157"/>
                    </a:lnTo>
                    <a:lnTo>
                      <a:pt x="133383" y="13990"/>
                    </a:lnTo>
                    <a:cubicBezTo>
                      <a:pt x="133775" y="13044"/>
                      <a:pt x="133644" y="12000"/>
                      <a:pt x="133090" y="11152"/>
                    </a:cubicBezTo>
                    <a:cubicBezTo>
                      <a:pt x="132502" y="10304"/>
                      <a:pt x="131556" y="9815"/>
                      <a:pt x="130545" y="9815"/>
                    </a:cubicBezTo>
                    <a:lnTo>
                      <a:pt x="112213" y="9815"/>
                    </a:lnTo>
                    <a:lnTo>
                      <a:pt x="103275" y="877"/>
                    </a:lnTo>
                    <a:cubicBezTo>
                      <a:pt x="102718" y="320"/>
                      <a:pt x="101923" y="0"/>
                      <a:pt x="10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1858;p47">
            <a:extLst>
              <a:ext uri="{FF2B5EF4-FFF2-40B4-BE49-F238E27FC236}">
                <a16:creationId xmlns:a16="http://schemas.microsoft.com/office/drawing/2014/main" id="{DC533550-E2E0-48DE-937C-F3C52E2DEDC4}"/>
              </a:ext>
            </a:extLst>
          </p:cNvPr>
          <p:cNvSpPr/>
          <p:nvPr/>
        </p:nvSpPr>
        <p:spPr>
          <a:xfrm rot="10800000">
            <a:off x="3864465" y="4511320"/>
            <a:ext cx="4819728" cy="186735"/>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openaigym.video.0.10832.video000001">
            <a:hlinkClick r:id="" action="ppaction://media"/>
            <a:extLst>
              <a:ext uri="{FF2B5EF4-FFF2-40B4-BE49-F238E27FC236}">
                <a16:creationId xmlns:a16="http://schemas.microsoft.com/office/drawing/2014/main" id="{66AF04A0-25FE-459F-9A44-A215BC96032D}"/>
              </a:ext>
            </a:extLst>
          </p:cNvPr>
          <p:cNvPicPr>
            <a:picLocks noChangeAspect="1"/>
          </p:cNvPicPr>
          <p:nvPr>
            <a:videoFile r:link="rId1"/>
            <p:extLst>
              <p:ext uri="{DAA4B4D4-6D71-4841-9C94-3DE7FCFB9230}">
                <p14:media xmlns:p14="http://schemas.microsoft.com/office/powerpoint/2010/main" r:embed="rId2">
                  <p14:trim end="112237"/>
                </p14:media>
              </p:ext>
            </p:extLst>
          </p:nvPr>
        </p:nvPicPr>
        <p:blipFill>
          <a:blip r:embed="rId10"/>
          <a:stretch>
            <a:fillRect/>
          </a:stretch>
        </p:blipFill>
        <p:spPr>
          <a:xfrm>
            <a:off x="637441" y="2021683"/>
            <a:ext cx="1935235" cy="2211697"/>
          </a:xfrm>
          <a:prstGeom prst="rect">
            <a:avLst/>
          </a:prstGeom>
        </p:spPr>
      </p:pic>
      <p:pic>
        <p:nvPicPr>
          <p:cNvPr id="209" name="Google Shape;705;p32">
            <a:extLst>
              <a:ext uri="{FF2B5EF4-FFF2-40B4-BE49-F238E27FC236}">
                <a16:creationId xmlns:a16="http://schemas.microsoft.com/office/drawing/2014/main" id="{FAECD783-4293-45C4-990D-BB8970E584E3}"/>
              </a:ext>
            </a:extLst>
          </p:cNvPr>
          <p:cNvPicPr preferRelativeResize="0"/>
          <p:nvPr/>
        </p:nvPicPr>
        <p:blipFill rotWithShape="1">
          <a:blip r:embed="rId9">
            <a:alphaModFix/>
          </a:blip>
          <a:srcRect l="22441" t="21492" r="18091" b="17949"/>
          <a:stretch/>
        </p:blipFill>
        <p:spPr>
          <a:xfrm rot="5400000">
            <a:off x="3857147" y="1450118"/>
            <a:ext cx="2437916" cy="2341839"/>
          </a:xfrm>
          <a:prstGeom prst="rect">
            <a:avLst/>
          </a:prstGeom>
          <a:noFill/>
          <a:ln>
            <a:noFill/>
          </a:ln>
        </p:spPr>
      </p:pic>
      <p:pic>
        <p:nvPicPr>
          <p:cNvPr id="210" name="openaigym.video.1.10832.video000000">
            <a:hlinkClick r:id="" action="ppaction://media"/>
            <a:extLst>
              <a:ext uri="{FF2B5EF4-FFF2-40B4-BE49-F238E27FC236}">
                <a16:creationId xmlns:a16="http://schemas.microsoft.com/office/drawing/2014/main" id="{DF5C23AB-7C82-4658-9388-D75278B2FBD8}"/>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156340" y="1641955"/>
            <a:ext cx="1708749" cy="1952856"/>
          </a:xfrm>
          <a:prstGeom prst="rect">
            <a:avLst/>
          </a:prstGeom>
        </p:spPr>
      </p:pic>
      <p:pic>
        <p:nvPicPr>
          <p:cNvPr id="211" name="Google Shape;705;p32">
            <a:extLst>
              <a:ext uri="{FF2B5EF4-FFF2-40B4-BE49-F238E27FC236}">
                <a16:creationId xmlns:a16="http://schemas.microsoft.com/office/drawing/2014/main" id="{02C27231-1D3F-4C74-BA25-EB5D2BE0FECB}"/>
              </a:ext>
            </a:extLst>
          </p:cNvPr>
          <p:cNvPicPr preferRelativeResize="0"/>
          <p:nvPr/>
        </p:nvPicPr>
        <p:blipFill rotWithShape="1">
          <a:blip r:embed="rId9">
            <a:alphaModFix/>
          </a:blip>
          <a:srcRect l="22441" t="21492" r="18091" b="17949"/>
          <a:stretch/>
        </p:blipFill>
        <p:spPr>
          <a:xfrm rot="5400000">
            <a:off x="6619705" y="1447463"/>
            <a:ext cx="2437916" cy="2341839"/>
          </a:xfrm>
          <a:prstGeom prst="rect">
            <a:avLst/>
          </a:prstGeom>
          <a:noFill/>
          <a:ln>
            <a:noFill/>
          </a:ln>
        </p:spPr>
      </p:pic>
      <p:pic>
        <p:nvPicPr>
          <p:cNvPr id="212" name="openaigym.video.2.10832.video000008">
            <a:hlinkClick r:id="" action="ppaction://media"/>
            <a:extLst>
              <a:ext uri="{FF2B5EF4-FFF2-40B4-BE49-F238E27FC236}">
                <a16:creationId xmlns:a16="http://schemas.microsoft.com/office/drawing/2014/main" id="{BE697895-DDE8-4F82-A9F9-10BE9CFDB06C}"/>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915979" y="1641955"/>
            <a:ext cx="1708749" cy="1952856"/>
          </a:xfrm>
          <a:prstGeom prst="rect">
            <a:avLst/>
          </a:prstGeom>
        </p:spPr>
      </p:pic>
    </p:spTree>
    <p:extLst>
      <p:ext uri="{BB962C8B-B14F-4D97-AF65-F5344CB8AC3E}">
        <p14:creationId xmlns:p14="http://schemas.microsoft.com/office/powerpoint/2010/main" val="8993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497" fill="hold"/>
                                        <p:tgtEl>
                                          <p:spTgt spid="208"/>
                                        </p:tgtEl>
                                      </p:cBhvr>
                                    </p:cmd>
                                  </p:childTnLst>
                                </p:cTn>
                              </p:par>
                              <p:par>
                                <p:cTn id="7" presetID="1" presetClass="mediacall" presetSubtype="0" fill="hold" nodeType="withEffect">
                                  <p:stCondLst>
                                    <p:cond delay="0"/>
                                  </p:stCondLst>
                                  <p:childTnLst>
                                    <p:cmd type="call" cmd="playFrom(0.0)">
                                      <p:cBhvr>
                                        <p:cTn id="8" dur="34500" fill="hold"/>
                                        <p:tgtEl>
                                          <p:spTgt spid="210"/>
                                        </p:tgtEl>
                                      </p:cBhvr>
                                    </p:cmd>
                                  </p:childTnLst>
                                </p:cTn>
                              </p:par>
                              <p:par>
                                <p:cTn id="9" presetID="1" presetClass="mediacall" presetSubtype="0" fill="hold" nodeType="withEffect">
                                  <p:stCondLst>
                                    <p:cond delay="0"/>
                                  </p:stCondLst>
                                  <p:childTnLst>
                                    <p:cmd type="call" cmd="playFrom(0.0)">
                                      <p:cBhvr>
                                        <p:cTn id="10" dur="13734" fill="hold"/>
                                        <p:tgtEl>
                                          <p:spTgt spid="2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208"/>
                </p:tgtEl>
              </p:cMediaNode>
            </p:video>
            <p:seq concurrent="1" nextAc="seek">
              <p:cTn id="12" restart="whenNotActive" fill="hold" evtFilter="cancelBubble" nodeType="interactiveSeq">
                <p:stCondLst>
                  <p:cond evt="onClick" delay="0">
                    <p:tgtEl>
                      <p:spTgt spid="20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208"/>
                                        </p:tgtEl>
                                      </p:cBhvr>
                                    </p:cmd>
                                  </p:childTnLst>
                                </p:cTn>
                              </p:par>
                            </p:childTnLst>
                          </p:cTn>
                        </p:par>
                      </p:childTnLst>
                    </p:cTn>
                  </p:par>
                </p:childTnLst>
              </p:cTn>
              <p:nextCondLst>
                <p:cond evt="onClick" delay="0">
                  <p:tgtEl>
                    <p:spTgt spid="208"/>
                  </p:tgtEl>
                </p:cond>
              </p:nextCondLst>
            </p:seq>
            <p:video>
              <p:cMediaNode vol="80000">
                <p:cTn id="17" repeatCount="indefinite" fill="hold" display="0">
                  <p:stCondLst>
                    <p:cond delay="indefinite"/>
                  </p:stCondLst>
                </p:cTn>
                <p:tgtEl>
                  <p:spTgt spid="210"/>
                </p:tgtEl>
              </p:cMediaNode>
            </p:video>
            <p:seq concurrent="1" nextAc="seek">
              <p:cTn id="18" restart="whenNotActive" fill="hold" evtFilter="cancelBubble" nodeType="interactiveSeq">
                <p:stCondLst>
                  <p:cond evt="onClick" delay="0">
                    <p:tgtEl>
                      <p:spTgt spid="2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210"/>
                                        </p:tgtEl>
                                      </p:cBhvr>
                                    </p:cmd>
                                  </p:childTnLst>
                                </p:cTn>
                              </p:par>
                            </p:childTnLst>
                          </p:cTn>
                        </p:par>
                      </p:childTnLst>
                    </p:cTn>
                  </p:par>
                </p:childTnLst>
              </p:cTn>
              <p:nextCondLst>
                <p:cond evt="onClick" delay="0">
                  <p:tgtEl>
                    <p:spTgt spid="210"/>
                  </p:tgtEl>
                </p:cond>
              </p:nextCondLst>
            </p:seq>
            <p:video>
              <p:cMediaNode vol="80000">
                <p:cTn id="23" repeatCount="indefinite" fill="hold" display="0">
                  <p:stCondLst>
                    <p:cond delay="indefinite"/>
                  </p:stCondLst>
                </p:cTn>
                <p:tgtEl>
                  <p:spTgt spid="212"/>
                </p:tgtEl>
              </p:cMediaNode>
            </p:video>
            <p:seq concurrent="1" nextAc="seek">
              <p:cTn id="24" restart="whenNotActive" fill="hold" evtFilter="cancelBubble" nodeType="interactiveSeq">
                <p:stCondLst>
                  <p:cond evt="onClick" delay="0">
                    <p:tgtEl>
                      <p:spTgt spid="212"/>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212"/>
                                        </p:tgtEl>
                                      </p:cBhvr>
                                    </p:cmd>
                                  </p:childTnLst>
                                </p:cTn>
                              </p:par>
                            </p:childTnLst>
                          </p:cTn>
                        </p:par>
                      </p:childTnLst>
                    </p:cTn>
                  </p:par>
                </p:childTnLst>
              </p:cTn>
              <p:nextCondLst>
                <p:cond evt="onClick" delay="0">
                  <p:tgtEl>
                    <p:spTgt spid="21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hain link fence&#10;&#10;Description automatically generated">
            <a:extLst>
              <a:ext uri="{FF2B5EF4-FFF2-40B4-BE49-F238E27FC236}">
                <a16:creationId xmlns:a16="http://schemas.microsoft.com/office/drawing/2014/main" id="{0BE55EE3-9A41-43D0-AFA3-E1697DDF3AB6}"/>
              </a:ext>
            </a:extLst>
          </p:cNvPr>
          <p:cNvPicPr>
            <a:picLocks noChangeAspect="1"/>
          </p:cNvPicPr>
          <p:nvPr/>
        </p:nvPicPr>
        <p:blipFill>
          <a:blip r:embed="rId2"/>
          <a:stretch>
            <a:fillRect/>
          </a:stretch>
        </p:blipFill>
        <p:spPr>
          <a:xfrm>
            <a:off x="1175690" y="948226"/>
            <a:ext cx="7193280" cy="3729248"/>
          </a:xfrm>
          <a:prstGeom prst="rect">
            <a:avLst/>
          </a:prstGeom>
        </p:spPr>
      </p:pic>
      <p:pic>
        <p:nvPicPr>
          <p:cNvPr id="7" name="Google Shape;1277;p40">
            <a:extLst>
              <a:ext uri="{FF2B5EF4-FFF2-40B4-BE49-F238E27FC236}">
                <a16:creationId xmlns:a16="http://schemas.microsoft.com/office/drawing/2014/main" id="{E4FB3BD8-F702-4F1A-ABA8-903E7889B023}"/>
              </a:ext>
            </a:extLst>
          </p:cNvPr>
          <p:cNvPicPr preferRelativeResize="0"/>
          <p:nvPr/>
        </p:nvPicPr>
        <p:blipFill rotWithShape="1">
          <a:blip r:embed="rId3">
            <a:alphaModFix/>
          </a:blip>
          <a:srcRect l="38900" t="-2030" r="25895" b="2030"/>
          <a:stretch/>
        </p:blipFill>
        <p:spPr>
          <a:xfrm>
            <a:off x="7527569" y="268391"/>
            <a:ext cx="841401" cy="1344447"/>
          </a:xfrm>
          <a:prstGeom prst="rect">
            <a:avLst/>
          </a:prstGeom>
          <a:noFill/>
          <a:ln>
            <a:noFill/>
          </a:ln>
        </p:spPr>
      </p:pic>
      <p:sp>
        <p:nvSpPr>
          <p:cNvPr id="8" name="Google Shape;669;p31">
            <a:extLst>
              <a:ext uri="{FF2B5EF4-FFF2-40B4-BE49-F238E27FC236}">
                <a16:creationId xmlns:a16="http://schemas.microsoft.com/office/drawing/2014/main" id="{984F1EAB-5E7C-42F1-9953-2D9AEAEE7F54}"/>
              </a:ext>
            </a:extLst>
          </p:cNvPr>
          <p:cNvSpPr txBox="1">
            <a:spLocks/>
          </p:cNvSpPr>
          <p:nvPr/>
        </p:nvSpPr>
        <p:spPr>
          <a:xfrm>
            <a:off x="1915421" y="268689"/>
            <a:ext cx="4607299"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Generated DFA in 5-columns Breakout-Pong</a:t>
            </a:r>
          </a:p>
        </p:txBody>
      </p:sp>
      <p:sp>
        <p:nvSpPr>
          <p:cNvPr id="9" name="Google Shape;1386;p40">
            <a:extLst>
              <a:ext uri="{FF2B5EF4-FFF2-40B4-BE49-F238E27FC236}">
                <a16:creationId xmlns:a16="http://schemas.microsoft.com/office/drawing/2014/main" id="{D6124FB5-01BD-4D1B-ABE1-83C1190A0B8C}"/>
              </a:ext>
            </a:extLst>
          </p:cNvPr>
          <p:cNvSpPr/>
          <p:nvPr/>
        </p:nvSpPr>
        <p:spPr>
          <a:xfrm rot="10800000" flipH="1">
            <a:off x="6858001" y="3740991"/>
            <a:ext cx="1582622" cy="936483"/>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86;p40">
            <a:extLst>
              <a:ext uri="{FF2B5EF4-FFF2-40B4-BE49-F238E27FC236}">
                <a16:creationId xmlns:a16="http://schemas.microsoft.com/office/drawing/2014/main" id="{BF479075-521D-4DF7-B7FE-1AC5449D7F9E}"/>
              </a:ext>
            </a:extLst>
          </p:cNvPr>
          <p:cNvSpPr/>
          <p:nvPr/>
        </p:nvSpPr>
        <p:spPr>
          <a:xfrm flipH="1">
            <a:off x="708661" y="955426"/>
            <a:ext cx="1582622" cy="936483"/>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029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8558895-2B05-45D3-A539-167DC3593E76}"/>
              </a:ext>
            </a:extLst>
          </p:cNvPr>
          <p:cNvSpPr txBox="1">
            <a:spLocks/>
          </p:cNvSpPr>
          <p:nvPr/>
        </p:nvSpPr>
        <p:spPr>
          <a:xfrm>
            <a:off x="3053437" y="9630"/>
            <a:ext cx="4102870" cy="10995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4000" dirty="0">
                <a:solidFill>
                  <a:schemeClr val="bg1"/>
                </a:solidFill>
              </a:rPr>
              <a:t>Additional variants:</a:t>
            </a:r>
            <a:endParaRPr lang="en-US" sz="900" dirty="0">
              <a:solidFill>
                <a:schemeClr val="bg1"/>
              </a:solidFill>
            </a:endParaRPr>
          </a:p>
        </p:txBody>
      </p:sp>
      <p:sp>
        <p:nvSpPr>
          <p:cNvPr id="151" name="Title 1">
            <a:extLst>
              <a:ext uri="{FF2B5EF4-FFF2-40B4-BE49-F238E27FC236}">
                <a16:creationId xmlns:a16="http://schemas.microsoft.com/office/drawing/2014/main" id="{C599CAD6-6E15-448A-9DDD-A952BE56B31B}"/>
              </a:ext>
            </a:extLst>
          </p:cNvPr>
          <p:cNvSpPr txBox="1">
            <a:spLocks/>
          </p:cNvSpPr>
          <p:nvPr/>
        </p:nvSpPr>
        <p:spPr>
          <a:xfrm>
            <a:off x="3439143" y="1261391"/>
            <a:ext cx="2032017" cy="658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ctr"/>
            <a:r>
              <a:rPr lang="en-US" dirty="0">
                <a:solidFill>
                  <a:schemeClr val="bg1"/>
                </a:solidFill>
              </a:rPr>
              <a:t>Breakout-pong</a:t>
            </a:r>
          </a:p>
          <a:p>
            <a:pPr algn="ctr"/>
            <a:r>
              <a:rPr lang="en-US" dirty="0">
                <a:solidFill>
                  <a:schemeClr val="bg1"/>
                </a:solidFill>
              </a:rPr>
              <a:t>4 columns:</a:t>
            </a:r>
            <a:endParaRPr lang="en-US" sz="500" dirty="0">
              <a:solidFill>
                <a:schemeClr val="bg1"/>
              </a:solidFill>
            </a:endParaRPr>
          </a:p>
        </p:txBody>
      </p:sp>
      <p:sp>
        <p:nvSpPr>
          <p:cNvPr id="152" name="Title 1">
            <a:extLst>
              <a:ext uri="{FF2B5EF4-FFF2-40B4-BE49-F238E27FC236}">
                <a16:creationId xmlns:a16="http://schemas.microsoft.com/office/drawing/2014/main" id="{56A756B3-378A-43EA-AAF4-5161F5DAC60A}"/>
              </a:ext>
            </a:extLst>
          </p:cNvPr>
          <p:cNvSpPr txBox="1">
            <a:spLocks/>
          </p:cNvSpPr>
          <p:nvPr/>
        </p:nvSpPr>
        <p:spPr>
          <a:xfrm>
            <a:off x="483147" y="1027916"/>
            <a:ext cx="2353844" cy="658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ctr"/>
            <a:r>
              <a:rPr lang="en-US" sz="2800" dirty="0">
                <a:solidFill>
                  <a:schemeClr val="bg1"/>
                </a:solidFill>
              </a:rPr>
              <a:t>Side change</a:t>
            </a:r>
            <a:endParaRPr lang="en-US" sz="600" dirty="0">
              <a:solidFill>
                <a:schemeClr val="bg1"/>
              </a:solidFill>
            </a:endParaRPr>
          </a:p>
        </p:txBody>
      </p:sp>
      <p:sp>
        <p:nvSpPr>
          <p:cNvPr id="153" name="Title 1">
            <a:extLst>
              <a:ext uri="{FF2B5EF4-FFF2-40B4-BE49-F238E27FC236}">
                <a16:creationId xmlns:a16="http://schemas.microsoft.com/office/drawing/2014/main" id="{7F25F84C-851B-410F-BBD8-B9AB92F53245}"/>
              </a:ext>
            </a:extLst>
          </p:cNvPr>
          <p:cNvSpPr txBox="1">
            <a:spLocks/>
          </p:cNvSpPr>
          <p:nvPr/>
        </p:nvSpPr>
        <p:spPr>
          <a:xfrm>
            <a:off x="6454089" y="1157794"/>
            <a:ext cx="2250474" cy="658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3200" dirty="0">
                <a:solidFill>
                  <a:schemeClr val="bg1"/>
                </a:solidFill>
              </a:rPr>
              <a:t>Pong 4 columns:</a:t>
            </a:r>
            <a:endParaRPr lang="en-US" sz="700" dirty="0">
              <a:solidFill>
                <a:schemeClr val="bg1"/>
              </a:solidFill>
            </a:endParaRPr>
          </a:p>
        </p:txBody>
      </p:sp>
      <p:pic>
        <p:nvPicPr>
          <p:cNvPr id="156" name="Google Shape;705;p32">
            <a:extLst>
              <a:ext uri="{FF2B5EF4-FFF2-40B4-BE49-F238E27FC236}">
                <a16:creationId xmlns:a16="http://schemas.microsoft.com/office/drawing/2014/main" id="{ADE0B764-70B8-4482-90EF-826F5203D764}"/>
              </a:ext>
            </a:extLst>
          </p:cNvPr>
          <p:cNvPicPr preferRelativeResize="0"/>
          <p:nvPr/>
        </p:nvPicPr>
        <p:blipFill rotWithShape="1">
          <a:blip r:embed="rId9">
            <a:alphaModFix/>
          </a:blip>
          <a:srcRect l="22441" t="21492" r="18091" b="17949"/>
          <a:stretch/>
        </p:blipFill>
        <p:spPr>
          <a:xfrm rot="5400000">
            <a:off x="3186407" y="2063362"/>
            <a:ext cx="2759078" cy="2158252"/>
          </a:xfrm>
          <a:prstGeom prst="rect">
            <a:avLst/>
          </a:prstGeom>
          <a:noFill/>
          <a:ln>
            <a:noFill/>
          </a:ln>
        </p:spPr>
      </p:pic>
      <p:pic>
        <p:nvPicPr>
          <p:cNvPr id="157" name="openaigym.video.1.25587.video000008">
            <a:hlinkClick r:id="" action="ppaction://media"/>
            <a:extLst>
              <a:ext uri="{FF2B5EF4-FFF2-40B4-BE49-F238E27FC236}">
                <a16:creationId xmlns:a16="http://schemas.microsoft.com/office/drawing/2014/main" id="{308E2D92-6D61-4DD0-94E6-B3D8F916D129}"/>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718730" y="2017059"/>
            <a:ext cx="1577478" cy="2227028"/>
          </a:xfrm>
          <a:prstGeom prst="rect">
            <a:avLst/>
          </a:prstGeom>
        </p:spPr>
      </p:pic>
      <p:pic>
        <p:nvPicPr>
          <p:cNvPr id="154" name="Google Shape;705;p32">
            <a:extLst>
              <a:ext uri="{FF2B5EF4-FFF2-40B4-BE49-F238E27FC236}">
                <a16:creationId xmlns:a16="http://schemas.microsoft.com/office/drawing/2014/main" id="{446A98E0-BBA8-40CF-88CD-43C58F5D0ED4}"/>
              </a:ext>
            </a:extLst>
          </p:cNvPr>
          <p:cNvPicPr preferRelativeResize="0"/>
          <p:nvPr/>
        </p:nvPicPr>
        <p:blipFill rotWithShape="1">
          <a:blip r:embed="rId9">
            <a:alphaModFix/>
          </a:blip>
          <a:srcRect l="22441" t="21492" r="18091" b="17949"/>
          <a:stretch/>
        </p:blipFill>
        <p:spPr>
          <a:xfrm rot="5400000">
            <a:off x="342475" y="2308369"/>
            <a:ext cx="2759078" cy="1644408"/>
          </a:xfrm>
          <a:prstGeom prst="rect">
            <a:avLst/>
          </a:prstGeom>
          <a:noFill/>
          <a:ln>
            <a:noFill/>
          </a:ln>
        </p:spPr>
      </p:pic>
      <p:pic>
        <p:nvPicPr>
          <p:cNvPr id="158" name="openaigym.video.0.6046.video000001">
            <a:hlinkClick r:id="" action="ppaction://media"/>
            <a:extLst>
              <a:ext uri="{FF2B5EF4-FFF2-40B4-BE49-F238E27FC236}">
                <a16:creationId xmlns:a16="http://schemas.microsoft.com/office/drawing/2014/main" id="{BE229F99-4559-440A-A285-275DB59D3B01}"/>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1062447" y="2007099"/>
            <a:ext cx="1216530" cy="2245902"/>
          </a:xfrm>
          <a:prstGeom prst="rect">
            <a:avLst/>
          </a:prstGeom>
        </p:spPr>
      </p:pic>
      <p:sp>
        <p:nvSpPr>
          <p:cNvPr id="159" name="Google Shape;1858;p47">
            <a:extLst>
              <a:ext uri="{FF2B5EF4-FFF2-40B4-BE49-F238E27FC236}">
                <a16:creationId xmlns:a16="http://schemas.microsoft.com/office/drawing/2014/main" id="{5AE97311-1AEA-4412-A159-2B3860C3187E}"/>
              </a:ext>
            </a:extLst>
          </p:cNvPr>
          <p:cNvSpPr/>
          <p:nvPr/>
        </p:nvSpPr>
        <p:spPr>
          <a:xfrm>
            <a:off x="426720" y="300236"/>
            <a:ext cx="8544351" cy="186735"/>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Rectangle 159">
            <a:extLst>
              <a:ext uri="{FF2B5EF4-FFF2-40B4-BE49-F238E27FC236}">
                <a16:creationId xmlns:a16="http://schemas.microsoft.com/office/drawing/2014/main" id="{B39BC230-10C4-485F-AEC1-0A2FF7A42B09}"/>
              </a:ext>
            </a:extLst>
          </p:cNvPr>
          <p:cNvSpPr/>
          <p:nvPr/>
        </p:nvSpPr>
        <p:spPr>
          <a:xfrm>
            <a:off x="1352058" y="4519518"/>
            <a:ext cx="937416" cy="369332"/>
          </a:xfrm>
          <a:prstGeom prst="rect">
            <a:avLst/>
          </a:prstGeom>
        </p:spPr>
        <p:txBody>
          <a:bodyPr wrap="square">
            <a:spAutoFit/>
          </a:bodyPr>
          <a:lstStyle/>
          <a:p>
            <a:r>
              <a:rPr lang="en-US" sz="1800" dirty="0">
                <a:solidFill>
                  <a:schemeClr val="bg1"/>
                </a:solidFill>
                <a:latin typeface="Teko" panose="020B0604020202020204" charset="0"/>
                <a:cs typeface="Teko" panose="020B0604020202020204" charset="0"/>
              </a:rPr>
              <a:t>(in goal)</a:t>
            </a:r>
            <a:endParaRPr lang="en-US" sz="1800" dirty="0">
              <a:latin typeface="Teko" panose="020B0604020202020204" charset="0"/>
              <a:cs typeface="Teko" panose="020B0604020202020204" charset="0"/>
            </a:endParaRPr>
          </a:p>
        </p:txBody>
      </p:sp>
      <p:pic>
        <p:nvPicPr>
          <p:cNvPr id="163" name="Google Shape;705;p32">
            <a:extLst>
              <a:ext uri="{FF2B5EF4-FFF2-40B4-BE49-F238E27FC236}">
                <a16:creationId xmlns:a16="http://schemas.microsoft.com/office/drawing/2014/main" id="{A416D736-D30B-43DD-ABDD-AB09E06CF65A}"/>
              </a:ext>
            </a:extLst>
          </p:cNvPr>
          <p:cNvPicPr preferRelativeResize="0"/>
          <p:nvPr/>
        </p:nvPicPr>
        <p:blipFill rotWithShape="1">
          <a:blip r:embed="rId9">
            <a:alphaModFix/>
          </a:blip>
          <a:srcRect l="22441" t="21492" r="18091" b="17949"/>
          <a:stretch/>
        </p:blipFill>
        <p:spPr>
          <a:xfrm rot="5400000">
            <a:off x="6199787" y="2056986"/>
            <a:ext cx="2759078" cy="2158252"/>
          </a:xfrm>
          <a:prstGeom prst="rect">
            <a:avLst/>
          </a:prstGeom>
          <a:noFill/>
          <a:ln>
            <a:noFill/>
          </a:ln>
        </p:spPr>
      </p:pic>
      <p:pic>
        <p:nvPicPr>
          <p:cNvPr id="164" name="openaigym.video.2.25587.video000008">
            <a:hlinkClick r:id="" action="ppaction://media"/>
            <a:extLst>
              <a:ext uri="{FF2B5EF4-FFF2-40B4-BE49-F238E27FC236}">
                <a16:creationId xmlns:a16="http://schemas.microsoft.com/office/drawing/2014/main" id="{7CF1F84E-967F-4D6C-95CF-CE4A5D08BFF2}"/>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740997" y="2034513"/>
            <a:ext cx="1569632" cy="2215951"/>
          </a:xfrm>
          <a:prstGeom prst="rect">
            <a:avLst/>
          </a:prstGeom>
        </p:spPr>
      </p:pic>
    </p:spTree>
    <p:extLst>
      <p:ext uri="{BB962C8B-B14F-4D97-AF65-F5344CB8AC3E}">
        <p14:creationId xmlns:p14="http://schemas.microsoft.com/office/powerpoint/2010/main" val="4761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800" fill="hold"/>
                                        <p:tgtEl>
                                          <p:spTgt spid="158"/>
                                        </p:tgtEl>
                                      </p:cBhvr>
                                    </p:cmd>
                                  </p:childTnLst>
                                </p:cTn>
                              </p:par>
                              <p:par>
                                <p:cTn id="7" presetID="1" presetClass="mediacall" presetSubtype="0" fill="hold" nodeType="withEffect">
                                  <p:stCondLst>
                                    <p:cond delay="0"/>
                                  </p:stCondLst>
                                  <p:childTnLst>
                                    <p:cmd type="call" cmd="playFrom(0.0)">
                                      <p:cBhvr>
                                        <p:cTn id="8" dur="93400" fill="hold"/>
                                        <p:tgtEl>
                                          <p:spTgt spid="157"/>
                                        </p:tgtEl>
                                      </p:cBhvr>
                                    </p:cmd>
                                  </p:childTnLst>
                                </p:cTn>
                              </p:par>
                              <p:par>
                                <p:cTn id="9" presetID="1" presetClass="mediacall" presetSubtype="0" fill="hold" nodeType="withEffect">
                                  <p:stCondLst>
                                    <p:cond delay="0"/>
                                  </p:stCondLst>
                                  <p:childTnLst>
                                    <p:cmd type="call" cmd="playFrom(0.0)">
                                      <p:cBhvr>
                                        <p:cTn id="10" dur="93400" fill="hold"/>
                                        <p:tgtEl>
                                          <p:spTgt spid="16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158"/>
                </p:tgtEl>
              </p:cMediaNode>
            </p:video>
            <p:seq concurrent="1" nextAc="seek">
              <p:cTn id="12" restart="whenNotActive" fill="hold" evtFilter="cancelBubble" nodeType="interactiveSeq">
                <p:stCondLst>
                  <p:cond evt="onClick" delay="0">
                    <p:tgtEl>
                      <p:spTgt spid="15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158"/>
                                        </p:tgtEl>
                                      </p:cBhvr>
                                    </p:cmd>
                                  </p:childTnLst>
                                </p:cTn>
                              </p:par>
                            </p:childTnLst>
                          </p:cTn>
                        </p:par>
                      </p:childTnLst>
                    </p:cTn>
                  </p:par>
                </p:childTnLst>
              </p:cTn>
              <p:nextCondLst>
                <p:cond evt="onClick" delay="0">
                  <p:tgtEl>
                    <p:spTgt spid="158"/>
                  </p:tgtEl>
                </p:cond>
              </p:nextCondLst>
            </p:seq>
            <p:video>
              <p:cMediaNode vol="80000">
                <p:cTn id="17" repeatCount="indefinite" fill="hold" display="0">
                  <p:stCondLst>
                    <p:cond delay="indefinite"/>
                  </p:stCondLst>
                </p:cTn>
                <p:tgtEl>
                  <p:spTgt spid="157"/>
                </p:tgtEl>
              </p:cMediaNode>
            </p:video>
            <p:seq concurrent="1" nextAc="seek">
              <p:cTn id="18" restart="whenNotActive" fill="hold" evtFilter="cancelBubble" nodeType="interactiveSeq">
                <p:stCondLst>
                  <p:cond evt="onClick" delay="0">
                    <p:tgtEl>
                      <p:spTgt spid="15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157"/>
                                        </p:tgtEl>
                                      </p:cBhvr>
                                    </p:cmd>
                                  </p:childTnLst>
                                </p:cTn>
                              </p:par>
                            </p:childTnLst>
                          </p:cTn>
                        </p:par>
                      </p:childTnLst>
                    </p:cTn>
                  </p:par>
                </p:childTnLst>
              </p:cTn>
              <p:nextCondLst>
                <p:cond evt="onClick" delay="0">
                  <p:tgtEl>
                    <p:spTgt spid="157"/>
                  </p:tgtEl>
                </p:cond>
              </p:nextCondLst>
            </p:seq>
            <p:video>
              <p:cMediaNode vol="80000">
                <p:cTn id="23" repeatCount="indefinite" fill="hold" display="0">
                  <p:stCondLst>
                    <p:cond delay="indefinite"/>
                  </p:stCondLst>
                </p:cTn>
                <p:tgtEl>
                  <p:spTgt spid="164"/>
                </p:tgtEl>
              </p:cMediaNode>
            </p:video>
            <p:seq concurrent="1" nextAc="seek">
              <p:cTn id="24" restart="whenNotActive" fill="hold" evtFilter="cancelBubble" nodeType="interactiveSeq">
                <p:stCondLst>
                  <p:cond evt="onClick" delay="0">
                    <p:tgtEl>
                      <p:spTgt spid="16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164"/>
                                        </p:tgtEl>
                                      </p:cBhvr>
                                    </p:cmd>
                                  </p:childTnLst>
                                </p:cTn>
                              </p:par>
                            </p:childTnLst>
                          </p:cTn>
                        </p:par>
                      </p:childTnLst>
                    </p:cTn>
                  </p:par>
                </p:childTnLst>
              </p:cTn>
              <p:nextCondLst>
                <p:cond evt="onClick" delay="0">
                  <p:tgtEl>
                    <p:spTgt spid="16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520BA9-53FB-4B3E-92CE-6BD64EEBB78B}"/>
              </a:ext>
            </a:extLst>
          </p:cNvPr>
          <p:cNvSpPr>
            <a:spLocks noGrp="1"/>
          </p:cNvSpPr>
          <p:nvPr>
            <p:ph type="ctrTitle"/>
          </p:nvPr>
        </p:nvSpPr>
        <p:spPr>
          <a:xfrm>
            <a:off x="516626" y="185850"/>
            <a:ext cx="2657776" cy="1017300"/>
          </a:xfrm>
        </p:spPr>
        <p:txBody>
          <a:bodyPr/>
          <a:lstStyle/>
          <a:p>
            <a:r>
              <a:rPr lang="en-US" sz="4800" dirty="0"/>
              <a:t>Conclusions</a:t>
            </a:r>
          </a:p>
        </p:txBody>
      </p:sp>
      <p:sp>
        <p:nvSpPr>
          <p:cNvPr id="5" name="Google Shape;1857;p47">
            <a:extLst>
              <a:ext uri="{FF2B5EF4-FFF2-40B4-BE49-F238E27FC236}">
                <a16:creationId xmlns:a16="http://schemas.microsoft.com/office/drawing/2014/main" id="{A59F546B-8B80-432F-882D-49AA00397891}"/>
              </a:ext>
            </a:extLst>
          </p:cNvPr>
          <p:cNvSpPr txBox="1">
            <a:spLocks noGrp="1"/>
          </p:cNvSpPr>
          <p:nvPr>
            <p:ph type="body" idx="1"/>
          </p:nvPr>
        </p:nvSpPr>
        <p:spPr>
          <a:xfrm>
            <a:off x="4013688" y="1348170"/>
            <a:ext cx="4429272" cy="2578230"/>
          </a:xfrm>
          <a:prstGeom prst="rect">
            <a:avLst/>
          </a:prstGeom>
        </p:spPr>
        <p:txBody>
          <a:bodyPr spcFirstLastPara="1" wrap="square" lIns="91425" tIns="91425" rIns="91425" bIns="91425" anchor="ctr" anchorCtr="0">
            <a:noAutofit/>
          </a:bodyPr>
          <a:lstStyle/>
          <a:p>
            <a:pPr marL="241300" lvl="0" indent="-203200" algn="l" rtl="0">
              <a:spcBef>
                <a:spcPts val="0"/>
              </a:spcBef>
              <a:spcAft>
                <a:spcPts val="0"/>
              </a:spcAft>
              <a:buClr>
                <a:srgbClr val="11FFFF"/>
              </a:buClr>
              <a:buSzPts val="1200"/>
              <a:buFont typeface="Roboto Slab Regular"/>
              <a:buChar char="◂"/>
            </a:pPr>
            <a:r>
              <a:rPr lang="en-US" sz="1050" dirty="0"/>
              <a:t>It is an approach based on the use of Restraining Bolts to perform Imitation Learning, with </a:t>
            </a:r>
            <a:r>
              <a:rPr lang="en-US" sz="1050" b="1" i="1" dirty="0"/>
              <a:t>heterogeneous agents</a:t>
            </a:r>
            <a:r>
              <a:rPr lang="en-US" sz="1050" i="1" dirty="0"/>
              <a:t>.</a:t>
            </a:r>
          </a:p>
          <a:p>
            <a:pPr marL="38100" lvl="0" indent="0" algn="l" rtl="0">
              <a:spcBef>
                <a:spcPts val="0"/>
              </a:spcBef>
              <a:spcAft>
                <a:spcPts val="0"/>
              </a:spcAft>
              <a:buClr>
                <a:srgbClr val="11FFFF"/>
              </a:buClr>
              <a:buSzPts val="1200"/>
              <a:buNone/>
            </a:pPr>
            <a:endParaRPr lang="en-US" sz="1050" i="1" dirty="0"/>
          </a:p>
          <a:p>
            <a:pPr marL="241300" lvl="0" indent="-203200" algn="l" rtl="0">
              <a:spcBef>
                <a:spcPts val="0"/>
              </a:spcBef>
              <a:spcAft>
                <a:spcPts val="0"/>
              </a:spcAft>
              <a:buClr>
                <a:srgbClr val="11FFFF"/>
              </a:buClr>
              <a:buSzPts val="1200"/>
              <a:buFont typeface="Roboto Slab Regular"/>
              <a:buChar char="◂"/>
            </a:pPr>
            <a:r>
              <a:rPr lang="en-US" sz="1050" dirty="0"/>
              <a:t>It makes use of </a:t>
            </a:r>
            <a:r>
              <a:rPr lang="en-US" sz="1050" b="1" dirty="0"/>
              <a:t>Inverse Reinforcement Learning</a:t>
            </a:r>
            <a:r>
              <a:rPr lang="en-US" sz="1050" dirty="0"/>
              <a:t>, to represent as a </a:t>
            </a:r>
            <a:r>
              <a:rPr lang="en-US" sz="1050" b="1" dirty="0"/>
              <a:t>DFA the behavior </a:t>
            </a:r>
            <a:r>
              <a:rPr lang="en-US" sz="1050" dirty="0"/>
              <a:t>from the expert.</a:t>
            </a:r>
          </a:p>
          <a:p>
            <a:pPr marL="241300" lvl="0" indent="-203200" algn="l" rtl="0">
              <a:spcBef>
                <a:spcPts val="0"/>
              </a:spcBef>
              <a:spcAft>
                <a:spcPts val="0"/>
              </a:spcAft>
              <a:buClr>
                <a:srgbClr val="11FFFF"/>
              </a:buClr>
              <a:buSzPts val="1200"/>
              <a:buFont typeface="Roboto Slab Regular"/>
              <a:buChar char="◂"/>
            </a:pPr>
            <a:endParaRPr sz="1050" dirty="0"/>
          </a:p>
          <a:p>
            <a:pPr marL="241300" lvl="0" indent="-203200" algn="l" rtl="0">
              <a:spcBef>
                <a:spcPts val="0"/>
              </a:spcBef>
              <a:spcAft>
                <a:spcPts val="0"/>
              </a:spcAft>
              <a:buClr>
                <a:srgbClr val="11FFFF"/>
              </a:buClr>
              <a:buSzPts val="1200"/>
              <a:buFont typeface="Roboto Slab Regular"/>
              <a:buChar char="◂"/>
            </a:pPr>
            <a:r>
              <a:rPr lang="en-US" sz="1050" dirty="0"/>
              <a:t>DFA constitutes a </a:t>
            </a:r>
            <a:r>
              <a:rPr lang="en-US" sz="1050" b="1" dirty="0"/>
              <a:t>logical representation of the reward function</a:t>
            </a:r>
            <a:r>
              <a:rPr lang="en-US" sz="1050" dirty="0"/>
              <a:t>, avoiding problems with numerical representation.</a:t>
            </a:r>
          </a:p>
          <a:p>
            <a:pPr marL="241300" lvl="0" indent="-203200" algn="l" rtl="0">
              <a:spcBef>
                <a:spcPts val="0"/>
              </a:spcBef>
              <a:spcAft>
                <a:spcPts val="0"/>
              </a:spcAft>
              <a:buClr>
                <a:srgbClr val="11FFFF"/>
              </a:buClr>
              <a:buSzPts val="1200"/>
              <a:buFont typeface="Roboto Slab Regular"/>
              <a:buChar char="◂"/>
            </a:pPr>
            <a:endParaRPr lang="en-US" sz="1050" dirty="0"/>
          </a:p>
          <a:p>
            <a:pPr marL="241300" lvl="0" indent="-203200" algn="l" rtl="0">
              <a:spcBef>
                <a:spcPts val="0"/>
              </a:spcBef>
              <a:spcAft>
                <a:spcPts val="0"/>
              </a:spcAft>
              <a:buClr>
                <a:srgbClr val="11FFFF"/>
              </a:buClr>
              <a:buSzPts val="1200"/>
              <a:buFont typeface="Roboto Slab Regular"/>
              <a:buChar char="◂"/>
            </a:pPr>
            <a:r>
              <a:rPr lang="en-US" sz="1050" dirty="0"/>
              <a:t>In all evaluated cases, the </a:t>
            </a:r>
            <a:r>
              <a:rPr lang="en-US" sz="1050" b="1" dirty="0"/>
              <a:t>task is successfully transferred </a:t>
            </a:r>
            <a:r>
              <a:rPr lang="en-US" sz="1050" dirty="0"/>
              <a:t>from expert to learner, despite the </a:t>
            </a:r>
            <a:r>
              <a:rPr lang="en-US" sz="1050" b="1" dirty="0"/>
              <a:t>differences in the state-action </a:t>
            </a:r>
            <a:r>
              <a:rPr lang="en-US" sz="1050" dirty="0"/>
              <a:t>representation space.</a:t>
            </a:r>
          </a:p>
          <a:p>
            <a:pPr marL="241300" lvl="0" indent="-203200" algn="l" rtl="0">
              <a:spcBef>
                <a:spcPts val="0"/>
              </a:spcBef>
              <a:spcAft>
                <a:spcPts val="0"/>
              </a:spcAft>
              <a:buClr>
                <a:srgbClr val="11FFFF"/>
              </a:buClr>
              <a:buSzPts val="1200"/>
              <a:buFont typeface="Roboto Slab Regular"/>
              <a:buChar char="◂"/>
            </a:pPr>
            <a:endParaRPr lang="en-US" sz="1050" dirty="0"/>
          </a:p>
          <a:p>
            <a:pPr marL="241300" lvl="0" indent="-203200" algn="l" rtl="0">
              <a:spcBef>
                <a:spcPts val="0"/>
              </a:spcBef>
              <a:spcAft>
                <a:spcPts val="0"/>
              </a:spcAft>
              <a:buClr>
                <a:srgbClr val="11FFFF"/>
              </a:buClr>
              <a:buSzPts val="1200"/>
              <a:buFont typeface="Roboto Slab Regular"/>
              <a:buChar char="◂"/>
            </a:pPr>
            <a:endParaRPr sz="1050" dirty="0"/>
          </a:p>
        </p:txBody>
      </p:sp>
      <p:sp>
        <p:nvSpPr>
          <p:cNvPr id="6" name="Google Shape;1858;p47">
            <a:extLst>
              <a:ext uri="{FF2B5EF4-FFF2-40B4-BE49-F238E27FC236}">
                <a16:creationId xmlns:a16="http://schemas.microsoft.com/office/drawing/2014/main" id="{35BE0F39-BF13-4C01-A789-D883DA9C38E5}"/>
              </a:ext>
            </a:extLst>
          </p:cNvPr>
          <p:cNvSpPr/>
          <p:nvPr/>
        </p:nvSpPr>
        <p:spPr>
          <a:xfrm rot="5400000">
            <a:off x="-23624" y="88869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60;p47">
            <a:extLst>
              <a:ext uri="{FF2B5EF4-FFF2-40B4-BE49-F238E27FC236}">
                <a16:creationId xmlns:a16="http://schemas.microsoft.com/office/drawing/2014/main" id="{A8869CD0-D948-4809-AE35-7C111AD29B09}"/>
              </a:ext>
            </a:extLst>
          </p:cNvPr>
          <p:cNvSpPr/>
          <p:nvPr/>
        </p:nvSpPr>
        <p:spPr>
          <a:xfrm>
            <a:off x="5010908" y="361080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11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47"/>
          <p:cNvSpPr txBox="1">
            <a:spLocks noGrp="1"/>
          </p:cNvSpPr>
          <p:nvPr>
            <p:ph type="body" idx="1"/>
          </p:nvPr>
        </p:nvSpPr>
        <p:spPr>
          <a:xfrm>
            <a:off x="391347" y="1833750"/>
            <a:ext cx="3710763" cy="1476000"/>
          </a:xfrm>
          <a:prstGeom prst="rect">
            <a:avLst/>
          </a:prstGeom>
        </p:spPr>
        <p:txBody>
          <a:bodyPr spcFirstLastPara="1" wrap="square" lIns="91425" tIns="91425" rIns="91425" bIns="91425" anchor="ctr" anchorCtr="0">
            <a:noAutofit/>
          </a:bodyPr>
          <a:lstStyle/>
          <a:p>
            <a:pPr marL="0" lvl="0" indent="0" algn="r">
              <a:lnSpc>
                <a:spcPct val="100000"/>
              </a:lnSpc>
              <a:spcBef>
                <a:spcPts val="300"/>
              </a:spcBef>
              <a:buClr>
                <a:schemeClr val="dk1"/>
              </a:buClr>
              <a:buSzPts val="1100"/>
              <a:buNone/>
            </a:pPr>
            <a:r>
              <a:rPr lang="en-US" sz="1200" b="1" u="sng" dirty="0"/>
              <a:t>Imitation Learning over Heterogeneous Agents with Restraining Bolts</a:t>
            </a:r>
            <a:br>
              <a:rPr lang="en-US" sz="1200" u="sng" dirty="0">
                <a:hlinkClick r:id="rId3"/>
              </a:rPr>
            </a:br>
            <a:r>
              <a:rPr lang="en-US" sz="1200" dirty="0"/>
              <a:t>Giuseppe De Giacomo, Marco </a:t>
            </a:r>
            <a:r>
              <a:rPr lang="en-US" sz="1200" dirty="0" err="1"/>
              <a:t>Favorito</a:t>
            </a:r>
            <a:r>
              <a:rPr lang="en-US" sz="1200" dirty="0"/>
              <a:t>, Luca </a:t>
            </a:r>
            <a:r>
              <a:rPr lang="en-US" sz="1200" dirty="0" err="1"/>
              <a:t>Iocchi</a:t>
            </a:r>
            <a:r>
              <a:rPr lang="en-US" sz="1200" dirty="0"/>
              <a:t>, Fabio Patrizi.</a:t>
            </a:r>
            <a:endParaRPr lang="en-US" sz="1200" i="1" dirty="0"/>
          </a:p>
          <a:p>
            <a:pPr marL="0" lvl="0" indent="0" algn="r">
              <a:lnSpc>
                <a:spcPct val="100000"/>
              </a:lnSpc>
              <a:spcBef>
                <a:spcPts val="300"/>
              </a:spcBef>
              <a:buClr>
                <a:schemeClr val="dk1"/>
              </a:buClr>
              <a:buSzPts val="1100"/>
              <a:buNone/>
            </a:pPr>
            <a:r>
              <a:rPr lang="en-US" sz="1200" i="1" dirty="0"/>
              <a:t>ICAPS 2020</a:t>
            </a:r>
            <a:r>
              <a:rPr lang="en-US" sz="1200" dirty="0"/>
              <a:t>.</a:t>
            </a:r>
          </a:p>
          <a:p>
            <a:pPr marL="0" lvl="0" indent="0" algn="r">
              <a:lnSpc>
                <a:spcPct val="100000"/>
              </a:lnSpc>
              <a:spcBef>
                <a:spcPts val="300"/>
              </a:spcBef>
              <a:buClr>
                <a:schemeClr val="dk1"/>
              </a:buClr>
              <a:buSzPts val="1100"/>
              <a:buNone/>
            </a:pPr>
            <a:endParaRPr lang="en-US" sz="1200" dirty="0"/>
          </a:p>
          <a:p>
            <a:pPr marL="0" lvl="0" indent="0" algn="r">
              <a:lnSpc>
                <a:spcPct val="100000"/>
              </a:lnSpc>
              <a:spcBef>
                <a:spcPts val="300"/>
              </a:spcBef>
              <a:buClr>
                <a:schemeClr val="dk1"/>
              </a:buClr>
              <a:buSzPts val="1100"/>
              <a:buNone/>
            </a:pPr>
            <a:r>
              <a:rPr lang="en-US" sz="1200" b="1" u="sng" dirty="0"/>
              <a:t>Foundations for Restraining </a:t>
            </a:r>
            <a:r>
              <a:rPr lang="en-US" sz="1200" b="1" u="sng" dirty="0" err="1"/>
              <a:t>Bolst</a:t>
            </a:r>
            <a:r>
              <a:rPr lang="en-US" sz="1200" b="1" u="sng" dirty="0"/>
              <a:t>: Reinforcement Learning with </a:t>
            </a:r>
            <a:r>
              <a:rPr lang="en-US" sz="1200" b="1" u="sng" dirty="0" err="1"/>
              <a:t>LTLf</a:t>
            </a:r>
            <a:r>
              <a:rPr lang="en-US" sz="1200" b="1" u="sng" dirty="0"/>
              <a:t>/</a:t>
            </a:r>
            <a:r>
              <a:rPr lang="en-US" sz="1200" b="1" u="sng" dirty="0" err="1"/>
              <a:t>LDLf</a:t>
            </a:r>
            <a:r>
              <a:rPr lang="en-US" sz="1200" b="1" u="sng" dirty="0"/>
              <a:t> restraining specifications</a:t>
            </a:r>
          </a:p>
          <a:p>
            <a:pPr marL="0" lvl="0" indent="0" algn="r">
              <a:lnSpc>
                <a:spcPct val="100000"/>
              </a:lnSpc>
              <a:spcBef>
                <a:spcPts val="300"/>
              </a:spcBef>
              <a:buClr>
                <a:schemeClr val="dk1"/>
              </a:buClr>
              <a:buSzPts val="1100"/>
              <a:buNone/>
            </a:pPr>
            <a:r>
              <a:rPr lang="en-US" sz="1200" dirty="0"/>
              <a:t>Giuseppe De Giacomo, Luca </a:t>
            </a:r>
            <a:r>
              <a:rPr lang="en-US" sz="1200" dirty="0" err="1"/>
              <a:t>Iocchi</a:t>
            </a:r>
            <a:r>
              <a:rPr lang="en-US" sz="1200" dirty="0"/>
              <a:t>, Marco </a:t>
            </a:r>
            <a:r>
              <a:rPr lang="en-US" sz="1200" dirty="0" err="1"/>
              <a:t>Favorito</a:t>
            </a:r>
            <a:r>
              <a:rPr lang="en-US" sz="1200" dirty="0"/>
              <a:t>, Fabio Patrizi.</a:t>
            </a:r>
            <a:endParaRPr lang="en-US" sz="1200" i="1" dirty="0"/>
          </a:p>
          <a:p>
            <a:pPr marL="0" lvl="0" indent="0" algn="r">
              <a:lnSpc>
                <a:spcPct val="100000"/>
              </a:lnSpc>
              <a:spcBef>
                <a:spcPts val="300"/>
              </a:spcBef>
              <a:buClr>
                <a:schemeClr val="dk1"/>
              </a:buClr>
              <a:buSzPts val="1100"/>
              <a:buNone/>
            </a:pPr>
            <a:r>
              <a:rPr lang="en-US" sz="1200" i="1" dirty="0"/>
              <a:t>ICAPS 2019</a:t>
            </a:r>
            <a:endParaRPr lang="en-US" sz="1200" dirty="0"/>
          </a:p>
          <a:p>
            <a:pPr marL="0" lvl="0" indent="0" algn="r">
              <a:lnSpc>
                <a:spcPct val="100000"/>
              </a:lnSpc>
              <a:spcBef>
                <a:spcPts val="300"/>
              </a:spcBef>
              <a:buClr>
                <a:schemeClr val="dk1"/>
              </a:buClr>
              <a:buSzPts val="1100"/>
              <a:buNone/>
            </a:pPr>
            <a:endParaRPr lang="en-US" sz="1200" dirty="0"/>
          </a:p>
          <a:p>
            <a:pPr marL="0" lvl="0" indent="0" algn="r">
              <a:lnSpc>
                <a:spcPct val="100000"/>
              </a:lnSpc>
              <a:spcBef>
                <a:spcPts val="300"/>
              </a:spcBef>
              <a:buClr>
                <a:schemeClr val="dk1"/>
              </a:buClr>
              <a:buSzPts val="1100"/>
              <a:buNone/>
            </a:pPr>
            <a:r>
              <a:rPr lang="en-US" sz="1200" b="1" u="sng" dirty="0"/>
              <a:t>DFA, NFA, AFW on finite words</a:t>
            </a:r>
            <a:br>
              <a:rPr lang="en-US" sz="1200" u="sng" dirty="0">
                <a:hlinkClick r:id="rId3"/>
              </a:rPr>
            </a:br>
            <a:r>
              <a:rPr lang="en-US" sz="1200" dirty="0"/>
              <a:t>Giuseppe De Giacomo</a:t>
            </a:r>
          </a:p>
          <a:p>
            <a:pPr marL="0" lvl="0" indent="0" algn="r">
              <a:lnSpc>
                <a:spcPct val="100000"/>
              </a:lnSpc>
              <a:spcBef>
                <a:spcPts val="300"/>
              </a:spcBef>
              <a:buClr>
                <a:schemeClr val="dk1"/>
              </a:buClr>
              <a:buSzPts val="1100"/>
              <a:buNone/>
            </a:pPr>
            <a:r>
              <a:rPr lang="en-US" sz="1200" dirty="0"/>
              <a:t>Topic revisit</a:t>
            </a:r>
            <a:endParaRPr sz="1200" dirty="0"/>
          </a:p>
        </p:txBody>
      </p:sp>
      <p:sp>
        <p:nvSpPr>
          <p:cNvPr id="1858" name="Google Shape;1858;p47"/>
          <p:cNvSpPr/>
          <p:nvPr/>
        </p:nvSpPr>
        <p:spPr>
          <a:xfrm rot="5400000">
            <a:off x="1223630" y="3658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txBox="1">
            <a:spLocks noGrp="1"/>
          </p:cNvSpPr>
          <p:nvPr>
            <p:ph type="ctrTitle"/>
          </p:nvPr>
        </p:nvSpPr>
        <p:spPr>
          <a:xfrm>
            <a:off x="5891865" y="248520"/>
            <a:ext cx="2303700" cy="101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REFERENCES</a:t>
            </a:r>
            <a:endParaRPr sz="4000" dirty="0"/>
          </a:p>
        </p:txBody>
      </p:sp>
      <p:sp>
        <p:nvSpPr>
          <p:cNvPr id="1860" name="Google Shape;1860;p47"/>
          <p:cNvSpPr/>
          <p:nvPr/>
        </p:nvSpPr>
        <p:spPr>
          <a:xfrm>
            <a:off x="4273062" y="329585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57;p47">
            <a:extLst>
              <a:ext uri="{FF2B5EF4-FFF2-40B4-BE49-F238E27FC236}">
                <a16:creationId xmlns:a16="http://schemas.microsoft.com/office/drawing/2014/main" id="{04490D1A-4E9A-4E63-8256-5F1C48C9A510}"/>
              </a:ext>
            </a:extLst>
          </p:cNvPr>
          <p:cNvSpPr txBox="1">
            <a:spLocks/>
          </p:cNvSpPr>
          <p:nvPr/>
        </p:nvSpPr>
        <p:spPr>
          <a:xfrm>
            <a:off x="6551148" y="4457700"/>
            <a:ext cx="2949600" cy="2890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292100" algn="l" rtl="0">
              <a:lnSpc>
                <a:spcPct val="115000"/>
              </a:lnSpc>
              <a:spcBef>
                <a:spcPts val="1600"/>
              </a:spcBef>
              <a:spcAft>
                <a:spcPts val="160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9pPr>
          </a:lstStyle>
          <a:p>
            <a:pPr marL="241300" indent="-203200">
              <a:spcBef>
                <a:spcPts val="300"/>
              </a:spcBef>
              <a:buClr>
                <a:srgbClr val="11FFFF"/>
              </a:buClr>
              <a:buSzPts val="1200"/>
              <a:buFont typeface="Roboto Slab Regular"/>
              <a:buChar char="◂"/>
            </a:pPr>
            <a:r>
              <a:rPr lang="en-US" sz="800" dirty="0"/>
              <a:t>Presentation template by </a:t>
            </a:r>
            <a:r>
              <a:rPr lang="en-US" sz="800" dirty="0" err="1">
                <a:highlight>
                  <a:srgbClr val="00387E"/>
                </a:highlight>
                <a:uFill>
                  <a:noFill/>
                </a:uFill>
                <a:hlinkClick r:id="rId4"/>
              </a:rPr>
              <a:t>Slidesgo</a:t>
            </a:r>
            <a:endParaRPr lang="en-US" sz="800" dirty="0">
              <a:highlight>
                <a:srgbClr val="00387E"/>
              </a:highlight>
              <a:uFill>
                <a:noFill/>
              </a:uFill>
            </a:endParaRPr>
          </a:p>
          <a:p>
            <a:pPr marL="241300" indent="-203200">
              <a:buClr>
                <a:srgbClr val="11FFFF"/>
              </a:buClr>
              <a:buSzPts val="1200"/>
              <a:buFont typeface="Roboto Slab Regular"/>
              <a:buChar char="◂"/>
            </a:pPr>
            <a:r>
              <a:rPr lang="en-US" sz="700" dirty="0"/>
              <a:t>Icons by </a:t>
            </a:r>
            <a:r>
              <a:rPr lang="en-US" sz="700" dirty="0" err="1">
                <a:highlight>
                  <a:srgbClr val="00387E"/>
                </a:highlight>
                <a:uFill>
                  <a:noFill/>
                </a:uFill>
                <a:hlinkClick r:id="rId5"/>
              </a:rPr>
              <a:t>Flaticon</a:t>
            </a:r>
            <a:endParaRPr lang="en-US" sz="700" dirty="0">
              <a:highlight>
                <a:srgbClr val="00387E"/>
              </a:highlight>
            </a:endParaRPr>
          </a:p>
        </p:txBody>
      </p:sp>
    </p:spTree>
    <p:extLst>
      <p:ext uri="{BB962C8B-B14F-4D97-AF65-F5344CB8AC3E}">
        <p14:creationId xmlns:p14="http://schemas.microsoft.com/office/powerpoint/2010/main" val="3676441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3" name="Google Shape;523;p25"/>
          <p:cNvSpPr txBox="1">
            <a:spLocks noGrp="1"/>
          </p:cNvSpPr>
          <p:nvPr>
            <p:ph type="subTitle" idx="1"/>
          </p:nvPr>
        </p:nvSpPr>
        <p:spPr>
          <a:xfrm flipH="1">
            <a:off x="1685526" y="1996430"/>
            <a:ext cx="5723519" cy="996529"/>
          </a:xfrm>
          <a:prstGeom prst="rect">
            <a:avLst/>
          </a:prstGeom>
        </p:spPr>
        <p:txBody>
          <a:bodyPr spcFirstLastPara="1" wrap="square" lIns="91425" tIns="91425" rIns="91425" bIns="91425" anchor="ctr" anchorCtr="0">
            <a:noAutofit/>
          </a:bodyPr>
          <a:lstStyle/>
          <a:p>
            <a:r>
              <a:rPr lang="en-US" sz="1200" dirty="0">
                <a:latin typeface="Source Code Pro" panose="020B0604020202020204" charset="0"/>
                <a:ea typeface="Source Code Pro" panose="020B0604020202020204" charset="0"/>
              </a:rPr>
              <a:t>A common problem in Reinforcement Learning (RL) is that the reward function is </a:t>
            </a:r>
            <a:r>
              <a:rPr lang="en-US" sz="1200" b="1" dirty="0">
                <a:latin typeface="Source Code Pro" panose="020B0604020202020204" charset="0"/>
                <a:ea typeface="Source Code Pro" panose="020B0604020202020204" charset="0"/>
              </a:rPr>
              <a:t>hard to express</a:t>
            </a:r>
            <a:r>
              <a:rPr lang="en-US" sz="1200" dirty="0">
                <a:latin typeface="Source Code Pro" panose="020B0604020202020204" charset="0"/>
                <a:ea typeface="Source Code Pro" panose="020B0604020202020204" charset="0"/>
              </a:rPr>
              <a:t>. </a:t>
            </a:r>
          </a:p>
          <a:p>
            <a:endParaRPr lang="en-US" sz="1200" dirty="0">
              <a:latin typeface="Source Code Pro" panose="020B0604020202020204" charset="0"/>
              <a:ea typeface="Source Code Pro" panose="020B0604020202020204" charset="0"/>
            </a:endParaRPr>
          </a:p>
          <a:p>
            <a:r>
              <a:rPr lang="en-US" sz="1200" dirty="0">
                <a:latin typeface="Source Code Pro" panose="020B0604020202020204" charset="0"/>
                <a:ea typeface="Source Code Pro" panose="020B0604020202020204" charset="0"/>
              </a:rPr>
              <a:t>How to overcome?</a:t>
            </a:r>
          </a:p>
        </p:txBody>
      </p:sp>
      <p:sp>
        <p:nvSpPr>
          <p:cNvPr id="524" name="Google Shape;524;p25"/>
          <p:cNvSpPr txBox="1">
            <a:spLocks noGrp="1"/>
          </p:cNvSpPr>
          <p:nvPr>
            <p:ph type="title"/>
          </p:nvPr>
        </p:nvSpPr>
        <p:spPr>
          <a:xfrm>
            <a:off x="3123787" y="1639454"/>
            <a:ext cx="2847000" cy="4483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3F3F3"/>
                </a:solidFill>
                <a:latin typeface="Teko"/>
                <a:ea typeface="Teko"/>
                <a:cs typeface="Teko"/>
                <a:sym typeface="Teko"/>
              </a:rPr>
              <a:t>PROBLEM DESCRIPTION</a:t>
            </a:r>
            <a:endParaRPr dirty="0">
              <a:solidFill>
                <a:srgbClr val="F3F3F3"/>
              </a:solidFill>
              <a:latin typeface="Teko"/>
              <a:ea typeface="Teko"/>
              <a:cs typeface="Teko"/>
              <a:sym typeface="Teko"/>
            </a:endParaRPr>
          </a:p>
        </p:txBody>
      </p:sp>
      <p:pic>
        <p:nvPicPr>
          <p:cNvPr id="525" name="Google Shape;525;p25"/>
          <p:cNvPicPr preferRelativeResize="0"/>
          <p:nvPr/>
        </p:nvPicPr>
        <p:blipFill rotWithShape="1">
          <a:blip r:embed="rId4">
            <a:alphaModFix/>
          </a:blip>
          <a:srcRect t="63908"/>
          <a:stretch/>
        </p:blipFill>
        <p:spPr>
          <a:xfrm rot="10800000" flipH="1">
            <a:off x="-239965" y="-278714"/>
            <a:ext cx="9574502" cy="1943800"/>
          </a:xfrm>
          <a:prstGeom prst="rect">
            <a:avLst/>
          </a:prstGeom>
          <a:noFill/>
          <a:ln>
            <a:noFill/>
          </a:ln>
        </p:spPr>
      </p:pic>
      <p:pic>
        <p:nvPicPr>
          <p:cNvPr id="527" name="Google Shape;527;p25"/>
          <p:cNvPicPr preferRelativeResize="0"/>
          <p:nvPr/>
        </p:nvPicPr>
        <p:blipFill rotWithShape="1">
          <a:blip r:embed="rId4">
            <a:alphaModFix/>
          </a:blip>
          <a:srcRect t="63908"/>
          <a:stretch/>
        </p:blipFill>
        <p:spPr>
          <a:xfrm rot="10800000" flipH="1">
            <a:off x="-239965" y="-385609"/>
            <a:ext cx="9574502" cy="1943800"/>
          </a:xfrm>
          <a:prstGeom prst="rect">
            <a:avLst/>
          </a:prstGeom>
          <a:noFill/>
          <a:ln>
            <a:noFill/>
          </a:ln>
        </p:spPr>
      </p:pic>
      <p:sp>
        <p:nvSpPr>
          <p:cNvPr id="8" name="Прямоугольник 7">
            <a:extLst>
              <a:ext uri="{FF2B5EF4-FFF2-40B4-BE49-F238E27FC236}">
                <a16:creationId xmlns:a16="http://schemas.microsoft.com/office/drawing/2014/main" id="{E3586884-7D64-488E-8E83-1C1EFFEA7ECD}"/>
              </a:ext>
            </a:extLst>
          </p:cNvPr>
          <p:cNvSpPr/>
          <p:nvPr/>
        </p:nvSpPr>
        <p:spPr>
          <a:xfrm>
            <a:off x="656158" y="3634427"/>
            <a:ext cx="2509020" cy="461665"/>
          </a:xfrm>
          <a:prstGeom prst="rect">
            <a:avLst/>
          </a:prstGeom>
        </p:spPr>
        <p:txBody>
          <a:bodyPr wrap="none">
            <a:spAutoFit/>
          </a:bodyPr>
          <a:lstStyle/>
          <a:p>
            <a:pPr algn="ctr"/>
            <a:r>
              <a:rPr lang="en-US" sz="1200" dirty="0">
                <a:solidFill>
                  <a:schemeClr val="bg1"/>
                </a:solidFill>
                <a:latin typeface="Source Code Pro" panose="020B0604020202020204" charset="0"/>
                <a:ea typeface="Source Code Pro" panose="020B0604020202020204" charset="0"/>
              </a:rPr>
              <a:t>a set of execution traces</a:t>
            </a:r>
          </a:p>
          <a:p>
            <a:pPr algn="ctr"/>
            <a:r>
              <a:rPr lang="en-US" sz="1200" dirty="0">
                <a:solidFill>
                  <a:schemeClr val="bg1"/>
                </a:solidFill>
                <a:latin typeface="Source Code Pro" panose="020B0604020202020204" charset="0"/>
                <a:ea typeface="Source Code Pro" panose="020B0604020202020204" charset="0"/>
              </a:rPr>
              <a:t>(expert agent)</a:t>
            </a:r>
            <a:endParaRPr lang="ru-RU" sz="1200" dirty="0">
              <a:solidFill>
                <a:schemeClr val="bg1"/>
              </a:solidFill>
              <a:latin typeface="Source Code Pro" panose="020B0604020202020204" charset="0"/>
              <a:ea typeface="Source Code Pro" panose="020B0604020202020204" charset="0"/>
            </a:endParaRPr>
          </a:p>
        </p:txBody>
      </p:sp>
      <p:sp>
        <p:nvSpPr>
          <p:cNvPr id="9" name="Прямоугольник 8">
            <a:extLst>
              <a:ext uri="{FF2B5EF4-FFF2-40B4-BE49-F238E27FC236}">
                <a16:creationId xmlns:a16="http://schemas.microsoft.com/office/drawing/2014/main" id="{BD34FD7D-904D-4413-A78E-721883756090}"/>
              </a:ext>
            </a:extLst>
          </p:cNvPr>
          <p:cNvSpPr/>
          <p:nvPr/>
        </p:nvSpPr>
        <p:spPr>
          <a:xfrm>
            <a:off x="3783200" y="3721115"/>
            <a:ext cx="1765227"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a reward function</a:t>
            </a:r>
            <a:endParaRPr lang="ru-RU" sz="1200" dirty="0">
              <a:solidFill>
                <a:schemeClr val="bg1"/>
              </a:solidFill>
              <a:latin typeface="Source Code Pro" panose="020B0604020202020204" charset="0"/>
              <a:ea typeface="Source Code Pro" panose="020B0604020202020204" charset="0"/>
            </a:endParaRPr>
          </a:p>
        </p:txBody>
      </p:sp>
      <p:cxnSp>
        <p:nvCxnSpPr>
          <p:cNvPr id="10" name="Прямая со стрелкой 9">
            <a:extLst>
              <a:ext uri="{FF2B5EF4-FFF2-40B4-BE49-F238E27FC236}">
                <a16:creationId xmlns:a16="http://schemas.microsoft.com/office/drawing/2014/main" id="{8749EC57-93FB-4387-B732-32F32064A0BF}"/>
              </a:ext>
            </a:extLst>
          </p:cNvPr>
          <p:cNvCxnSpPr/>
          <p:nvPr/>
        </p:nvCxnSpPr>
        <p:spPr>
          <a:xfrm>
            <a:off x="3206998" y="3861972"/>
            <a:ext cx="5720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Прямоугольник 10">
            <a:extLst>
              <a:ext uri="{FF2B5EF4-FFF2-40B4-BE49-F238E27FC236}">
                <a16:creationId xmlns:a16="http://schemas.microsoft.com/office/drawing/2014/main" id="{55E7CC1D-640A-4CAB-B098-96994AE191CF}"/>
              </a:ext>
            </a:extLst>
          </p:cNvPr>
          <p:cNvSpPr/>
          <p:nvPr/>
        </p:nvSpPr>
        <p:spPr>
          <a:xfrm>
            <a:off x="6123874" y="3633080"/>
            <a:ext cx="2694969" cy="461665"/>
          </a:xfrm>
          <a:prstGeom prst="rect">
            <a:avLst/>
          </a:prstGeom>
        </p:spPr>
        <p:txBody>
          <a:bodyPr wrap="none">
            <a:spAutoFit/>
          </a:bodyPr>
          <a:lstStyle/>
          <a:p>
            <a:pPr algn="ctr"/>
            <a:r>
              <a:rPr lang="en-US" sz="1200" dirty="0">
                <a:solidFill>
                  <a:schemeClr val="bg1"/>
                </a:solidFill>
                <a:latin typeface="Source Code Pro" panose="020B0604020202020204" charset="0"/>
                <a:ea typeface="Source Code Pro" panose="020B0604020202020204" charset="0"/>
              </a:rPr>
              <a:t>learn the expert’s behavior</a:t>
            </a:r>
          </a:p>
          <a:p>
            <a:pPr algn="ctr"/>
            <a:r>
              <a:rPr lang="en-US" sz="1200" dirty="0">
                <a:solidFill>
                  <a:schemeClr val="bg1"/>
                </a:solidFill>
                <a:latin typeface="Source Code Pro" panose="020B0604020202020204" charset="0"/>
                <a:ea typeface="Source Code Pro" panose="020B0604020202020204" charset="0"/>
              </a:rPr>
              <a:t>(learning agent) </a:t>
            </a:r>
            <a:endParaRPr lang="ru-RU" sz="1200" dirty="0">
              <a:solidFill>
                <a:schemeClr val="bg1"/>
              </a:solidFill>
              <a:latin typeface="Source Code Pro" panose="020B0604020202020204" charset="0"/>
              <a:ea typeface="Source Code Pro" panose="020B0604020202020204" charset="0"/>
            </a:endParaRPr>
          </a:p>
        </p:txBody>
      </p:sp>
      <p:cxnSp>
        <p:nvCxnSpPr>
          <p:cNvPr id="12" name="Прямая со стрелкой 11">
            <a:extLst>
              <a:ext uri="{FF2B5EF4-FFF2-40B4-BE49-F238E27FC236}">
                <a16:creationId xmlns:a16="http://schemas.microsoft.com/office/drawing/2014/main" id="{C548015F-0708-4BBC-97A2-593EE7766959}"/>
              </a:ext>
            </a:extLst>
          </p:cNvPr>
          <p:cNvCxnSpPr/>
          <p:nvPr/>
        </p:nvCxnSpPr>
        <p:spPr>
          <a:xfrm>
            <a:off x="5551788" y="3861972"/>
            <a:ext cx="5720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Прямоугольник 12">
            <a:extLst>
              <a:ext uri="{FF2B5EF4-FFF2-40B4-BE49-F238E27FC236}">
                <a16:creationId xmlns:a16="http://schemas.microsoft.com/office/drawing/2014/main" id="{737CDFDB-510E-4367-ABF5-603B65207A66}"/>
              </a:ext>
            </a:extLst>
          </p:cNvPr>
          <p:cNvSpPr/>
          <p:nvPr/>
        </p:nvSpPr>
        <p:spPr>
          <a:xfrm>
            <a:off x="1259041" y="3064621"/>
            <a:ext cx="3624710" cy="276999"/>
          </a:xfrm>
          <a:prstGeom prst="rect">
            <a:avLst/>
          </a:prstGeom>
        </p:spPr>
        <p:txBody>
          <a:bodyPr wrap="none">
            <a:spAutoFit/>
          </a:bodyPr>
          <a:lstStyle/>
          <a:p>
            <a:pPr algn="ctr"/>
            <a:r>
              <a:rPr lang="en-US" sz="1200" b="1" dirty="0">
                <a:solidFill>
                  <a:schemeClr val="bg1"/>
                </a:solidFill>
                <a:latin typeface="Source Code Pro" panose="020B0604020202020204" charset="0"/>
                <a:ea typeface="Source Code Pro" panose="020B0604020202020204" charset="0"/>
              </a:rPr>
              <a:t>Inverse Reinforcement Learning (IRL) </a:t>
            </a:r>
            <a:endParaRPr lang="ru-RU" sz="1200" b="1" dirty="0">
              <a:solidFill>
                <a:schemeClr val="bg1"/>
              </a:solidFill>
              <a:latin typeface="Source Code Pro" panose="020B0604020202020204" charset="0"/>
              <a:ea typeface="Source Code Pro" panose="020B0604020202020204" charset="0"/>
            </a:endParaRPr>
          </a:p>
        </p:txBody>
      </p:sp>
      <p:sp>
        <p:nvSpPr>
          <p:cNvPr id="14" name="Левая фигурная скобка 13">
            <a:extLst>
              <a:ext uri="{FF2B5EF4-FFF2-40B4-BE49-F238E27FC236}">
                <a16:creationId xmlns:a16="http://schemas.microsoft.com/office/drawing/2014/main" id="{213A7163-3F9D-4ED2-B45C-17EB25B42A00}"/>
              </a:ext>
            </a:extLst>
          </p:cNvPr>
          <p:cNvSpPr/>
          <p:nvPr/>
        </p:nvSpPr>
        <p:spPr>
          <a:xfrm rot="5400000">
            <a:off x="2885464" y="1290422"/>
            <a:ext cx="261610" cy="444757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solidFill>
                <a:schemeClr val="bg1"/>
              </a:solidFill>
            </a:endParaRPr>
          </a:p>
        </p:txBody>
      </p:sp>
      <p:sp>
        <p:nvSpPr>
          <p:cNvPr id="15" name="Левая фигурная скобка 14">
            <a:extLst>
              <a:ext uri="{FF2B5EF4-FFF2-40B4-BE49-F238E27FC236}">
                <a16:creationId xmlns:a16="http://schemas.microsoft.com/office/drawing/2014/main" id="{6F08004E-91CA-4D1D-8BE8-457D31EF1B5B}"/>
              </a:ext>
            </a:extLst>
          </p:cNvPr>
          <p:cNvSpPr/>
          <p:nvPr/>
        </p:nvSpPr>
        <p:spPr>
          <a:xfrm rot="16200000">
            <a:off x="4573181" y="539510"/>
            <a:ext cx="338792" cy="732106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chemeClr val="bg1"/>
              </a:solidFill>
            </a:endParaRPr>
          </a:p>
        </p:txBody>
      </p:sp>
      <p:sp>
        <p:nvSpPr>
          <p:cNvPr id="16" name="Прямоугольник 15">
            <a:extLst>
              <a:ext uri="{FF2B5EF4-FFF2-40B4-BE49-F238E27FC236}">
                <a16:creationId xmlns:a16="http://schemas.microsoft.com/office/drawing/2014/main" id="{7390A478-4D21-42D8-A0FA-B6B4C98605A5}"/>
              </a:ext>
            </a:extLst>
          </p:cNvPr>
          <p:cNvSpPr/>
          <p:nvPr/>
        </p:nvSpPr>
        <p:spPr>
          <a:xfrm>
            <a:off x="3595214" y="4392493"/>
            <a:ext cx="2416046" cy="276999"/>
          </a:xfrm>
          <a:prstGeom prst="rect">
            <a:avLst/>
          </a:prstGeom>
        </p:spPr>
        <p:txBody>
          <a:bodyPr wrap="none">
            <a:spAutoFit/>
          </a:bodyPr>
          <a:lstStyle/>
          <a:p>
            <a:pPr algn="ctr"/>
            <a:r>
              <a:rPr lang="en-US" sz="1200" b="1" dirty="0">
                <a:solidFill>
                  <a:schemeClr val="bg1"/>
                </a:solidFill>
                <a:latin typeface="Source Code Pro" panose="020B0604020202020204" charset="0"/>
                <a:ea typeface="Source Code Pro" panose="020B0604020202020204" charset="0"/>
              </a:rPr>
              <a:t>Imitation Learning (IL) </a:t>
            </a:r>
            <a:endParaRPr lang="ru-RU" sz="1200" b="1" dirty="0">
              <a:solidFill>
                <a:schemeClr val="bg1"/>
              </a:solidFill>
              <a:latin typeface="Source Code Pro" panose="020B0604020202020204" charset="0"/>
              <a:ea typeface="Source Code Pr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par>
                                <p:cTn id="26" presetID="16" presetClass="entr" presetSubtype="21"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inVertical)">
                                      <p:cBhvr>
                                        <p:cTn id="28" dur="500"/>
                                        <p:tgtEl>
                                          <p:spTgt spid="15"/>
                                        </p:tgtEl>
                                      </p:cBhvr>
                                    </p:animEffect>
                                  </p:childTnLst>
                                </p:cTn>
                              </p:par>
                              <p:par>
                                <p:cTn id="29" presetID="16" presetClass="entr" presetSubtype="21"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33"/>
          <p:cNvSpPr txBox="1"/>
          <p:nvPr/>
        </p:nvSpPr>
        <p:spPr>
          <a:xfrm>
            <a:off x="1196426" y="3755519"/>
            <a:ext cx="2599569" cy="1723353"/>
          </a:xfrm>
          <a:prstGeom prst="rect">
            <a:avLst/>
          </a:prstGeom>
          <a:noFill/>
          <a:ln>
            <a:noFill/>
          </a:ln>
        </p:spPr>
        <p:txBody>
          <a:bodyPr spcFirstLastPara="1" wrap="square" lIns="0" tIns="67600" rIns="0" bIns="0" anchor="t" anchorCtr="0">
            <a:noAutofit/>
          </a:bodyPr>
          <a:lstStyle/>
          <a:p>
            <a:pPr marL="171450" indent="-171450">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Problems related to the adopted optimization procedures;</a:t>
            </a:r>
          </a:p>
          <a:p>
            <a:pPr marL="171450" indent="-171450">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Must share the representation state (i.e. states and actions)</a:t>
            </a:r>
          </a:p>
        </p:txBody>
      </p:sp>
      <p:sp>
        <p:nvSpPr>
          <p:cNvPr id="729" name="Google Shape;729;p3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PROBLEM DESCRIPTION</a:t>
            </a:r>
            <a:endParaRPr dirty="0">
              <a:solidFill>
                <a:srgbClr val="F3F3F3"/>
              </a:solidFill>
            </a:endParaRPr>
          </a:p>
        </p:txBody>
      </p:sp>
      <p:sp>
        <p:nvSpPr>
          <p:cNvPr id="731" name="Google Shape;731;p33"/>
          <p:cNvSpPr/>
          <p:nvPr/>
        </p:nvSpPr>
        <p:spPr>
          <a:xfrm>
            <a:off x="1042719" y="4084330"/>
            <a:ext cx="153707" cy="159634"/>
          </a:xfrm>
          <a:custGeom>
            <a:avLst/>
            <a:gdLst/>
            <a:ahLst/>
            <a:cxnLst/>
            <a:rect l="l" t="t" r="r" b="b"/>
            <a:pathLst>
              <a:path w="9440" h="9804" extrusionOk="0">
                <a:moveTo>
                  <a:pt x="0" y="0"/>
                </a:moveTo>
                <a:lnTo>
                  <a:pt x="0" y="9803"/>
                </a:lnTo>
                <a:lnTo>
                  <a:pt x="9440" y="4910"/>
                </a:lnTo>
                <a:lnTo>
                  <a:pt x="0"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3"/>
          <p:cNvSpPr/>
          <p:nvPr/>
        </p:nvSpPr>
        <p:spPr>
          <a:xfrm>
            <a:off x="4520671" y="1415903"/>
            <a:ext cx="131872" cy="80729"/>
          </a:xfrm>
          <a:custGeom>
            <a:avLst/>
            <a:gdLst/>
            <a:ahLst/>
            <a:cxnLst/>
            <a:rect l="l" t="t" r="r" b="b"/>
            <a:pathLst>
              <a:path w="8099" h="4958" extrusionOk="0">
                <a:moveTo>
                  <a:pt x="1" y="1"/>
                </a:moveTo>
                <a:lnTo>
                  <a:pt x="1" y="4137"/>
                </a:lnTo>
                <a:lnTo>
                  <a:pt x="1121" y="4168"/>
                </a:lnTo>
                <a:cubicBezTo>
                  <a:pt x="1453" y="4168"/>
                  <a:pt x="1848" y="4200"/>
                  <a:pt x="2274" y="4231"/>
                </a:cubicBezTo>
                <a:cubicBezTo>
                  <a:pt x="2700" y="4263"/>
                  <a:pt x="3158" y="4279"/>
                  <a:pt x="3600" y="4358"/>
                </a:cubicBezTo>
                <a:cubicBezTo>
                  <a:pt x="4799" y="4484"/>
                  <a:pt x="5983" y="4689"/>
                  <a:pt x="7167" y="4957"/>
                </a:cubicBezTo>
                <a:lnTo>
                  <a:pt x="8099" y="916"/>
                </a:lnTo>
                <a:cubicBezTo>
                  <a:pt x="6757" y="616"/>
                  <a:pt x="5415" y="380"/>
                  <a:pt x="4058" y="238"/>
                </a:cubicBezTo>
                <a:cubicBezTo>
                  <a:pt x="3552" y="159"/>
                  <a:pt x="3047" y="143"/>
                  <a:pt x="2574" y="96"/>
                </a:cubicBezTo>
                <a:cubicBezTo>
                  <a:pt x="2100" y="64"/>
                  <a:pt x="1642" y="32"/>
                  <a:pt x="1264"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4705738" y="1454200"/>
            <a:ext cx="84832" cy="87404"/>
          </a:xfrm>
          <a:custGeom>
            <a:avLst/>
            <a:gdLst/>
            <a:ahLst/>
            <a:cxnLst/>
            <a:rect l="l" t="t" r="r" b="b"/>
            <a:pathLst>
              <a:path w="5210" h="5368" extrusionOk="0">
                <a:moveTo>
                  <a:pt x="1484" y="1"/>
                </a:moveTo>
                <a:lnTo>
                  <a:pt x="0" y="3884"/>
                </a:lnTo>
                <a:lnTo>
                  <a:pt x="537" y="4089"/>
                </a:lnTo>
                <a:lnTo>
                  <a:pt x="1073" y="4310"/>
                </a:lnTo>
                <a:lnTo>
                  <a:pt x="1673" y="4579"/>
                </a:lnTo>
                <a:cubicBezTo>
                  <a:pt x="2084" y="4768"/>
                  <a:pt x="2510" y="4957"/>
                  <a:pt x="2810" y="5115"/>
                </a:cubicBezTo>
                <a:lnTo>
                  <a:pt x="3299" y="5368"/>
                </a:lnTo>
                <a:lnTo>
                  <a:pt x="5209" y="1674"/>
                </a:lnTo>
                <a:lnTo>
                  <a:pt x="4641" y="1390"/>
                </a:lnTo>
                <a:cubicBezTo>
                  <a:pt x="4309" y="1201"/>
                  <a:pt x="3836" y="1011"/>
                  <a:pt x="3378" y="790"/>
                </a:cubicBezTo>
                <a:lnTo>
                  <a:pt x="2684" y="490"/>
                </a:lnTo>
                <a:lnTo>
                  <a:pt x="2084" y="238"/>
                </a:lnTo>
                <a:lnTo>
                  <a:pt x="148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4188606" y="1415659"/>
            <a:ext cx="332082" cy="144719"/>
          </a:xfrm>
          <a:custGeom>
            <a:avLst/>
            <a:gdLst/>
            <a:ahLst/>
            <a:cxnLst/>
            <a:rect l="l" t="t" r="r" b="b"/>
            <a:pathLst>
              <a:path w="20395" h="8888" extrusionOk="0">
                <a:moveTo>
                  <a:pt x="20395" y="0"/>
                </a:moveTo>
                <a:lnTo>
                  <a:pt x="19463" y="32"/>
                </a:lnTo>
                <a:cubicBezTo>
                  <a:pt x="19163" y="32"/>
                  <a:pt x="18816" y="47"/>
                  <a:pt x="18406" y="63"/>
                </a:cubicBezTo>
                <a:lnTo>
                  <a:pt x="17017" y="174"/>
                </a:lnTo>
                <a:cubicBezTo>
                  <a:pt x="14538" y="395"/>
                  <a:pt x="12092" y="884"/>
                  <a:pt x="9724" y="1610"/>
                </a:cubicBezTo>
                <a:cubicBezTo>
                  <a:pt x="7340" y="2352"/>
                  <a:pt x="5051" y="3331"/>
                  <a:pt x="2873" y="4546"/>
                </a:cubicBezTo>
                <a:lnTo>
                  <a:pt x="1673" y="5241"/>
                </a:lnTo>
                <a:lnTo>
                  <a:pt x="774" y="5809"/>
                </a:lnTo>
                <a:lnTo>
                  <a:pt x="190" y="6188"/>
                </a:lnTo>
                <a:cubicBezTo>
                  <a:pt x="63" y="6283"/>
                  <a:pt x="0" y="6330"/>
                  <a:pt x="0" y="6330"/>
                </a:cubicBezTo>
                <a:lnTo>
                  <a:pt x="1768" y="8887"/>
                </a:lnTo>
                <a:lnTo>
                  <a:pt x="1942" y="8761"/>
                </a:lnTo>
                <a:lnTo>
                  <a:pt x="2478" y="8414"/>
                </a:lnTo>
                <a:lnTo>
                  <a:pt x="3283" y="7893"/>
                </a:lnTo>
                <a:lnTo>
                  <a:pt x="4388" y="7261"/>
                </a:lnTo>
                <a:cubicBezTo>
                  <a:pt x="8366" y="5036"/>
                  <a:pt x="12770" y="3678"/>
                  <a:pt x="17301" y="3268"/>
                </a:cubicBezTo>
                <a:lnTo>
                  <a:pt x="18564" y="3173"/>
                </a:lnTo>
                <a:cubicBezTo>
                  <a:pt x="18942" y="3157"/>
                  <a:pt x="19274" y="3141"/>
                  <a:pt x="19542" y="3141"/>
                </a:cubicBezTo>
                <a:lnTo>
                  <a:pt x="20395" y="3126"/>
                </a:lnTo>
                <a:lnTo>
                  <a:pt x="20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4854804" y="1534912"/>
            <a:ext cx="70959" cy="67605"/>
          </a:xfrm>
          <a:custGeom>
            <a:avLst/>
            <a:gdLst/>
            <a:ahLst/>
            <a:cxnLst/>
            <a:rect l="l" t="t" r="r" b="b"/>
            <a:pathLst>
              <a:path w="4358" h="4152" extrusionOk="0">
                <a:moveTo>
                  <a:pt x="1248" y="0"/>
                </a:moveTo>
                <a:lnTo>
                  <a:pt x="1" y="1642"/>
                </a:lnTo>
                <a:lnTo>
                  <a:pt x="474" y="2021"/>
                </a:lnTo>
                <a:cubicBezTo>
                  <a:pt x="758" y="2242"/>
                  <a:pt x="1137" y="2542"/>
                  <a:pt x="1500" y="2858"/>
                </a:cubicBezTo>
                <a:cubicBezTo>
                  <a:pt x="1847" y="3173"/>
                  <a:pt x="2226" y="3489"/>
                  <a:pt x="2479" y="3726"/>
                </a:cubicBezTo>
                <a:lnTo>
                  <a:pt x="2921" y="4152"/>
                </a:lnTo>
                <a:lnTo>
                  <a:pt x="4357" y="2637"/>
                </a:lnTo>
                <a:lnTo>
                  <a:pt x="3884" y="2210"/>
                </a:lnTo>
                <a:cubicBezTo>
                  <a:pt x="3615" y="1942"/>
                  <a:pt x="3221" y="1611"/>
                  <a:pt x="2842" y="1279"/>
                </a:cubicBezTo>
                <a:cubicBezTo>
                  <a:pt x="2463" y="932"/>
                  <a:pt x="2053" y="632"/>
                  <a:pt x="1753" y="395"/>
                </a:cubicBezTo>
                <a:lnTo>
                  <a:pt x="124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4992310" y="2237616"/>
            <a:ext cx="60424" cy="73011"/>
          </a:xfrm>
          <a:custGeom>
            <a:avLst/>
            <a:gdLst/>
            <a:ahLst/>
            <a:cxnLst/>
            <a:rect l="l" t="t" r="r" b="b"/>
            <a:pathLst>
              <a:path w="3711" h="4484" extrusionOk="0">
                <a:moveTo>
                  <a:pt x="1832" y="0"/>
                </a:moveTo>
                <a:lnTo>
                  <a:pt x="1769" y="143"/>
                </a:lnTo>
                <a:cubicBezTo>
                  <a:pt x="1721" y="237"/>
                  <a:pt x="1658" y="379"/>
                  <a:pt x="1563" y="537"/>
                </a:cubicBezTo>
                <a:cubicBezTo>
                  <a:pt x="1406" y="869"/>
                  <a:pt x="1200" y="1311"/>
                  <a:pt x="964" y="1721"/>
                </a:cubicBezTo>
                <a:cubicBezTo>
                  <a:pt x="727" y="2147"/>
                  <a:pt x="490" y="2558"/>
                  <a:pt x="316" y="2873"/>
                </a:cubicBezTo>
                <a:cubicBezTo>
                  <a:pt x="127" y="3189"/>
                  <a:pt x="1" y="3394"/>
                  <a:pt x="1" y="3394"/>
                </a:cubicBezTo>
                <a:lnTo>
                  <a:pt x="1769" y="4484"/>
                </a:lnTo>
                <a:cubicBezTo>
                  <a:pt x="1769" y="4484"/>
                  <a:pt x="1911" y="4263"/>
                  <a:pt x="2100" y="3931"/>
                </a:cubicBezTo>
                <a:cubicBezTo>
                  <a:pt x="2289" y="3600"/>
                  <a:pt x="2574" y="3173"/>
                  <a:pt x="2795" y="2700"/>
                </a:cubicBezTo>
                <a:cubicBezTo>
                  <a:pt x="3031" y="2242"/>
                  <a:pt x="3268" y="1800"/>
                  <a:pt x="3442" y="1453"/>
                </a:cubicBezTo>
                <a:cubicBezTo>
                  <a:pt x="3521" y="1279"/>
                  <a:pt x="3600" y="1137"/>
                  <a:pt x="3631" y="1042"/>
                </a:cubicBezTo>
                <a:lnTo>
                  <a:pt x="3710" y="884"/>
                </a:lnTo>
                <a:lnTo>
                  <a:pt x="18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4748659" y="2407247"/>
            <a:ext cx="120035" cy="93576"/>
          </a:xfrm>
          <a:custGeom>
            <a:avLst/>
            <a:gdLst/>
            <a:ahLst/>
            <a:cxnLst/>
            <a:rect l="l" t="t" r="r" b="b"/>
            <a:pathLst>
              <a:path w="7372" h="5747" extrusionOk="0">
                <a:moveTo>
                  <a:pt x="6078" y="1"/>
                </a:moveTo>
                <a:lnTo>
                  <a:pt x="5194" y="695"/>
                </a:lnTo>
                <a:cubicBezTo>
                  <a:pt x="4641" y="1106"/>
                  <a:pt x="3915" y="1642"/>
                  <a:pt x="3157" y="2116"/>
                </a:cubicBezTo>
                <a:lnTo>
                  <a:pt x="2573" y="2479"/>
                </a:lnTo>
                <a:lnTo>
                  <a:pt x="2021" y="2811"/>
                </a:lnTo>
                <a:cubicBezTo>
                  <a:pt x="1642" y="3016"/>
                  <a:pt x="1310" y="3221"/>
                  <a:pt x="1010" y="3379"/>
                </a:cubicBezTo>
                <a:lnTo>
                  <a:pt x="0" y="3884"/>
                </a:lnTo>
                <a:lnTo>
                  <a:pt x="900" y="5747"/>
                </a:lnTo>
                <a:lnTo>
                  <a:pt x="1973" y="5210"/>
                </a:lnTo>
                <a:cubicBezTo>
                  <a:pt x="2305" y="5052"/>
                  <a:pt x="2668" y="4815"/>
                  <a:pt x="3063" y="4594"/>
                </a:cubicBezTo>
                <a:lnTo>
                  <a:pt x="3647" y="4247"/>
                </a:lnTo>
                <a:lnTo>
                  <a:pt x="4262" y="3852"/>
                </a:lnTo>
                <a:cubicBezTo>
                  <a:pt x="5067" y="3347"/>
                  <a:pt x="5841" y="2779"/>
                  <a:pt x="6425" y="2353"/>
                </a:cubicBezTo>
                <a:lnTo>
                  <a:pt x="7372" y="1611"/>
                </a:lnTo>
                <a:lnTo>
                  <a:pt x="607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4147216" y="1587342"/>
            <a:ext cx="113375" cy="99226"/>
          </a:xfrm>
          <a:custGeom>
            <a:avLst/>
            <a:gdLst/>
            <a:ahLst/>
            <a:cxnLst/>
            <a:rect l="l" t="t" r="r" b="b"/>
            <a:pathLst>
              <a:path w="6963" h="6094" extrusionOk="0">
                <a:moveTo>
                  <a:pt x="6757" y="1"/>
                </a:moveTo>
                <a:lnTo>
                  <a:pt x="6441" y="206"/>
                </a:lnTo>
                <a:cubicBezTo>
                  <a:pt x="6220" y="332"/>
                  <a:pt x="5936" y="522"/>
                  <a:pt x="5589" y="774"/>
                </a:cubicBezTo>
                <a:cubicBezTo>
                  <a:pt x="5257" y="1027"/>
                  <a:pt x="4847" y="1295"/>
                  <a:pt x="4436" y="1627"/>
                </a:cubicBezTo>
                <a:cubicBezTo>
                  <a:pt x="4026" y="1958"/>
                  <a:pt x="3584" y="2305"/>
                  <a:pt x="3158" y="2668"/>
                </a:cubicBezTo>
                <a:cubicBezTo>
                  <a:pt x="2953" y="2858"/>
                  <a:pt x="2732" y="3031"/>
                  <a:pt x="2542" y="3221"/>
                </a:cubicBezTo>
                <a:lnTo>
                  <a:pt x="1942" y="3789"/>
                </a:lnTo>
                <a:cubicBezTo>
                  <a:pt x="1548" y="4136"/>
                  <a:pt x="1232" y="4499"/>
                  <a:pt x="932" y="4799"/>
                </a:cubicBezTo>
                <a:cubicBezTo>
                  <a:pt x="648" y="5115"/>
                  <a:pt x="411" y="5368"/>
                  <a:pt x="253" y="5557"/>
                </a:cubicBezTo>
                <a:lnTo>
                  <a:pt x="1" y="5841"/>
                </a:lnTo>
                <a:lnTo>
                  <a:pt x="285" y="6094"/>
                </a:lnTo>
                <a:lnTo>
                  <a:pt x="537" y="5810"/>
                </a:lnTo>
                <a:cubicBezTo>
                  <a:pt x="695" y="5620"/>
                  <a:pt x="932" y="5368"/>
                  <a:pt x="1216" y="5068"/>
                </a:cubicBezTo>
                <a:cubicBezTo>
                  <a:pt x="1500" y="4768"/>
                  <a:pt x="1832" y="4405"/>
                  <a:pt x="2211" y="4057"/>
                </a:cubicBezTo>
                <a:lnTo>
                  <a:pt x="2795" y="3505"/>
                </a:lnTo>
                <a:cubicBezTo>
                  <a:pt x="2984" y="3316"/>
                  <a:pt x="3205" y="3142"/>
                  <a:pt x="3410" y="2952"/>
                </a:cubicBezTo>
                <a:cubicBezTo>
                  <a:pt x="3821" y="2589"/>
                  <a:pt x="4263" y="2242"/>
                  <a:pt x="4673" y="1926"/>
                </a:cubicBezTo>
                <a:cubicBezTo>
                  <a:pt x="5084" y="1611"/>
                  <a:pt x="5478" y="1342"/>
                  <a:pt x="5810" y="1090"/>
                </a:cubicBezTo>
                <a:cubicBezTo>
                  <a:pt x="6141" y="837"/>
                  <a:pt x="6441" y="648"/>
                  <a:pt x="6646" y="522"/>
                </a:cubicBezTo>
                <a:lnTo>
                  <a:pt x="6962" y="316"/>
                </a:lnTo>
                <a:lnTo>
                  <a:pt x="675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4376734" y="1511009"/>
            <a:ext cx="143954" cy="27517"/>
          </a:xfrm>
          <a:custGeom>
            <a:avLst/>
            <a:gdLst/>
            <a:ahLst/>
            <a:cxnLst/>
            <a:rect l="l" t="t" r="r" b="b"/>
            <a:pathLst>
              <a:path w="8841" h="1690" extrusionOk="0">
                <a:moveTo>
                  <a:pt x="8841" y="0"/>
                </a:moveTo>
                <a:lnTo>
                  <a:pt x="7436" y="48"/>
                </a:lnTo>
                <a:cubicBezTo>
                  <a:pt x="7010" y="64"/>
                  <a:pt x="6520" y="111"/>
                  <a:pt x="5999" y="142"/>
                </a:cubicBezTo>
                <a:cubicBezTo>
                  <a:pt x="5478" y="174"/>
                  <a:pt x="4926" y="269"/>
                  <a:pt x="4358" y="348"/>
                </a:cubicBezTo>
                <a:cubicBezTo>
                  <a:pt x="3805" y="411"/>
                  <a:pt x="3253" y="537"/>
                  <a:pt x="2732" y="632"/>
                </a:cubicBezTo>
                <a:lnTo>
                  <a:pt x="1343" y="948"/>
                </a:lnTo>
                <a:lnTo>
                  <a:pt x="1" y="1326"/>
                </a:lnTo>
                <a:lnTo>
                  <a:pt x="111" y="1689"/>
                </a:lnTo>
                <a:lnTo>
                  <a:pt x="1437" y="1311"/>
                </a:lnTo>
                <a:lnTo>
                  <a:pt x="2827" y="995"/>
                </a:lnTo>
                <a:cubicBezTo>
                  <a:pt x="3332" y="900"/>
                  <a:pt x="3868" y="790"/>
                  <a:pt x="4421" y="711"/>
                </a:cubicBezTo>
                <a:cubicBezTo>
                  <a:pt x="4973" y="632"/>
                  <a:pt x="5526" y="569"/>
                  <a:pt x="6047" y="521"/>
                </a:cubicBezTo>
                <a:cubicBezTo>
                  <a:pt x="6552" y="474"/>
                  <a:pt x="7041" y="427"/>
                  <a:pt x="7452" y="411"/>
                </a:cubicBezTo>
                <a:lnTo>
                  <a:pt x="8841" y="379"/>
                </a:lnTo>
                <a:lnTo>
                  <a:pt x="884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4432258" y="1535938"/>
            <a:ext cx="88430" cy="57331"/>
          </a:xfrm>
          <a:custGeom>
            <a:avLst/>
            <a:gdLst/>
            <a:ahLst/>
            <a:cxnLst/>
            <a:rect l="l" t="t" r="r" b="b"/>
            <a:pathLst>
              <a:path w="5431" h="3521" extrusionOk="0">
                <a:moveTo>
                  <a:pt x="5431" y="1"/>
                </a:moveTo>
                <a:lnTo>
                  <a:pt x="4578" y="32"/>
                </a:lnTo>
                <a:cubicBezTo>
                  <a:pt x="4057" y="32"/>
                  <a:pt x="3394" y="79"/>
                  <a:pt x="2700" y="143"/>
                </a:cubicBezTo>
                <a:cubicBezTo>
                  <a:pt x="2005" y="190"/>
                  <a:pt x="1342" y="300"/>
                  <a:pt x="837" y="379"/>
                </a:cubicBezTo>
                <a:lnTo>
                  <a:pt x="1" y="521"/>
                </a:lnTo>
                <a:lnTo>
                  <a:pt x="569" y="3521"/>
                </a:lnTo>
                <a:lnTo>
                  <a:pt x="1327" y="3379"/>
                </a:lnTo>
                <a:cubicBezTo>
                  <a:pt x="1769" y="3300"/>
                  <a:pt x="2368" y="3237"/>
                  <a:pt x="2984" y="3173"/>
                </a:cubicBezTo>
                <a:cubicBezTo>
                  <a:pt x="3600" y="3110"/>
                  <a:pt x="4199" y="3063"/>
                  <a:pt x="4657" y="3063"/>
                </a:cubicBezTo>
                <a:lnTo>
                  <a:pt x="5431" y="3047"/>
                </a:lnTo>
                <a:lnTo>
                  <a:pt x="543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4343844" y="1567037"/>
            <a:ext cx="60408" cy="38052"/>
          </a:xfrm>
          <a:custGeom>
            <a:avLst/>
            <a:gdLst/>
            <a:ahLst/>
            <a:cxnLst/>
            <a:rect l="l" t="t" r="r" b="b"/>
            <a:pathLst>
              <a:path w="3710" h="2337" extrusionOk="0">
                <a:moveTo>
                  <a:pt x="3363" y="1"/>
                </a:moveTo>
                <a:cubicBezTo>
                  <a:pt x="3363" y="1"/>
                  <a:pt x="2510" y="237"/>
                  <a:pt x="1658" y="537"/>
                </a:cubicBezTo>
                <a:cubicBezTo>
                  <a:pt x="1232" y="664"/>
                  <a:pt x="837" y="837"/>
                  <a:pt x="521" y="963"/>
                </a:cubicBezTo>
                <a:lnTo>
                  <a:pt x="0" y="1153"/>
                </a:lnTo>
                <a:lnTo>
                  <a:pt x="506" y="2337"/>
                </a:lnTo>
                <a:lnTo>
                  <a:pt x="995" y="2147"/>
                </a:lnTo>
                <a:cubicBezTo>
                  <a:pt x="1295" y="2037"/>
                  <a:pt x="1689" y="1863"/>
                  <a:pt x="2084" y="1737"/>
                </a:cubicBezTo>
                <a:cubicBezTo>
                  <a:pt x="2873" y="1453"/>
                  <a:pt x="3710" y="1232"/>
                  <a:pt x="3710" y="1232"/>
                </a:cubicBezTo>
                <a:lnTo>
                  <a:pt x="33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4520671" y="1610219"/>
            <a:ext cx="34714" cy="50915"/>
          </a:xfrm>
          <a:custGeom>
            <a:avLst/>
            <a:gdLst/>
            <a:ahLst/>
            <a:cxnLst/>
            <a:rect l="l" t="t" r="r" b="b"/>
            <a:pathLst>
              <a:path w="2132" h="3127" extrusionOk="0">
                <a:moveTo>
                  <a:pt x="1" y="1"/>
                </a:moveTo>
                <a:lnTo>
                  <a:pt x="1" y="3047"/>
                </a:lnTo>
                <a:lnTo>
                  <a:pt x="932" y="3063"/>
                </a:lnTo>
                <a:cubicBezTo>
                  <a:pt x="1169" y="3063"/>
                  <a:pt x="1390" y="3110"/>
                  <a:pt x="1579" y="3110"/>
                </a:cubicBezTo>
                <a:lnTo>
                  <a:pt x="1863" y="3126"/>
                </a:lnTo>
                <a:lnTo>
                  <a:pt x="2132" y="111"/>
                </a:lnTo>
                <a:lnTo>
                  <a:pt x="1800" y="79"/>
                </a:lnTo>
                <a:cubicBezTo>
                  <a:pt x="1595" y="64"/>
                  <a:pt x="1327" y="32"/>
                  <a:pt x="1058"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4694422" y="1664456"/>
            <a:ext cx="54253" cy="59122"/>
          </a:xfrm>
          <a:custGeom>
            <a:avLst/>
            <a:gdLst/>
            <a:ahLst/>
            <a:cxnLst/>
            <a:rect l="l" t="t" r="r" b="b"/>
            <a:pathLst>
              <a:path w="3332" h="3631" extrusionOk="0">
                <a:moveTo>
                  <a:pt x="1532" y="0"/>
                </a:moveTo>
                <a:lnTo>
                  <a:pt x="1" y="2605"/>
                </a:lnTo>
                <a:lnTo>
                  <a:pt x="253" y="2763"/>
                </a:lnTo>
                <a:lnTo>
                  <a:pt x="790" y="3110"/>
                </a:lnTo>
                <a:cubicBezTo>
                  <a:pt x="979" y="3220"/>
                  <a:pt x="1184" y="3347"/>
                  <a:pt x="1326" y="3457"/>
                </a:cubicBezTo>
                <a:lnTo>
                  <a:pt x="1563" y="3631"/>
                </a:lnTo>
                <a:lnTo>
                  <a:pt x="3331" y="1168"/>
                </a:lnTo>
                <a:lnTo>
                  <a:pt x="3047" y="963"/>
                </a:lnTo>
                <a:cubicBezTo>
                  <a:pt x="2889" y="837"/>
                  <a:pt x="2668" y="695"/>
                  <a:pt x="2447" y="553"/>
                </a:cubicBezTo>
                <a:lnTo>
                  <a:pt x="1816" y="158"/>
                </a:lnTo>
                <a:lnTo>
                  <a:pt x="15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4755074" y="2232210"/>
            <a:ext cx="58112" cy="57852"/>
          </a:xfrm>
          <a:custGeom>
            <a:avLst/>
            <a:gdLst/>
            <a:ahLst/>
            <a:cxnLst/>
            <a:rect l="l" t="t" r="r" b="b"/>
            <a:pathLst>
              <a:path w="3569" h="3553" extrusionOk="0">
                <a:moveTo>
                  <a:pt x="1311" y="1"/>
                </a:moveTo>
                <a:cubicBezTo>
                  <a:pt x="1248" y="80"/>
                  <a:pt x="1185" y="143"/>
                  <a:pt x="1122" y="222"/>
                </a:cubicBezTo>
                <a:lnTo>
                  <a:pt x="664" y="680"/>
                </a:lnTo>
                <a:cubicBezTo>
                  <a:pt x="522" y="853"/>
                  <a:pt x="348" y="1011"/>
                  <a:pt x="206" y="1138"/>
                </a:cubicBezTo>
                <a:lnTo>
                  <a:pt x="1" y="1327"/>
                </a:lnTo>
                <a:lnTo>
                  <a:pt x="2069" y="3553"/>
                </a:lnTo>
                <a:cubicBezTo>
                  <a:pt x="2069" y="3553"/>
                  <a:pt x="2179" y="3458"/>
                  <a:pt x="2321" y="3316"/>
                </a:cubicBezTo>
                <a:cubicBezTo>
                  <a:pt x="2463" y="3174"/>
                  <a:pt x="2653" y="3000"/>
                  <a:pt x="2842" y="2795"/>
                </a:cubicBezTo>
                <a:lnTo>
                  <a:pt x="3347" y="2274"/>
                </a:lnTo>
                <a:cubicBezTo>
                  <a:pt x="3489" y="2132"/>
                  <a:pt x="3568" y="2021"/>
                  <a:pt x="3568" y="2021"/>
                </a:cubicBezTo>
                <a:lnTo>
                  <a:pt x="131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4653813" y="2307012"/>
            <a:ext cx="50394" cy="58356"/>
          </a:xfrm>
          <a:custGeom>
            <a:avLst/>
            <a:gdLst/>
            <a:ahLst/>
            <a:cxnLst/>
            <a:rect l="l" t="t" r="r" b="b"/>
            <a:pathLst>
              <a:path w="3095" h="3584" extrusionOk="0">
                <a:moveTo>
                  <a:pt x="1674" y="1"/>
                </a:moveTo>
                <a:lnTo>
                  <a:pt x="1421" y="127"/>
                </a:lnTo>
                <a:cubicBezTo>
                  <a:pt x="1263" y="206"/>
                  <a:pt x="1058" y="316"/>
                  <a:pt x="837" y="411"/>
                </a:cubicBezTo>
                <a:lnTo>
                  <a:pt x="0" y="790"/>
                </a:lnTo>
                <a:lnTo>
                  <a:pt x="1169" y="3584"/>
                </a:lnTo>
                <a:lnTo>
                  <a:pt x="2147" y="3158"/>
                </a:lnTo>
                <a:cubicBezTo>
                  <a:pt x="2384" y="3047"/>
                  <a:pt x="2621" y="2905"/>
                  <a:pt x="2794" y="2826"/>
                </a:cubicBezTo>
                <a:lnTo>
                  <a:pt x="3094" y="2668"/>
                </a:lnTo>
                <a:lnTo>
                  <a:pt x="16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4352326" y="1634642"/>
            <a:ext cx="49108" cy="58356"/>
          </a:xfrm>
          <a:custGeom>
            <a:avLst/>
            <a:gdLst/>
            <a:ahLst/>
            <a:cxnLst/>
            <a:rect l="l" t="t" r="r" b="b"/>
            <a:pathLst>
              <a:path w="3016" h="3584" extrusionOk="0">
                <a:moveTo>
                  <a:pt x="1958" y="0"/>
                </a:moveTo>
                <a:lnTo>
                  <a:pt x="979" y="395"/>
                </a:lnTo>
                <a:lnTo>
                  <a:pt x="0" y="837"/>
                </a:lnTo>
                <a:lnTo>
                  <a:pt x="1311" y="3583"/>
                </a:lnTo>
                <a:lnTo>
                  <a:pt x="2147" y="3189"/>
                </a:lnTo>
                <a:lnTo>
                  <a:pt x="3015" y="2841"/>
                </a:lnTo>
                <a:lnTo>
                  <a:pt x="19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4417603" y="1616650"/>
            <a:ext cx="42432" cy="55019"/>
          </a:xfrm>
          <a:custGeom>
            <a:avLst/>
            <a:gdLst/>
            <a:ahLst/>
            <a:cxnLst/>
            <a:rect l="l" t="t" r="r" b="b"/>
            <a:pathLst>
              <a:path w="2606" h="3379" extrusionOk="0">
                <a:moveTo>
                  <a:pt x="2069" y="0"/>
                </a:moveTo>
                <a:lnTo>
                  <a:pt x="1753" y="48"/>
                </a:lnTo>
                <a:cubicBezTo>
                  <a:pt x="1548" y="79"/>
                  <a:pt x="1295" y="142"/>
                  <a:pt x="1027" y="205"/>
                </a:cubicBezTo>
                <a:lnTo>
                  <a:pt x="317" y="363"/>
                </a:lnTo>
                <a:lnTo>
                  <a:pt x="1" y="458"/>
                </a:lnTo>
                <a:lnTo>
                  <a:pt x="790" y="3378"/>
                </a:lnTo>
                <a:lnTo>
                  <a:pt x="1058" y="3299"/>
                </a:lnTo>
                <a:lnTo>
                  <a:pt x="1690" y="3157"/>
                </a:lnTo>
                <a:cubicBezTo>
                  <a:pt x="1927" y="3110"/>
                  <a:pt x="2148" y="3047"/>
                  <a:pt x="2321" y="3031"/>
                </a:cubicBezTo>
                <a:lnTo>
                  <a:pt x="2605" y="2984"/>
                </a:lnTo>
                <a:lnTo>
                  <a:pt x="20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4485974" y="1610219"/>
            <a:ext cx="34714" cy="50915"/>
          </a:xfrm>
          <a:custGeom>
            <a:avLst/>
            <a:gdLst/>
            <a:ahLst/>
            <a:cxnLst/>
            <a:rect l="l" t="t" r="r" b="b"/>
            <a:pathLst>
              <a:path w="2132" h="3127" extrusionOk="0">
                <a:moveTo>
                  <a:pt x="2132" y="1"/>
                </a:moveTo>
                <a:lnTo>
                  <a:pt x="1058" y="32"/>
                </a:lnTo>
                <a:cubicBezTo>
                  <a:pt x="790" y="32"/>
                  <a:pt x="522" y="64"/>
                  <a:pt x="332" y="79"/>
                </a:cubicBezTo>
                <a:lnTo>
                  <a:pt x="1" y="111"/>
                </a:lnTo>
                <a:lnTo>
                  <a:pt x="253" y="3126"/>
                </a:lnTo>
                <a:lnTo>
                  <a:pt x="537" y="3110"/>
                </a:lnTo>
                <a:cubicBezTo>
                  <a:pt x="727" y="3094"/>
                  <a:pt x="948" y="3063"/>
                  <a:pt x="1185" y="3063"/>
                </a:cubicBezTo>
                <a:lnTo>
                  <a:pt x="2132" y="3047"/>
                </a:lnTo>
                <a:lnTo>
                  <a:pt x="2132"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4522219" y="2420875"/>
            <a:ext cx="4380" cy="58096"/>
          </a:xfrm>
          <a:custGeom>
            <a:avLst/>
            <a:gdLst/>
            <a:ahLst/>
            <a:cxnLst/>
            <a:rect l="l" t="t" r="r" b="b"/>
            <a:pathLst>
              <a:path w="269" h="3568" extrusionOk="0">
                <a:moveTo>
                  <a:pt x="0" y="0"/>
                </a:moveTo>
                <a:lnTo>
                  <a:pt x="16" y="2384"/>
                </a:lnTo>
                <a:lnTo>
                  <a:pt x="16" y="3568"/>
                </a:lnTo>
                <a:lnTo>
                  <a:pt x="269" y="3568"/>
                </a:lnTo>
                <a:lnTo>
                  <a:pt x="2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4140540" y="2311376"/>
            <a:ext cx="111568" cy="101554"/>
          </a:xfrm>
          <a:custGeom>
            <a:avLst/>
            <a:gdLst/>
            <a:ahLst/>
            <a:cxnLst/>
            <a:rect l="l" t="t" r="r" b="b"/>
            <a:pathLst>
              <a:path w="6852" h="6237" extrusionOk="0">
                <a:moveTo>
                  <a:pt x="284" y="1"/>
                </a:moveTo>
                <a:lnTo>
                  <a:pt x="0" y="238"/>
                </a:lnTo>
                <a:cubicBezTo>
                  <a:pt x="0" y="238"/>
                  <a:pt x="95" y="348"/>
                  <a:pt x="253" y="538"/>
                </a:cubicBezTo>
                <a:cubicBezTo>
                  <a:pt x="427" y="727"/>
                  <a:pt x="648" y="995"/>
                  <a:pt x="916" y="1311"/>
                </a:cubicBezTo>
                <a:cubicBezTo>
                  <a:pt x="1200" y="1611"/>
                  <a:pt x="1547" y="1974"/>
                  <a:pt x="1910" y="2353"/>
                </a:cubicBezTo>
                <a:cubicBezTo>
                  <a:pt x="2273" y="2716"/>
                  <a:pt x="2668" y="3126"/>
                  <a:pt x="3094" y="3489"/>
                </a:cubicBezTo>
                <a:cubicBezTo>
                  <a:pt x="3520" y="3852"/>
                  <a:pt x="3931" y="4231"/>
                  <a:pt x="4357" y="4563"/>
                </a:cubicBezTo>
                <a:cubicBezTo>
                  <a:pt x="4767" y="4879"/>
                  <a:pt x="5131" y="5194"/>
                  <a:pt x="5478" y="5431"/>
                </a:cubicBezTo>
                <a:cubicBezTo>
                  <a:pt x="5825" y="5684"/>
                  <a:pt x="6125" y="5889"/>
                  <a:pt x="6314" y="6031"/>
                </a:cubicBezTo>
                <a:cubicBezTo>
                  <a:pt x="6520" y="6173"/>
                  <a:pt x="6630" y="6236"/>
                  <a:pt x="6630" y="6236"/>
                </a:cubicBezTo>
                <a:lnTo>
                  <a:pt x="6851" y="5920"/>
                </a:lnTo>
                <a:cubicBezTo>
                  <a:pt x="6851" y="5920"/>
                  <a:pt x="6725" y="5841"/>
                  <a:pt x="6520" y="5715"/>
                </a:cubicBezTo>
                <a:cubicBezTo>
                  <a:pt x="6330" y="5573"/>
                  <a:pt x="6030" y="5368"/>
                  <a:pt x="5715" y="5131"/>
                </a:cubicBezTo>
                <a:cubicBezTo>
                  <a:pt x="5383" y="4894"/>
                  <a:pt x="5004" y="4579"/>
                  <a:pt x="4594" y="4263"/>
                </a:cubicBezTo>
                <a:cubicBezTo>
                  <a:pt x="4183" y="3947"/>
                  <a:pt x="3757" y="3584"/>
                  <a:pt x="3347" y="3205"/>
                </a:cubicBezTo>
                <a:cubicBezTo>
                  <a:pt x="2936" y="2826"/>
                  <a:pt x="2542" y="2463"/>
                  <a:pt x="2163" y="2085"/>
                </a:cubicBezTo>
                <a:cubicBezTo>
                  <a:pt x="1800" y="1706"/>
                  <a:pt x="1453" y="1374"/>
                  <a:pt x="1184" y="1058"/>
                </a:cubicBezTo>
                <a:cubicBezTo>
                  <a:pt x="916" y="743"/>
                  <a:pt x="679" y="474"/>
                  <a:pt x="521" y="301"/>
                </a:cubicBezTo>
                <a:cubicBezTo>
                  <a:pt x="363" y="111"/>
                  <a:pt x="284" y="1"/>
                  <a:pt x="28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4332527" y="2385656"/>
            <a:ext cx="56565" cy="60685"/>
          </a:xfrm>
          <a:custGeom>
            <a:avLst/>
            <a:gdLst/>
            <a:ahLst/>
            <a:cxnLst/>
            <a:rect l="l" t="t" r="r" b="b"/>
            <a:pathLst>
              <a:path w="3474" h="3727" extrusionOk="0">
                <a:moveTo>
                  <a:pt x="1232" y="1"/>
                </a:moveTo>
                <a:lnTo>
                  <a:pt x="175" y="2384"/>
                </a:lnTo>
                <a:lnTo>
                  <a:pt x="1" y="2779"/>
                </a:lnTo>
                <a:cubicBezTo>
                  <a:pt x="1" y="2779"/>
                  <a:pt x="143" y="2842"/>
                  <a:pt x="380" y="2937"/>
                </a:cubicBezTo>
                <a:cubicBezTo>
                  <a:pt x="617" y="3047"/>
                  <a:pt x="932" y="3174"/>
                  <a:pt x="1248" y="3284"/>
                </a:cubicBezTo>
                <a:cubicBezTo>
                  <a:pt x="1548" y="3410"/>
                  <a:pt x="1879" y="3521"/>
                  <a:pt x="2116" y="3600"/>
                </a:cubicBezTo>
                <a:cubicBezTo>
                  <a:pt x="2353" y="3679"/>
                  <a:pt x="2511" y="3726"/>
                  <a:pt x="2511" y="3726"/>
                </a:cubicBezTo>
                <a:lnTo>
                  <a:pt x="2637" y="3332"/>
                </a:lnTo>
                <a:lnTo>
                  <a:pt x="3474" y="853"/>
                </a:lnTo>
                <a:lnTo>
                  <a:pt x="3126" y="727"/>
                </a:lnTo>
                <a:cubicBezTo>
                  <a:pt x="2905" y="664"/>
                  <a:pt x="2621" y="553"/>
                  <a:pt x="2337" y="443"/>
                </a:cubicBezTo>
                <a:cubicBezTo>
                  <a:pt x="2069" y="348"/>
                  <a:pt x="1785" y="238"/>
                  <a:pt x="1579" y="143"/>
                </a:cubicBezTo>
                <a:cubicBezTo>
                  <a:pt x="1374" y="64"/>
                  <a:pt x="1232" y="1"/>
                  <a:pt x="123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4247451" y="2341970"/>
            <a:ext cx="61711" cy="64007"/>
          </a:xfrm>
          <a:custGeom>
            <a:avLst/>
            <a:gdLst/>
            <a:ahLst/>
            <a:cxnLst/>
            <a:rect l="l" t="t" r="r" b="b"/>
            <a:pathLst>
              <a:path w="3790" h="3931" extrusionOk="0">
                <a:moveTo>
                  <a:pt x="1785" y="0"/>
                </a:moveTo>
                <a:lnTo>
                  <a:pt x="254" y="2131"/>
                </a:lnTo>
                <a:lnTo>
                  <a:pt x="1" y="2463"/>
                </a:lnTo>
                <a:cubicBezTo>
                  <a:pt x="1" y="2463"/>
                  <a:pt x="143" y="2558"/>
                  <a:pt x="348" y="2700"/>
                </a:cubicBezTo>
                <a:cubicBezTo>
                  <a:pt x="553" y="2857"/>
                  <a:pt x="822" y="3047"/>
                  <a:pt x="1106" y="3221"/>
                </a:cubicBezTo>
                <a:cubicBezTo>
                  <a:pt x="1390" y="3410"/>
                  <a:pt x="1674" y="3599"/>
                  <a:pt x="1879" y="3726"/>
                </a:cubicBezTo>
                <a:cubicBezTo>
                  <a:pt x="2100" y="3852"/>
                  <a:pt x="2242" y="3931"/>
                  <a:pt x="2242" y="3931"/>
                </a:cubicBezTo>
                <a:lnTo>
                  <a:pt x="2448" y="3568"/>
                </a:lnTo>
                <a:lnTo>
                  <a:pt x="3789" y="1310"/>
                </a:lnTo>
                <a:cubicBezTo>
                  <a:pt x="3789" y="1310"/>
                  <a:pt x="3647" y="1247"/>
                  <a:pt x="3458" y="1121"/>
                </a:cubicBezTo>
                <a:cubicBezTo>
                  <a:pt x="3269" y="995"/>
                  <a:pt x="3016" y="837"/>
                  <a:pt x="2763" y="679"/>
                </a:cubicBezTo>
                <a:cubicBezTo>
                  <a:pt x="2511" y="521"/>
                  <a:pt x="2274" y="348"/>
                  <a:pt x="2085" y="221"/>
                </a:cubicBezTo>
                <a:cubicBezTo>
                  <a:pt x="1911" y="79"/>
                  <a:pt x="1785" y="0"/>
                  <a:pt x="178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4189112" y="2275912"/>
            <a:ext cx="73011" cy="71464"/>
          </a:xfrm>
          <a:custGeom>
            <a:avLst/>
            <a:gdLst/>
            <a:ahLst/>
            <a:cxnLst/>
            <a:rect l="l" t="t" r="r" b="b"/>
            <a:pathLst>
              <a:path w="4484" h="4389" extrusionOk="0">
                <a:moveTo>
                  <a:pt x="948" y="0"/>
                </a:moveTo>
                <a:lnTo>
                  <a:pt x="1" y="853"/>
                </a:lnTo>
                <a:cubicBezTo>
                  <a:pt x="1" y="853"/>
                  <a:pt x="190" y="1105"/>
                  <a:pt x="522" y="1453"/>
                </a:cubicBezTo>
                <a:cubicBezTo>
                  <a:pt x="853" y="1800"/>
                  <a:pt x="1279" y="2274"/>
                  <a:pt x="1769" y="2716"/>
                </a:cubicBezTo>
                <a:cubicBezTo>
                  <a:pt x="2369" y="3300"/>
                  <a:pt x="3016" y="3852"/>
                  <a:pt x="3694" y="4389"/>
                </a:cubicBezTo>
                <a:lnTo>
                  <a:pt x="4484" y="3379"/>
                </a:lnTo>
                <a:cubicBezTo>
                  <a:pt x="4484" y="3379"/>
                  <a:pt x="3521" y="2637"/>
                  <a:pt x="2637" y="1784"/>
                </a:cubicBezTo>
                <a:cubicBezTo>
                  <a:pt x="2179" y="1374"/>
                  <a:pt x="1769" y="916"/>
                  <a:pt x="1453" y="585"/>
                </a:cubicBezTo>
                <a:cubicBezTo>
                  <a:pt x="1153" y="253"/>
                  <a:pt x="948" y="0"/>
                  <a:pt x="948"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4535846" y="2343517"/>
            <a:ext cx="36766" cy="51925"/>
          </a:xfrm>
          <a:custGeom>
            <a:avLst/>
            <a:gdLst/>
            <a:ahLst/>
            <a:cxnLst/>
            <a:rect l="l" t="t" r="r" b="b"/>
            <a:pathLst>
              <a:path w="2258" h="3189" extrusionOk="0">
                <a:moveTo>
                  <a:pt x="1863" y="0"/>
                </a:moveTo>
                <a:lnTo>
                  <a:pt x="1579" y="32"/>
                </a:lnTo>
                <a:cubicBezTo>
                  <a:pt x="1389" y="63"/>
                  <a:pt x="1168" y="95"/>
                  <a:pt x="931" y="95"/>
                </a:cubicBezTo>
                <a:lnTo>
                  <a:pt x="284" y="158"/>
                </a:lnTo>
                <a:lnTo>
                  <a:pt x="0" y="158"/>
                </a:lnTo>
                <a:lnTo>
                  <a:pt x="126" y="3189"/>
                </a:lnTo>
                <a:cubicBezTo>
                  <a:pt x="237" y="3189"/>
                  <a:pt x="347" y="3189"/>
                  <a:pt x="458" y="3173"/>
                </a:cubicBezTo>
                <a:lnTo>
                  <a:pt x="1184" y="3126"/>
                </a:lnTo>
                <a:cubicBezTo>
                  <a:pt x="1468" y="3110"/>
                  <a:pt x="1721" y="3078"/>
                  <a:pt x="1926" y="3047"/>
                </a:cubicBezTo>
                <a:lnTo>
                  <a:pt x="2257" y="2999"/>
                </a:lnTo>
                <a:lnTo>
                  <a:pt x="186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4468503" y="2343517"/>
            <a:ext cx="36766" cy="51925"/>
          </a:xfrm>
          <a:custGeom>
            <a:avLst/>
            <a:gdLst/>
            <a:ahLst/>
            <a:cxnLst/>
            <a:rect l="l" t="t" r="r" b="b"/>
            <a:pathLst>
              <a:path w="2258" h="3189" extrusionOk="0">
                <a:moveTo>
                  <a:pt x="395" y="0"/>
                </a:moveTo>
                <a:lnTo>
                  <a:pt x="0" y="2999"/>
                </a:lnTo>
                <a:cubicBezTo>
                  <a:pt x="0" y="2999"/>
                  <a:pt x="142" y="3015"/>
                  <a:pt x="332" y="3047"/>
                </a:cubicBezTo>
                <a:cubicBezTo>
                  <a:pt x="521" y="3078"/>
                  <a:pt x="790" y="3110"/>
                  <a:pt x="1058" y="3126"/>
                </a:cubicBezTo>
                <a:lnTo>
                  <a:pt x="1800" y="3173"/>
                </a:lnTo>
                <a:cubicBezTo>
                  <a:pt x="1910" y="3189"/>
                  <a:pt x="2021" y="3189"/>
                  <a:pt x="2116" y="3189"/>
                </a:cubicBezTo>
                <a:lnTo>
                  <a:pt x="2258" y="158"/>
                </a:lnTo>
                <a:lnTo>
                  <a:pt x="2258" y="158"/>
                </a:lnTo>
                <a:cubicBezTo>
                  <a:pt x="2226" y="163"/>
                  <a:pt x="2194" y="165"/>
                  <a:pt x="2163" y="165"/>
                </a:cubicBezTo>
                <a:cubicBezTo>
                  <a:pt x="2100" y="165"/>
                  <a:pt x="2037" y="158"/>
                  <a:pt x="1973" y="158"/>
                </a:cubicBezTo>
                <a:lnTo>
                  <a:pt x="1326" y="95"/>
                </a:lnTo>
                <a:cubicBezTo>
                  <a:pt x="1121" y="95"/>
                  <a:pt x="900" y="63"/>
                  <a:pt x="695" y="32"/>
                </a:cubicBezTo>
                <a:lnTo>
                  <a:pt x="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4400898" y="2330149"/>
            <a:ext cx="44223" cy="56305"/>
          </a:xfrm>
          <a:custGeom>
            <a:avLst/>
            <a:gdLst/>
            <a:ahLst/>
            <a:cxnLst/>
            <a:rect l="l" t="t" r="r" b="b"/>
            <a:pathLst>
              <a:path w="2716" h="3458" extrusionOk="0">
                <a:moveTo>
                  <a:pt x="916" y="0"/>
                </a:moveTo>
                <a:lnTo>
                  <a:pt x="1" y="2889"/>
                </a:lnTo>
                <a:cubicBezTo>
                  <a:pt x="95" y="2936"/>
                  <a:pt x="206" y="2968"/>
                  <a:pt x="316" y="2999"/>
                </a:cubicBezTo>
                <a:cubicBezTo>
                  <a:pt x="506" y="3047"/>
                  <a:pt x="758" y="3126"/>
                  <a:pt x="1011" y="3189"/>
                </a:cubicBezTo>
                <a:cubicBezTo>
                  <a:pt x="1248" y="3268"/>
                  <a:pt x="1485" y="3331"/>
                  <a:pt x="1737" y="3378"/>
                </a:cubicBezTo>
                <a:cubicBezTo>
                  <a:pt x="1927" y="3426"/>
                  <a:pt x="2053" y="3457"/>
                  <a:pt x="2053" y="3457"/>
                </a:cubicBezTo>
                <a:lnTo>
                  <a:pt x="2716" y="490"/>
                </a:lnTo>
                <a:lnTo>
                  <a:pt x="2432" y="426"/>
                </a:lnTo>
                <a:cubicBezTo>
                  <a:pt x="2258" y="395"/>
                  <a:pt x="2037" y="347"/>
                  <a:pt x="1800" y="269"/>
                </a:cubicBezTo>
                <a:lnTo>
                  <a:pt x="1185" y="95"/>
                </a:lnTo>
                <a:cubicBezTo>
                  <a:pt x="1090" y="79"/>
                  <a:pt x="1011" y="48"/>
                  <a:pt x="91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4186294" y="2183379"/>
            <a:ext cx="58861" cy="55019"/>
          </a:xfrm>
          <a:custGeom>
            <a:avLst/>
            <a:gdLst/>
            <a:ahLst/>
            <a:cxnLst/>
            <a:rect l="l" t="t" r="r" b="b"/>
            <a:pathLst>
              <a:path w="3615" h="3379" extrusionOk="0">
                <a:moveTo>
                  <a:pt x="2573" y="1"/>
                </a:moveTo>
                <a:lnTo>
                  <a:pt x="0" y="1611"/>
                </a:lnTo>
                <a:cubicBezTo>
                  <a:pt x="0" y="1611"/>
                  <a:pt x="268" y="2053"/>
                  <a:pt x="584" y="2495"/>
                </a:cubicBezTo>
                <a:cubicBezTo>
                  <a:pt x="884" y="2937"/>
                  <a:pt x="1200" y="3379"/>
                  <a:pt x="1200" y="3379"/>
                </a:cubicBezTo>
                <a:lnTo>
                  <a:pt x="3615" y="1564"/>
                </a:lnTo>
                <a:lnTo>
                  <a:pt x="3078" y="790"/>
                </a:lnTo>
                <a:cubicBezTo>
                  <a:pt x="2826" y="395"/>
                  <a:pt x="2573" y="1"/>
                  <a:pt x="257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3870919" y="1353704"/>
            <a:ext cx="1299262" cy="1299018"/>
          </a:xfrm>
          <a:custGeom>
            <a:avLst/>
            <a:gdLst/>
            <a:ahLst/>
            <a:cxnLst/>
            <a:rect l="l" t="t" r="r" b="b"/>
            <a:pathLst>
              <a:path w="79795" h="79780" extrusionOk="0">
                <a:moveTo>
                  <a:pt x="40600" y="1232"/>
                </a:moveTo>
                <a:cubicBezTo>
                  <a:pt x="41042" y="1264"/>
                  <a:pt x="41721" y="1248"/>
                  <a:pt x="42621" y="1327"/>
                </a:cubicBezTo>
                <a:cubicBezTo>
                  <a:pt x="45178" y="1500"/>
                  <a:pt x="47719" y="1927"/>
                  <a:pt x="50198" y="2621"/>
                </a:cubicBezTo>
                <a:cubicBezTo>
                  <a:pt x="59132" y="5099"/>
                  <a:pt x="66883" y="10703"/>
                  <a:pt x="72029" y="18406"/>
                </a:cubicBezTo>
                <a:cubicBezTo>
                  <a:pt x="73670" y="20869"/>
                  <a:pt x="75044" y="23521"/>
                  <a:pt x="76085" y="26299"/>
                </a:cubicBezTo>
                <a:cubicBezTo>
                  <a:pt x="77206" y="29267"/>
                  <a:pt x="77948" y="32376"/>
                  <a:pt x="78311" y="35534"/>
                </a:cubicBezTo>
                <a:cubicBezTo>
                  <a:pt x="78453" y="36812"/>
                  <a:pt x="78532" y="38107"/>
                  <a:pt x="78548" y="39401"/>
                </a:cubicBezTo>
                <a:lnTo>
                  <a:pt x="78548" y="40395"/>
                </a:lnTo>
                <a:cubicBezTo>
                  <a:pt x="78516" y="42100"/>
                  <a:pt x="78390" y="43821"/>
                  <a:pt x="78153" y="45510"/>
                </a:cubicBezTo>
                <a:cubicBezTo>
                  <a:pt x="77901" y="47230"/>
                  <a:pt x="77522" y="48919"/>
                  <a:pt x="77048" y="50593"/>
                </a:cubicBezTo>
                <a:cubicBezTo>
                  <a:pt x="76812" y="51429"/>
                  <a:pt x="76527" y="52266"/>
                  <a:pt x="76243" y="53103"/>
                </a:cubicBezTo>
                <a:cubicBezTo>
                  <a:pt x="76085" y="53513"/>
                  <a:pt x="75912" y="53923"/>
                  <a:pt x="75754" y="54350"/>
                </a:cubicBezTo>
                <a:cubicBezTo>
                  <a:pt x="75596" y="54760"/>
                  <a:pt x="75423" y="55155"/>
                  <a:pt x="75233" y="55565"/>
                </a:cubicBezTo>
                <a:cubicBezTo>
                  <a:pt x="72250" y="62290"/>
                  <a:pt x="67404" y="68020"/>
                  <a:pt x="61279" y="72092"/>
                </a:cubicBezTo>
                <a:cubicBezTo>
                  <a:pt x="59716" y="73134"/>
                  <a:pt x="58090" y="74065"/>
                  <a:pt x="56385" y="74855"/>
                </a:cubicBezTo>
                <a:cubicBezTo>
                  <a:pt x="54681" y="75660"/>
                  <a:pt x="52913" y="76339"/>
                  <a:pt x="51097" y="76891"/>
                </a:cubicBezTo>
                <a:cubicBezTo>
                  <a:pt x="47593" y="77964"/>
                  <a:pt x="43947" y="78517"/>
                  <a:pt x="40269" y="78533"/>
                </a:cubicBezTo>
                <a:lnTo>
                  <a:pt x="39511" y="78533"/>
                </a:lnTo>
                <a:cubicBezTo>
                  <a:pt x="32029" y="78485"/>
                  <a:pt x="24736" y="76244"/>
                  <a:pt x="18501" y="72092"/>
                </a:cubicBezTo>
                <a:cubicBezTo>
                  <a:pt x="12376" y="68020"/>
                  <a:pt x="7546" y="62290"/>
                  <a:pt x="4563" y="55565"/>
                </a:cubicBezTo>
                <a:cubicBezTo>
                  <a:pt x="4357" y="55155"/>
                  <a:pt x="4199" y="54744"/>
                  <a:pt x="4042" y="54334"/>
                </a:cubicBezTo>
                <a:cubicBezTo>
                  <a:pt x="3884" y="53923"/>
                  <a:pt x="3710" y="53513"/>
                  <a:pt x="3552" y="53103"/>
                </a:cubicBezTo>
                <a:cubicBezTo>
                  <a:pt x="3268" y="52250"/>
                  <a:pt x="2968" y="51429"/>
                  <a:pt x="2747" y="50577"/>
                </a:cubicBezTo>
                <a:cubicBezTo>
                  <a:pt x="2258" y="48919"/>
                  <a:pt x="1895" y="47215"/>
                  <a:pt x="1642" y="45494"/>
                </a:cubicBezTo>
                <a:cubicBezTo>
                  <a:pt x="1405" y="43805"/>
                  <a:pt x="1279" y="42100"/>
                  <a:pt x="1248" y="40380"/>
                </a:cubicBezTo>
                <a:cubicBezTo>
                  <a:pt x="1232" y="40048"/>
                  <a:pt x="1232" y="39732"/>
                  <a:pt x="1248" y="39401"/>
                </a:cubicBezTo>
                <a:cubicBezTo>
                  <a:pt x="1263" y="38107"/>
                  <a:pt x="1342" y="36812"/>
                  <a:pt x="1484" y="35518"/>
                </a:cubicBezTo>
                <a:cubicBezTo>
                  <a:pt x="1847" y="32361"/>
                  <a:pt x="2589" y="29267"/>
                  <a:pt x="3710" y="26299"/>
                </a:cubicBezTo>
                <a:cubicBezTo>
                  <a:pt x="6599" y="18612"/>
                  <a:pt x="11855" y="12045"/>
                  <a:pt x="18722" y="7562"/>
                </a:cubicBezTo>
                <a:cubicBezTo>
                  <a:pt x="22068" y="5352"/>
                  <a:pt x="25731" y="3695"/>
                  <a:pt x="29598" y="2621"/>
                </a:cubicBezTo>
                <a:cubicBezTo>
                  <a:pt x="32076" y="1942"/>
                  <a:pt x="34618" y="1500"/>
                  <a:pt x="37175" y="1327"/>
                </a:cubicBezTo>
                <a:cubicBezTo>
                  <a:pt x="38059" y="1264"/>
                  <a:pt x="38738" y="1264"/>
                  <a:pt x="39195" y="1248"/>
                </a:cubicBezTo>
                <a:lnTo>
                  <a:pt x="40269" y="1248"/>
                </a:lnTo>
                <a:cubicBezTo>
                  <a:pt x="40363" y="1232"/>
                  <a:pt x="40474" y="1232"/>
                  <a:pt x="40600" y="1232"/>
                </a:cubicBezTo>
                <a:close/>
                <a:moveTo>
                  <a:pt x="39180" y="1"/>
                </a:moveTo>
                <a:cubicBezTo>
                  <a:pt x="38722" y="1"/>
                  <a:pt x="38011" y="1"/>
                  <a:pt x="37096" y="80"/>
                </a:cubicBezTo>
                <a:cubicBezTo>
                  <a:pt x="34444" y="269"/>
                  <a:pt x="31824" y="711"/>
                  <a:pt x="29266" y="1421"/>
                </a:cubicBezTo>
                <a:cubicBezTo>
                  <a:pt x="25273" y="2526"/>
                  <a:pt x="21484" y="4231"/>
                  <a:pt x="18012" y="6504"/>
                </a:cubicBezTo>
                <a:cubicBezTo>
                  <a:pt x="13544" y="9456"/>
                  <a:pt x="9709" y="13260"/>
                  <a:pt x="6725" y="17712"/>
                </a:cubicBezTo>
                <a:cubicBezTo>
                  <a:pt x="5020" y="20253"/>
                  <a:pt x="3631" y="23000"/>
                  <a:pt x="2542" y="25857"/>
                </a:cubicBezTo>
                <a:cubicBezTo>
                  <a:pt x="1390" y="28919"/>
                  <a:pt x="616" y="32124"/>
                  <a:pt x="253" y="35391"/>
                </a:cubicBezTo>
                <a:cubicBezTo>
                  <a:pt x="95" y="36717"/>
                  <a:pt x="16" y="38059"/>
                  <a:pt x="1" y="39401"/>
                </a:cubicBezTo>
                <a:lnTo>
                  <a:pt x="1" y="40380"/>
                </a:lnTo>
                <a:cubicBezTo>
                  <a:pt x="16" y="42163"/>
                  <a:pt x="158" y="43931"/>
                  <a:pt x="411" y="45683"/>
                </a:cubicBezTo>
                <a:cubicBezTo>
                  <a:pt x="664" y="47451"/>
                  <a:pt x="1042" y="49204"/>
                  <a:pt x="1548" y="50924"/>
                </a:cubicBezTo>
                <a:cubicBezTo>
                  <a:pt x="1784" y="51792"/>
                  <a:pt x="2084" y="52661"/>
                  <a:pt x="2384" y="53513"/>
                </a:cubicBezTo>
                <a:cubicBezTo>
                  <a:pt x="2542" y="53939"/>
                  <a:pt x="2716" y="54365"/>
                  <a:pt x="2874" y="54792"/>
                </a:cubicBezTo>
                <a:cubicBezTo>
                  <a:pt x="3047" y="55218"/>
                  <a:pt x="3221" y="55644"/>
                  <a:pt x="3410" y="56070"/>
                </a:cubicBezTo>
                <a:cubicBezTo>
                  <a:pt x="6504" y="63000"/>
                  <a:pt x="11492" y="68919"/>
                  <a:pt x="17822" y="73134"/>
                </a:cubicBezTo>
                <a:cubicBezTo>
                  <a:pt x="19432" y="74192"/>
                  <a:pt x="21121" y="75155"/>
                  <a:pt x="22873" y="75975"/>
                </a:cubicBezTo>
                <a:cubicBezTo>
                  <a:pt x="26409" y="77649"/>
                  <a:pt x="30182" y="78785"/>
                  <a:pt x="34065" y="79354"/>
                </a:cubicBezTo>
                <a:cubicBezTo>
                  <a:pt x="35865" y="79622"/>
                  <a:pt x="37680" y="79764"/>
                  <a:pt x="39511" y="79780"/>
                </a:cubicBezTo>
                <a:lnTo>
                  <a:pt x="40269" y="79780"/>
                </a:lnTo>
                <a:cubicBezTo>
                  <a:pt x="42100" y="79764"/>
                  <a:pt x="43915" y="79622"/>
                  <a:pt x="45730" y="79354"/>
                </a:cubicBezTo>
                <a:cubicBezTo>
                  <a:pt x="49598" y="78785"/>
                  <a:pt x="53371" y="77649"/>
                  <a:pt x="56906" y="75975"/>
                </a:cubicBezTo>
                <a:cubicBezTo>
                  <a:pt x="58659" y="75155"/>
                  <a:pt x="60348" y="74192"/>
                  <a:pt x="61973" y="73134"/>
                </a:cubicBezTo>
                <a:cubicBezTo>
                  <a:pt x="68288" y="68919"/>
                  <a:pt x="73291" y="63000"/>
                  <a:pt x="76370" y="56070"/>
                </a:cubicBezTo>
                <a:cubicBezTo>
                  <a:pt x="76575" y="55644"/>
                  <a:pt x="76748" y="55218"/>
                  <a:pt x="76906" y="54792"/>
                </a:cubicBezTo>
                <a:cubicBezTo>
                  <a:pt x="77080" y="54365"/>
                  <a:pt x="77254" y="53939"/>
                  <a:pt x="77411" y="53513"/>
                </a:cubicBezTo>
                <a:cubicBezTo>
                  <a:pt x="77696" y="52661"/>
                  <a:pt x="77996" y="51792"/>
                  <a:pt x="78248" y="50924"/>
                </a:cubicBezTo>
                <a:cubicBezTo>
                  <a:pt x="78737" y="49204"/>
                  <a:pt x="79116" y="47451"/>
                  <a:pt x="79369" y="45683"/>
                </a:cubicBezTo>
                <a:cubicBezTo>
                  <a:pt x="79621" y="43931"/>
                  <a:pt x="79763" y="42163"/>
                  <a:pt x="79779" y="40380"/>
                </a:cubicBezTo>
                <a:cubicBezTo>
                  <a:pt x="79795" y="40048"/>
                  <a:pt x="79795" y="39732"/>
                  <a:pt x="79779" y="39401"/>
                </a:cubicBezTo>
                <a:cubicBezTo>
                  <a:pt x="79763" y="38059"/>
                  <a:pt x="79685" y="36717"/>
                  <a:pt x="79527" y="35376"/>
                </a:cubicBezTo>
                <a:cubicBezTo>
                  <a:pt x="79164" y="32124"/>
                  <a:pt x="78406" y="28919"/>
                  <a:pt x="77254" y="25857"/>
                </a:cubicBezTo>
                <a:cubicBezTo>
                  <a:pt x="76164" y="23000"/>
                  <a:pt x="74760" y="20253"/>
                  <a:pt x="73070" y="17712"/>
                </a:cubicBezTo>
                <a:cubicBezTo>
                  <a:pt x="70087" y="13260"/>
                  <a:pt x="66235" y="9456"/>
                  <a:pt x="61768" y="6520"/>
                </a:cubicBezTo>
                <a:cubicBezTo>
                  <a:pt x="58311" y="4247"/>
                  <a:pt x="54523" y="2526"/>
                  <a:pt x="50529" y="1421"/>
                </a:cubicBezTo>
                <a:cubicBezTo>
                  <a:pt x="47972" y="711"/>
                  <a:pt x="45352" y="269"/>
                  <a:pt x="42700" y="95"/>
                </a:cubicBezTo>
                <a:cubicBezTo>
                  <a:pt x="41784" y="17"/>
                  <a:pt x="41090" y="17"/>
                  <a:pt x="4061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3"/>
          <p:cNvSpPr/>
          <p:nvPr/>
        </p:nvSpPr>
        <p:spPr>
          <a:xfrm>
            <a:off x="4513997" y="1380440"/>
            <a:ext cx="628944" cy="631012"/>
          </a:xfrm>
          <a:custGeom>
            <a:avLst/>
            <a:gdLst/>
            <a:ahLst/>
            <a:cxnLst/>
            <a:rect l="l" t="t" r="r" b="b"/>
            <a:pathLst>
              <a:path w="38627" h="38754" extrusionOk="0">
                <a:moveTo>
                  <a:pt x="0" y="0"/>
                </a:moveTo>
                <a:lnTo>
                  <a:pt x="0" y="648"/>
                </a:lnTo>
                <a:lnTo>
                  <a:pt x="1058" y="648"/>
                </a:lnTo>
                <a:cubicBezTo>
                  <a:pt x="1516" y="663"/>
                  <a:pt x="2163" y="663"/>
                  <a:pt x="3031" y="727"/>
                </a:cubicBezTo>
                <a:cubicBezTo>
                  <a:pt x="5525" y="900"/>
                  <a:pt x="8003" y="1326"/>
                  <a:pt x="10419" y="1989"/>
                </a:cubicBezTo>
                <a:cubicBezTo>
                  <a:pt x="14175" y="3031"/>
                  <a:pt x="17759" y="4641"/>
                  <a:pt x="21010" y="6788"/>
                </a:cubicBezTo>
                <a:cubicBezTo>
                  <a:pt x="27688" y="11161"/>
                  <a:pt x="32802" y="17554"/>
                  <a:pt x="35612" y="25020"/>
                </a:cubicBezTo>
                <a:cubicBezTo>
                  <a:pt x="36701" y="27925"/>
                  <a:pt x="37427" y="30940"/>
                  <a:pt x="37774" y="34018"/>
                </a:cubicBezTo>
                <a:cubicBezTo>
                  <a:pt x="37932" y="35249"/>
                  <a:pt x="38011" y="36512"/>
                  <a:pt x="38011" y="37759"/>
                </a:cubicBezTo>
                <a:cubicBezTo>
                  <a:pt x="38027" y="38090"/>
                  <a:pt x="38027" y="38422"/>
                  <a:pt x="38011" y="38753"/>
                </a:cubicBezTo>
                <a:lnTo>
                  <a:pt x="38627" y="38753"/>
                </a:lnTo>
                <a:lnTo>
                  <a:pt x="38627" y="37759"/>
                </a:lnTo>
                <a:cubicBezTo>
                  <a:pt x="38627" y="36480"/>
                  <a:pt x="38548" y="35202"/>
                  <a:pt x="38390" y="33939"/>
                </a:cubicBezTo>
                <a:cubicBezTo>
                  <a:pt x="38043" y="30813"/>
                  <a:pt x="37301" y="27735"/>
                  <a:pt x="36196" y="24799"/>
                </a:cubicBezTo>
                <a:cubicBezTo>
                  <a:pt x="33339" y="17206"/>
                  <a:pt x="28145" y="10703"/>
                  <a:pt x="21358" y="6251"/>
                </a:cubicBezTo>
                <a:cubicBezTo>
                  <a:pt x="18043" y="4073"/>
                  <a:pt x="14412" y="2431"/>
                  <a:pt x="10592" y="1358"/>
                </a:cubicBezTo>
                <a:cubicBezTo>
                  <a:pt x="8145" y="679"/>
                  <a:pt x="5620" y="253"/>
                  <a:pt x="3078" y="79"/>
                </a:cubicBezTo>
                <a:cubicBezTo>
                  <a:pt x="2210" y="16"/>
                  <a:pt x="1547" y="16"/>
                  <a:pt x="108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3916412" y="1398953"/>
            <a:ext cx="1208293" cy="1208276"/>
          </a:xfrm>
          <a:custGeom>
            <a:avLst/>
            <a:gdLst/>
            <a:ahLst/>
            <a:cxnLst/>
            <a:rect l="l" t="t" r="r" b="b"/>
            <a:pathLst>
              <a:path w="74208" h="74207" extrusionOk="0">
                <a:moveTo>
                  <a:pt x="37759" y="316"/>
                </a:moveTo>
                <a:cubicBezTo>
                  <a:pt x="38201" y="347"/>
                  <a:pt x="38848" y="331"/>
                  <a:pt x="39685" y="410"/>
                </a:cubicBezTo>
                <a:cubicBezTo>
                  <a:pt x="42131" y="568"/>
                  <a:pt x="44547" y="979"/>
                  <a:pt x="46914" y="1642"/>
                </a:cubicBezTo>
                <a:cubicBezTo>
                  <a:pt x="50592" y="2652"/>
                  <a:pt x="54081" y="4230"/>
                  <a:pt x="57269" y="6330"/>
                </a:cubicBezTo>
                <a:cubicBezTo>
                  <a:pt x="66425" y="12313"/>
                  <a:pt x="72439" y="22084"/>
                  <a:pt x="73670" y="32944"/>
                </a:cubicBezTo>
                <a:cubicBezTo>
                  <a:pt x="73812" y="34159"/>
                  <a:pt x="73891" y="35391"/>
                  <a:pt x="73891" y="36622"/>
                </a:cubicBezTo>
                <a:lnTo>
                  <a:pt x="73891" y="37601"/>
                </a:lnTo>
                <a:cubicBezTo>
                  <a:pt x="73876" y="39226"/>
                  <a:pt x="73749" y="40852"/>
                  <a:pt x="73512" y="42462"/>
                </a:cubicBezTo>
                <a:cubicBezTo>
                  <a:pt x="73276" y="44088"/>
                  <a:pt x="72928" y="45698"/>
                  <a:pt x="72471" y="47293"/>
                </a:cubicBezTo>
                <a:cubicBezTo>
                  <a:pt x="72250" y="48098"/>
                  <a:pt x="71966" y="48887"/>
                  <a:pt x="71697" y="49676"/>
                </a:cubicBezTo>
                <a:cubicBezTo>
                  <a:pt x="71539" y="50071"/>
                  <a:pt x="71381" y="50466"/>
                  <a:pt x="71239" y="50860"/>
                </a:cubicBezTo>
                <a:cubicBezTo>
                  <a:pt x="71082" y="51255"/>
                  <a:pt x="70924" y="51650"/>
                  <a:pt x="70750" y="52028"/>
                </a:cubicBezTo>
                <a:cubicBezTo>
                  <a:pt x="67893" y="58421"/>
                  <a:pt x="63299" y="63883"/>
                  <a:pt x="57475" y="67766"/>
                </a:cubicBezTo>
                <a:cubicBezTo>
                  <a:pt x="55975" y="68745"/>
                  <a:pt x="54428" y="69629"/>
                  <a:pt x="52802" y="70387"/>
                </a:cubicBezTo>
                <a:cubicBezTo>
                  <a:pt x="51176" y="71160"/>
                  <a:pt x="49503" y="71807"/>
                  <a:pt x="47783" y="72328"/>
                </a:cubicBezTo>
                <a:cubicBezTo>
                  <a:pt x="44436" y="73339"/>
                  <a:pt x="40979" y="73875"/>
                  <a:pt x="37491" y="73891"/>
                </a:cubicBezTo>
                <a:lnTo>
                  <a:pt x="36733" y="73891"/>
                </a:lnTo>
                <a:cubicBezTo>
                  <a:pt x="33244" y="73875"/>
                  <a:pt x="29772" y="73339"/>
                  <a:pt x="26441" y="72328"/>
                </a:cubicBezTo>
                <a:cubicBezTo>
                  <a:pt x="24720" y="71807"/>
                  <a:pt x="23047" y="71160"/>
                  <a:pt x="21421" y="70387"/>
                </a:cubicBezTo>
                <a:cubicBezTo>
                  <a:pt x="19795" y="69629"/>
                  <a:pt x="18248" y="68745"/>
                  <a:pt x="16765" y="67766"/>
                </a:cubicBezTo>
                <a:cubicBezTo>
                  <a:pt x="10924" y="63883"/>
                  <a:pt x="6315" y="58421"/>
                  <a:pt x="3458" y="52028"/>
                </a:cubicBezTo>
                <a:cubicBezTo>
                  <a:pt x="3284" y="51634"/>
                  <a:pt x="3126" y="51255"/>
                  <a:pt x="2968" y="50860"/>
                </a:cubicBezTo>
                <a:cubicBezTo>
                  <a:pt x="2810" y="50466"/>
                  <a:pt x="2653" y="50071"/>
                  <a:pt x="2510" y="49676"/>
                </a:cubicBezTo>
                <a:cubicBezTo>
                  <a:pt x="2242" y="48887"/>
                  <a:pt x="1958" y="48082"/>
                  <a:pt x="1737" y="47293"/>
                </a:cubicBezTo>
                <a:cubicBezTo>
                  <a:pt x="1279" y="45698"/>
                  <a:pt x="932" y="44088"/>
                  <a:pt x="695" y="42447"/>
                </a:cubicBezTo>
                <a:cubicBezTo>
                  <a:pt x="458" y="40837"/>
                  <a:pt x="348" y="39226"/>
                  <a:pt x="316" y="37601"/>
                </a:cubicBezTo>
                <a:cubicBezTo>
                  <a:pt x="301" y="37269"/>
                  <a:pt x="301" y="36938"/>
                  <a:pt x="316" y="36606"/>
                </a:cubicBezTo>
                <a:cubicBezTo>
                  <a:pt x="332" y="35391"/>
                  <a:pt x="411" y="34159"/>
                  <a:pt x="553" y="32944"/>
                </a:cubicBezTo>
                <a:cubicBezTo>
                  <a:pt x="885" y="29945"/>
                  <a:pt x="1595" y="26993"/>
                  <a:pt x="2653" y="24167"/>
                </a:cubicBezTo>
                <a:cubicBezTo>
                  <a:pt x="5415" y="16859"/>
                  <a:pt x="10419" y="10608"/>
                  <a:pt x="16954" y="6330"/>
                </a:cubicBezTo>
                <a:cubicBezTo>
                  <a:pt x="20127" y="4230"/>
                  <a:pt x="23631" y="2652"/>
                  <a:pt x="27309" y="1642"/>
                </a:cubicBezTo>
                <a:cubicBezTo>
                  <a:pt x="29661" y="979"/>
                  <a:pt x="32076" y="568"/>
                  <a:pt x="34523" y="395"/>
                </a:cubicBezTo>
                <a:cubicBezTo>
                  <a:pt x="35375" y="331"/>
                  <a:pt x="36023" y="331"/>
                  <a:pt x="36449" y="316"/>
                </a:cubicBezTo>
                <a:close/>
                <a:moveTo>
                  <a:pt x="36433" y="0"/>
                </a:moveTo>
                <a:cubicBezTo>
                  <a:pt x="35991" y="16"/>
                  <a:pt x="35344" y="0"/>
                  <a:pt x="34491" y="95"/>
                </a:cubicBezTo>
                <a:cubicBezTo>
                  <a:pt x="32029" y="253"/>
                  <a:pt x="29598" y="663"/>
                  <a:pt x="27214" y="1342"/>
                </a:cubicBezTo>
                <a:cubicBezTo>
                  <a:pt x="18643" y="3710"/>
                  <a:pt x="11192" y="9077"/>
                  <a:pt x="6252" y="16480"/>
                </a:cubicBezTo>
                <a:cubicBezTo>
                  <a:pt x="4673" y="18848"/>
                  <a:pt x="3363" y="21389"/>
                  <a:pt x="2368" y="24041"/>
                </a:cubicBezTo>
                <a:cubicBezTo>
                  <a:pt x="1295" y="26898"/>
                  <a:pt x="585" y="29882"/>
                  <a:pt x="253" y="32912"/>
                </a:cubicBezTo>
                <a:cubicBezTo>
                  <a:pt x="95" y="34144"/>
                  <a:pt x="16" y="35375"/>
                  <a:pt x="16" y="36622"/>
                </a:cubicBezTo>
                <a:cubicBezTo>
                  <a:pt x="1" y="36938"/>
                  <a:pt x="1" y="37269"/>
                  <a:pt x="16" y="37601"/>
                </a:cubicBezTo>
                <a:cubicBezTo>
                  <a:pt x="32" y="39242"/>
                  <a:pt x="158" y="40868"/>
                  <a:pt x="395" y="42494"/>
                </a:cubicBezTo>
                <a:cubicBezTo>
                  <a:pt x="632" y="44136"/>
                  <a:pt x="995" y="45777"/>
                  <a:pt x="1453" y="47372"/>
                </a:cubicBezTo>
                <a:cubicBezTo>
                  <a:pt x="1658" y="48177"/>
                  <a:pt x="1958" y="48982"/>
                  <a:pt x="2226" y="49787"/>
                </a:cubicBezTo>
                <a:cubicBezTo>
                  <a:pt x="2368" y="50182"/>
                  <a:pt x="2526" y="50576"/>
                  <a:pt x="2684" y="50971"/>
                </a:cubicBezTo>
                <a:cubicBezTo>
                  <a:pt x="2842" y="51365"/>
                  <a:pt x="3016" y="51760"/>
                  <a:pt x="3189" y="52139"/>
                </a:cubicBezTo>
                <a:cubicBezTo>
                  <a:pt x="6062" y="58595"/>
                  <a:pt x="10703" y="64104"/>
                  <a:pt x="16575" y="68019"/>
                </a:cubicBezTo>
                <a:cubicBezTo>
                  <a:pt x="18090" y="69013"/>
                  <a:pt x="19653" y="69897"/>
                  <a:pt x="21279" y="70671"/>
                </a:cubicBezTo>
                <a:cubicBezTo>
                  <a:pt x="22921" y="71444"/>
                  <a:pt x="24610" y="72092"/>
                  <a:pt x="26346" y="72612"/>
                </a:cubicBezTo>
                <a:cubicBezTo>
                  <a:pt x="28098" y="73149"/>
                  <a:pt x="29882" y="73544"/>
                  <a:pt x="31682" y="73812"/>
                </a:cubicBezTo>
                <a:cubicBezTo>
                  <a:pt x="33355" y="74049"/>
                  <a:pt x="35044" y="74191"/>
                  <a:pt x="36733" y="74207"/>
                </a:cubicBezTo>
                <a:lnTo>
                  <a:pt x="37491" y="74207"/>
                </a:lnTo>
                <a:cubicBezTo>
                  <a:pt x="39180" y="74191"/>
                  <a:pt x="40869" y="74049"/>
                  <a:pt x="42542" y="73812"/>
                </a:cubicBezTo>
                <a:cubicBezTo>
                  <a:pt x="44341" y="73544"/>
                  <a:pt x="46125" y="73149"/>
                  <a:pt x="47861" y="72612"/>
                </a:cubicBezTo>
                <a:cubicBezTo>
                  <a:pt x="49598" y="72092"/>
                  <a:pt x="51287" y="71444"/>
                  <a:pt x="52929" y="70671"/>
                </a:cubicBezTo>
                <a:cubicBezTo>
                  <a:pt x="54554" y="69897"/>
                  <a:pt x="56117" y="69013"/>
                  <a:pt x="57633" y="68019"/>
                </a:cubicBezTo>
                <a:cubicBezTo>
                  <a:pt x="63505" y="64104"/>
                  <a:pt x="68145" y="58595"/>
                  <a:pt x="71018" y="52155"/>
                </a:cubicBezTo>
                <a:cubicBezTo>
                  <a:pt x="71208" y="51760"/>
                  <a:pt x="71366" y="51365"/>
                  <a:pt x="71524" y="50971"/>
                </a:cubicBezTo>
                <a:cubicBezTo>
                  <a:pt x="71666" y="50576"/>
                  <a:pt x="71839" y="50182"/>
                  <a:pt x="71981" y="49787"/>
                </a:cubicBezTo>
                <a:cubicBezTo>
                  <a:pt x="72250" y="48982"/>
                  <a:pt x="72550" y="48193"/>
                  <a:pt x="72771" y="47372"/>
                </a:cubicBezTo>
                <a:cubicBezTo>
                  <a:pt x="73228" y="45777"/>
                  <a:pt x="73576" y="44152"/>
                  <a:pt x="73812" y="42510"/>
                </a:cubicBezTo>
                <a:cubicBezTo>
                  <a:pt x="74049" y="40884"/>
                  <a:pt x="74175" y="39242"/>
                  <a:pt x="74191" y="37601"/>
                </a:cubicBezTo>
                <a:cubicBezTo>
                  <a:pt x="74207" y="37285"/>
                  <a:pt x="74207" y="36953"/>
                  <a:pt x="74191" y="36622"/>
                </a:cubicBezTo>
                <a:cubicBezTo>
                  <a:pt x="74191" y="35391"/>
                  <a:pt x="74112" y="34144"/>
                  <a:pt x="73954" y="32928"/>
                </a:cubicBezTo>
                <a:cubicBezTo>
                  <a:pt x="73623" y="29897"/>
                  <a:pt x="72913" y="26914"/>
                  <a:pt x="71839" y="24057"/>
                </a:cubicBezTo>
                <a:cubicBezTo>
                  <a:pt x="70829" y="21389"/>
                  <a:pt x="69519" y="18863"/>
                  <a:pt x="67940" y="16480"/>
                </a:cubicBezTo>
                <a:cubicBezTo>
                  <a:pt x="65162" y="12344"/>
                  <a:pt x="61595" y="8808"/>
                  <a:pt x="57427" y="6077"/>
                </a:cubicBezTo>
                <a:cubicBezTo>
                  <a:pt x="54223" y="3962"/>
                  <a:pt x="50687" y="2368"/>
                  <a:pt x="46993" y="1342"/>
                </a:cubicBezTo>
                <a:cubicBezTo>
                  <a:pt x="44610" y="679"/>
                  <a:pt x="42179" y="253"/>
                  <a:pt x="39716" y="95"/>
                </a:cubicBezTo>
                <a:cubicBezTo>
                  <a:pt x="38864" y="16"/>
                  <a:pt x="38201" y="32"/>
                  <a:pt x="37775" y="16"/>
                </a:cubicBezTo>
                <a:lnTo>
                  <a:pt x="37096" y="16"/>
                </a:lnTo>
                <a:cubicBezTo>
                  <a:pt x="37096" y="16"/>
                  <a:pt x="36970" y="0"/>
                  <a:pt x="367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5035753" y="1949497"/>
            <a:ext cx="38573" cy="125180"/>
          </a:xfrm>
          <a:custGeom>
            <a:avLst/>
            <a:gdLst/>
            <a:ahLst/>
            <a:cxnLst/>
            <a:rect l="l" t="t" r="r" b="b"/>
            <a:pathLst>
              <a:path w="2369" h="7688" extrusionOk="0">
                <a:moveTo>
                  <a:pt x="2194" y="0"/>
                </a:moveTo>
                <a:lnTo>
                  <a:pt x="127" y="205"/>
                </a:lnTo>
                <a:cubicBezTo>
                  <a:pt x="127" y="205"/>
                  <a:pt x="158" y="647"/>
                  <a:pt x="221" y="1326"/>
                </a:cubicBezTo>
                <a:cubicBezTo>
                  <a:pt x="253" y="1673"/>
                  <a:pt x="253" y="2068"/>
                  <a:pt x="253" y="2478"/>
                </a:cubicBezTo>
                <a:cubicBezTo>
                  <a:pt x="253" y="2905"/>
                  <a:pt x="284" y="3362"/>
                  <a:pt x="253" y="3804"/>
                </a:cubicBezTo>
                <a:cubicBezTo>
                  <a:pt x="253" y="5020"/>
                  <a:pt x="158" y="6220"/>
                  <a:pt x="0" y="7419"/>
                </a:cubicBezTo>
                <a:lnTo>
                  <a:pt x="2052" y="7688"/>
                </a:lnTo>
                <a:cubicBezTo>
                  <a:pt x="2226" y="6409"/>
                  <a:pt x="2321" y="5130"/>
                  <a:pt x="2337" y="3852"/>
                </a:cubicBezTo>
                <a:cubicBezTo>
                  <a:pt x="2368" y="3362"/>
                  <a:pt x="2352" y="2873"/>
                  <a:pt x="2337" y="2431"/>
                </a:cubicBezTo>
                <a:cubicBezTo>
                  <a:pt x="2321" y="1989"/>
                  <a:pt x="2321" y="1563"/>
                  <a:pt x="2289" y="1200"/>
                </a:cubicBezTo>
                <a:cubicBezTo>
                  <a:pt x="2242" y="489"/>
                  <a:pt x="2194" y="0"/>
                  <a:pt x="219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5009017" y="1802727"/>
            <a:ext cx="82780" cy="79442"/>
          </a:xfrm>
          <a:custGeom>
            <a:avLst/>
            <a:gdLst/>
            <a:ahLst/>
            <a:cxnLst/>
            <a:rect l="l" t="t" r="r" b="b"/>
            <a:pathLst>
              <a:path w="5084" h="4879" extrusionOk="0">
                <a:moveTo>
                  <a:pt x="3915" y="1"/>
                </a:moveTo>
                <a:lnTo>
                  <a:pt x="1" y="1421"/>
                </a:lnTo>
                <a:cubicBezTo>
                  <a:pt x="1" y="1421"/>
                  <a:pt x="80" y="1627"/>
                  <a:pt x="190" y="1958"/>
                </a:cubicBezTo>
                <a:cubicBezTo>
                  <a:pt x="285" y="2274"/>
                  <a:pt x="443" y="2700"/>
                  <a:pt x="569" y="3142"/>
                </a:cubicBezTo>
                <a:cubicBezTo>
                  <a:pt x="695" y="3568"/>
                  <a:pt x="821" y="4010"/>
                  <a:pt x="916" y="4342"/>
                </a:cubicBezTo>
                <a:lnTo>
                  <a:pt x="1042" y="4878"/>
                </a:lnTo>
                <a:lnTo>
                  <a:pt x="5084" y="3915"/>
                </a:lnTo>
                <a:cubicBezTo>
                  <a:pt x="5084" y="3915"/>
                  <a:pt x="5036" y="3663"/>
                  <a:pt x="4926" y="3300"/>
                </a:cubicBezTo>
                <a:cubicBezTo>
                  <a:pt x="4831" y="2937"/>
                  <a:pt x="4689" y="2432"/>
                  <a:pt x="4547" y="1942"/>
                </a:cubicBezTo>
                <a:cubicBezTo>
                  <a:pt x="4421" y="1453"/>
                  <a:pt x="4231" y="964"/>
                  <a:pt x="4121" y="601"/>
                </a:cubicBezTo>
                <a:lnTo>
                  <a:pt x="391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4939881" y="1676277"/>
            <a:ext cx="61450" cy="69412"/>
          </a:xfrm>
          <a:custGeom>
            <a:avLst/>
            <a:gdLst/>
            <a:ahLst/>
            <a:cxnLst/>
            <a:rect l="l" t="t" r="r" b="b"/>
            <a:pathLst>
              <a:path w="3774" h="4263" extrusionOk="0">
                <a:moveTo>
                  <a:pt x="1674" y="0"/>
                </a:moveTo>
                <a:lnTo>
                  <a:pt x="0" y="1232"/>
                </a:lnTo>
                <a:lnTo>
                  <a:pt x="332" y="1689"/>
                </a:lnTo>
                <a:cubicBezTo>
                  <a:pt x="537" y="1958"/>
                  <a:pt x="790" y="2321"/>
                  <a:pt x="1026" y="2715"/>
                </a:cubicBezTo>
                <a:cubicBezTo>
                  <a:pt x="1532" y="3473"/>
                  <a:pt x="1974" y="4262"/>
                  <a:pt x="1974" y="4262"/>
                </a:cubicBezTo>
                <a:lnTo>
                  <a:pt x="3773" y="3236"/>
                </a:lnTo>
                <a:cubicBezTo>
                  <a:pt x="3773" y="3236"/>
                  <a:pt x="3315" y="2384"/>
                  <a:pt x="2779" y="1579"/>
                </a:cubicBezTo>
                <a:cubicBezTo>
                  <a:pt x="2526" y="1184"/>
                  <a:pt x="2242" y="790"/>
                  <a:pt x="2037" y="490"/>
                </a:cubicBezTo>
                <a:lnTo>
                  <a:pt x="167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4676170" y="1558554"/>
            <a:ext cx="320016" cy="452637"/>
          </a:xfrm>
          <a:custGeom>
            <a:avLst/>
            <a:gdLst/>
            <a:ahLst/>
            <a:cxnLst/>
            <a:rect l="l" t="t" r="r" b="b"/>
            <a:pathLst>
              <a:path w="19654" h="27799" extrusionOk="0">
                <a:moveTo>
                  <a:pt x="853" y="1"/>
                </a:moveTo>
                <a:lnTo>
                  <a:pt x="1" y="2226"/>
                </a:lnTo>
                <a:cubicBezTo>
                  <a:pt x="1" y="2226"/>
                  <a:pt x="932" y="2574"/>
                  <a:pt x="1832" y="3016"/>
                </a:cubicBezTo>
                <a:cubicBezTo>
                  <a:pt x="2290" y="3205"/>
                  <a:pt x="2716" y="3458"/>
                  <a:pt x="3063" y="3616"/>
                </a:cubicBezTo>
                <a:cubicBezTo>
                  <a:pt x="3221" y="3694"/>
                  <a:pt x="3347" y="3773"/>
                  <a:pt x="3458" y="3837"/>
                </a:cubicBezTo>
                <a:cubicBezTo>
                  <a:pt x="3505" y="3868"/>
                  <a:pt x="3552" y="3900"/>
                  <a:pt x="3600" y="3915"/>
                </a:cubicBezTo>
                <a:lnTo>
                  <a:pt x="3000" y="4957"/>
                </a:lnTo>
                <a:cubicBezTo>
                  <a:pt x="3000" y="4957"/>
                  <a:pt x="3158" y="5052"/>
                  <a:pt x="3395" y="5178"/>
                </a:cubicBezTo>
                <a:cubicBezTo>
                  <a:pt x="3647" y="5305"/>
                  <a:pt x="3931" y="5494"/>
                  <a:pt x="4231" y="5683"/>
                </a:cubicBezTo>
                <a:cubicBezTo>
                  <a:pt x="4531" y="5873"/>
                  <a:pt x="4831" y="6078"/>
                  <a:pt x="5052" y="6236"/>
                </a:cubicBezTo>
                <a:cubicBezTo>
                  <a:pt x="5273" y="6378"/>
                  <a:pt x="5415" y="6488"/>
                  <a:pt x="5415" y="6488"/>
                </a:cubicBezTo>
                <a:lnTo>
                  <a:pt x="6110" y="5526"/>
                </a:lnTo>
                <a:cubicBezTo>
                  <a:pt x="6110" y="5526"/>
                  <a:pt x="6299" y="5636"/>
                  <a:pt x="6567" y="5857"/>
                </a:cubicBezTo>
                <a:cubicBezTo>
                  <a:pt x="6836" y="6078"/>
                  <a:pt x="7199" y="6362"/>
                  <a:pt x="7562" y="6646"/>
                </a:cubicBezTo>
                <a:lnTo>
                  <a:pt x="8525" y="7483"/>
                </a:lnTo>
                <a:cubicBezTo>
                  <a:pt x="8777" y="7720"/>
                  <a:pt x="8951" y="7878"/>
                  <a:pt x="8951" y="7878"/>
                </a:cubicBezTo>
                <a:lnTo>
                  <a:pt x="8114" y="8730"/>
                </a:lnTo>
                <a:cubicBezTo>
                  <a:pt x="8114" y="8730"/>
                  <a:pt x="8588" y="9156"/>
                  <a:pt x="9219" y="9851"/>
                </a:cubicBezTo>
                <a:cubicBezTo>
                  <a:pt x="9551" y="10182"/>
                  <a:pt x="9930" y="10608"/>
                  <a:pt x="10293" y="11066"/>
                </a:cubicBezTo>
                <a:cubicBezTo>
                  <a:pt x="10656" y="11524"/>
                  <a:pt x="11035" y="12029"/>
                  <a:pt x="11398" y="12534"/>
                </a:cubicBezTo>
                <a:cubicBezTo>
                  <a:pt x="11777" y="13039"/>
                  <a:pt x="12092" y="13576"/>
                  <a:pt x="12408" y="14065"/>
                </a:cubicBezTo>
                <a:cubicBezTo>
                  <a:pt x="12708" y="14586"/>
                  <a:pt x="12992" y="15060"/>
                  <a:pt x="13197" y="15470"/>
                </a:cubicBezTo>
                <a:cubicBezTo>
                  <a:pt x="13418" y="15896"/>
                  <a:pt x="13592" y="16244"/>
                  <a:pt x="13702" y="16496"/>
                </a:cubicBezTo>
                <a:cubicBezTo>
                  <a:pt x="13813" y="16733"/>
                  <a:pt x="13876" y="16891"/>
                  <a:pt x="13876" y="16891"/>
                </a:cubicBezTo>
                <a:lnTo>
                  <a:pt x="14965" y="16402"/>
                </a:lnTo>
                <a:cubicBezTo>
                  <a:pt x="14965" y="16402"/>
                  <a:pt x="15455" y="17522"/>
                  <a:pt x="15865" y="18690"/>
                </a:cubicBezTo>
                <a:cubicBezTo>
                  <a:pt x="16260" y="19859"/>
                  <a:pt x="16544" y="21058"/>
                  <a:pt x="16544" y="21058"/>
                </a:cubicBezTo>
                <a:lnTo>
                  <a:pt x="15391" y="21342"/>
                </a:lnTo>
                <a:lnTo>
                  <a:pt x="15486" y="21753"/>
                </a:lnTo>
                <a:cubicBezTo>
                  <a:pt x="15549" y="22021"/>
                  <a:pt x="15628" y="22400"/>
                  <a:pt x="15707" y="22874"/>
                </a:cubicBezTo>
                <a:cubicBezTo>
                  <a:pt x="15897" y="23994"/>
                  <a:pt x="16023" y="25147"/>
                  <a:pt x="16070" y="26299"/>
                </a:cubicBezTo>
                <a:cubicBezTo>
                  <a:pt x="16086" y="26473"/>
                  <a:pt x="16086" y="26646"/>
                  <a:pt x="16086" y="26820"/>
                </a:cubicBezTo>
                <a:cubicBezTo>
                  <a:pt x="16102" y="27151"/>
                  <a:pt x="16102" y="27483"/>
                  <a:pt x="16086" y="27799"/>
                </a:cubicBezTo>
                <a:lnTo>
                  <a:pt x="19653" y="27799"/>
                </a:lnTo>
                <a:lnTo>
                  <a:pt x="19653" y="26820"/>
                </a:lnTo>
                <a:cubicBezTo>
                  <a:pt x="19653" y="26220"/>
                  <a:pt x="19622" y="25604"/>
                  <a:pt x="19559" y="25020"/>
                </a:cubicBezTo>
                <a:cubicBezTo>
                  <a:pt x="19480" y="23789"/>
                  <a:pt x="19306" y="22558"/>
                  <a:pt x="19054" y="21358"/>
                </a:cubicBezTo>
                <a:cubicBezTo>
                  <a:pt x="18801" y="20174"/>
                  <a:pt x="18485" y="19006"/>
                  <a:pt x="18106" y="17870"/>
                </a:cubicBezTo>
                <a:cubicBezTo>
                  <a:pt x="17728" y="16765"/>
                  <a:pt x="17286" y="15675"/>
                  <a:pt x="16780" y="14634"/>
                </a:cubicBezTo>
                <a:cubicBezTo>
                  <a:pt x="16291" y="13623"/>
                  <a:pt x="15739" y="12645"/>
                  <a:pt x="15155" y="11713"/>
                </a:cubicBezTo>
                <a:cubicBezTo>
                  <a:pt x="13134" y="8509"/>
                  <a:pt x="10498" y="5731"/>
                  <a:pt x="7420" y="3537"/>
                </a:cubicBezTo>
                <a:cubicBezTo>
                  <a:pt x="6804" y="3063"/>
                  <a:pt x="6189" y="2684"/>
                  <a:pt x="5620" y="2321"/>
                </a:cubicBezTo>
                <a:cubicBezTo>
                  <a:pt x="5036" y="1990"/>
                  <a:pt x="4531" y="1674"/>
                  <a:pt x="4026" y="1437"/>
                </a:cubicBezTo>
                <a:cubicBezTo>
                  <a:pt x="3047" y="916"/>
                  <a:pt x="2258" y="537"/>
                  <a:pt x="1706" y="332"/>
                </a:cubicBezTo>
                <a:cubicBezTo>
                  <a:pt x="1153" y="111"/>
                  <a:pt x="853" y="1"/>
                  <a:pt x="85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4338959" y="1511270"/>
            <a:ext cx="673412" cy="983641"/>
          </a:xfrm>
          <a:custGeom>
            <a:avLst/>
            <a:gdLst/>
            <a:ahLst/>
            <a:cxnLst/>
            <a:rect l="l" t="t" r="r" b="b"/>
            <a:pathLst>
              <a:path w="41358" h="60411" extrusionOk="0">
                <a:moveTo>
                  <a:pt x="11145" y="0"/>
                </a:moveTo>
                <a:lnTo>
                  <a:pt x="11161" y="379"/>
                </a:lnTo>
                <a:lnTo>
                  <a:pt x="11540" y="379"/>
                </a:lnTo>
                <a:cubicBezTo>
                  <a:pt x="11729" y="395"/>
                  <a:pt x="11997" y="411"/>
                  <a:pt x="12345" y="411"/>
                </a:cubicBezTo>
                <a:cubicBezTo>
                  <a:pt x="13450" y="442"/>
                  <a:pt x="14555" y="553"/>
                  <a:pt x="15659" y="711"/>
                </a:cubicBezTo>
                <a:cubicBezTo>
                  <a:pt x="17364" y="979"/>
                  <a:pt x="19053" y="1389"/>
                  <a:pt x="20679" y="1942"/>
                </a:cubicBezTo>
                <a:cubicBezTo>
                  <a:pt x="28209" y="4467"/>
                  <a:pt x="34428" y="9913"/>
                  <a:pt x="37932" y="17033"/>
                </a:cubicBezTo>
                <a:cubicBezTo>
                  <a:pt x="38627" y="18437"/>
                  <a:pt x="39195" y="19890"/>
                  <a:pt x="39669" y="21373"/>
                </a:cubicBezTo>
                <a:cubicBezTo>
                  <a:pt x="40142" y="22905"/>
                  <a:pt x="40490" y="24467"/>
                  <a:pt x="40711" y="26062"/>
                </a:cubicBezTo>
                <a:cubicBezTo>
                  <a:pt x="40884" y="27277"/>
                  <a:pt x="40979" y="28493"/>
                  <a:pt x="40995" y="29708"/>
                </a:cubicBezTo>
                <a:lnTo>
                  <a:pt x="40995" y="30703"/>
                </a:lnTo>
                <a:lnTo>
                  <a:pt x="40995" y="30924"/>
                </a:lnTo>
                <a:cubicBezTo>
                  <a:pt x="40947" y="32565"/>
                  <a:pt x="40774" y="34191"/>
                  <a:pt x="40458" y="35801"/>
                </a:cubicBezTo>
                <a:cubicBezTo>
                  <a:pt x="40142" y="37411"/>
                  <a:pt x="39700" y="38990"/>
                  <a:pt x="39148" y="40537"/>
                </a:cubicBezTo>
                <a:cubicBezTo>
                  <a:pt x="38580" y="42068"/>
                  <a:pt x="37885" y="43536"/>
                  <a:pt x="37080" y="44941"/>
                </a:cubicBezTo>
                <a:cubicBezTo>
                  <a:pt x="34034" y="50308"/>
                  <a:pt x="29408" y="54602"/>
                  <a:pt x="23820" y="57222"/>
                </a:cubicBezTo>
                <a:cubicBezTo>
                  <a:pt x="22573" y="57790"/>
                  <a:pt x="21295" y="58295"/>
                  <a:pt x="19985" y="58706"/>
                </a:cubicBezTo>
                <a:cubicBezTo>
                  <a:pt x="19353" y="58879"/>
                  <a:pt x="18738" y="59085"/>
                  <a:pt x="18106" y="59211"/>
                </a:cubicBezTo>
                <a:cubicBezTo>
                  <a:pt x="17791" y="59290"/>
                  <a:pt x="17475" y="59369"/>
                  <a:pt x="17175" y="59432"/>
                </a:cubicBezTo>
                <a:cubicBezTo>
                  <a:pt x="16859" y="59495"/>
                  <a:pt x="16559" y="59542"/>
                  <a:pt x="16259" y="59590"/>
                </a:cubicBezTo>
                <a:cubicBezTo>
                  <a:pt x="14697" y="59874"/>
                  <a:pt x="13102" y="60016"/>
                  <a:pt x="11524" y="60032"/>
                </a:cubicBezTo>
                <a:lnTo>
                  <a:pt x="10766" y="60032"/>
                </a:lnTo>
                <a:cubicBezTo>
                  <a:pt x="8635" y="60016"/>
                  <a:pt x="6520" y="59763"/>
                  <a:pt x="4452" y="59274"/>
                </a:cubicBezTo>
                <a:cubicBezTo>
                  <a:pt x="3363" y="59037"/>
                  <a:pt x="2305" y="58722"/>
                  <a:pt x="1248" y="58358"/>
                </a:cubicBezTo>
                <a:cubicBezTo>
                  <a:pt x="885" y="58232"/>
                  <a:pt x="616" y="58122"/>
                  <a:pt x="427" y="58043"/>
                </a:cubicBezTo>
                <a:lnTo>
                  <a:pt x="143" y="57932"/>
                </a:lnTo>
                <a:lnTo>
                  <a:pt x="1" y="58295"/>
                </a:lnTo>
                <a:cubicBezTo>
                  <a:pt x="1" y="58295"/>
                  <a:pt x="111" y="58327"/>
                  <a:pt x="285" y="58406"/>
                </a:cubicBezTo>
                <a:cubicBezTo>
                  <a:pt x="474" y="58469"/>
                  <a:pt x="758" y="58595"/>
                  <a:pt x="1121" y="58706"/>
                </a:cubicBezTo>
                <a:cubicBezTo>
                  <a:pt x="2195" y="59085"/>
                  <a:pt x="3268" y="59400"/>
                  <a:pt x="4373" y="59653"/>
                </a:cubicBezTo>
                <a:cubicBezTo>
                  <a:pt x="6472" y="60142"/>
                  <a:pt x="8619" y="60395"/>
                  <a:pt x="10766" y="60411"/>
                </a:cubicBezTo>
                <a:lnTo>
                  <a:pt x="11524" y="60411"/>
                </a:lnTo>
                <a:cubicBezTo>
                  <a:pt x="13134" y="60395"/>
                  <a:pt x="14744" y="60253"/>
                  <a:pt x="16322" y="59969"/>
                </a:cubicBezTo>
                <a:lnTo>
                  <a:pt x="17254" y="59795"/>
                </a:lnTo>
                <a:cubicBezTo>
                  <a:pt x="17570" y="59732"/>
                  <a:pt x="17869" y="59653"/>
                  <a:pt x="18201" y="59590"/>
                </a:cubicBezTo>
                <a:cubicBezTo>
                  <a:pt x="18817" y="59448"/>
                  <a:pt x="19448" y="59242"/>
                  <a:pt x="20111" y="59069"/>
                </a:cubicBezTo>
                <a:cubicBezTo>
                  <a:pt x="21437" y="58658"/>
                  <a:pt x="22731" y="58153"/>
                  <a:pt x="23978" y="57553"/>
                </a:cubicBezTo>
                <a:cubicBezTo>
                  <a:pt x="31176" y="54191"/>
                  <a:pt x="36749" y="48114"/>
                  <a:pt x="39511" y="40663"/>
                </a:cubicBezTo>
                <a:cubicBezTo>
                  <a:pt x="40063" y="39100"/>
                  <a:pt x="40505" y="37506"/>
                  <a:pt x="40821" y="35880"/>
                </a:cubicBezTo>
                <a:cubicBezTo>
                  <a:pt x="41137" y="34239"/>
                  <a:pt x="41311" y="32581"/>
                  <a:pt x="41358" y="30924"/>
                </a:cubicBezTo>
                <a:cubicBezTo>
                  <a:pt x="41358" y="30845"/>
                  <a:pt x="41358" y="30766"/>
                  <a:pt x="41358" y="30703"/>
                </a:cubicBezTo>
                <a:lnTo>
                  <a:pt x="41358" y="29708"/>
                </a:lnTo>
                <a:cubicBezTo>
                  <a:pt x="41342" y="28477"/>
                  <a:pt x="41247" y="27230"/>
                  <a:pt x="41074" y="26014"/>
                </a:cubicBezTo>
                <a:cubicBezTo>
                  <a:pt x="40853" y="24404"/>
                  <a:pt x="40490" y="22810"/>
                  <a:pt x="40016" y="21263"/>
                </a:cubicBezTo>
                <a:cubicBezTo>
                  <a:pt x="39543" y="19748"/>
                  <a:pt x="38959" y="18280"/>
                  <a:pt x="38264" y="16859"/>
                </a:cubicBezTo>
                <a:cubicBezTo>
                  <a:pt x="35738" y="11729"/>
                  <a:pt x="31808" y="7435"/>
                  <a:pt x="26946" y="4452"/>
                </a:cubicBezTo>
                <a:cubicBezTo>
                  <a:pt x="25004" y="3252"/>
                  <a:pt x="22936" y="2289"/>
                  <a:pt x="20790" y="1563"/>
                </a:cubicBezTo>
                <a:cubicBezTo>
                  <a:pt x="19132" y="1010"/>
                  <a:pt x="17427" y="600"/>
                  <a:pt x="15707" y="332"/>
                </a:cubicBezTo>
                <a:cubicBezTo>
                  <a:pt x="14586" y="158"/>
                  <a:pt x="13465" y="63"/>
                  <a:pt x="12345" y="16"/>
                </a:cubicBezTo>
                <a:cubicBezTo>
                  <a:pt x="11997" y="16"/>
                  <a:pt x="11729" y="0"/>
                  <a:pt x="1152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33"/>
          <p:cNvSpPr/>
          <p:nvPr/>
        </p:nvSpPr>
        <p:spPr>
          <a:xfrm>
            <a:off x="4046982" y="1529262"/>
            <a:ext cx="473446" cy="943555"/>
          </a:xfrm>
          <a:custGeom>
            <a:avLst/>
            <a:gdLst/>
            <a:ahLst/>
            <a:cxnLst/>
            <a:rect l="l" t="t" r="r" b="b"/>
            <a:pathLst>
              <a:path w="29077" h="57949" extrusionOk="0">
                <a:moveTo>
                  <a:pt x="28698" y="0"/>
                </a:moveTo>
                <a:cubicBezTo>
                  <a:pt x="28556" y="16"/>
                  <a:pt x="28351" y="16"/>
                  <a:pt x="28098" y="16"/>
                </a:cubicBezTo>
                <a:cubicBezTo>
                  <a:pt x="28019" y="24"/>
                  <a:pt x="27936" y="24"/>
                  <a:pt x="27850" y="24"/>
                </a:cubicBezTo>
                <a:cubicBezTo>
                  <a:pt x="27763" y="24"/>
                  <a:pt x="27672" y="24"/>
                  <a:pt x="27577" y="32"/>
                </a:cubicBezTo>
                <a:cubicBezTo>
                  <a:pt x="27372" y="48"/>
                  <a:pt x="27167" y="63"/>
                  <a:pt x="26930" y="79"/>
                </a:cubicBezTo>
                <a:cubicBezTo>
                  <a:pt x="26693" y="111"/>
                  <a:pt x="26441" y="111"/>
                  <a:pt x="26172" y="142"/>
                </a:cubicBezTo>
                <a:cubicBezTo>
                  <a:pt x="25920" y="174"/>
                  <a:pt x="25636" y="205"/>
                  <a:pt x="25336" y="253"/>
                </a:cubicBezTo>
                <a:cubicBezTo>
                  <a:pt x="23915" y="426"/>
                  <a:pt x="22494" y="710"/>
                  <a:pt x="21121" y="1121"/>
                </a:cubicBezTo>
                <a:cubicBezTo>
                  <a:pt x="17191" y="2226"/>
                  <a:pt x="13528" y="4167"/>
                  <a:pt x="10403" y="6788"/>
                </a:cubicBezTo>
                <a:cubicBezTo>
                  <a:pt x="8509" y="8366"/>
                  <a:pt x="6836" y="10182"/>
                  <a:pt x="5399" y="12202"/>
                </a:cubicBezTo>
                <a:cubicBezTo>
                  <a:pt x="3868" y="14349"/>
                  <a:pt x="2621" y="16685"/>
                  <a:pt x="1721" y="19164"/>
                </a:cubicBezTo>
                <a:cubicBezTo>
                  <a:pt x="1263" y="20442"/>
                  <a:pt x="900" y="21752"/>
                  <a:pt x="616" y="23078"/>
                </a:cubicBezTo>
                <a:cubicBezTo>
                  <a:pt x="348" y="24420"/>
                  <a:pt x="158" y="25762"/>
                  <a:pt x="64" y="27135"/>
                </a:cubicBezTo>
                <a:cubicBezTo>
                  <a:pt x="32" y="27467"/>
                  <a:pt x="16" y="27814"/>
                  <a:pt x="16" y="28161"/>
                </a:cubicBezTo>
                <a:lnTo>
                  <a:pt x="16" y="28635"/>
                </a:lnTo>
                <a:lnTo>
                  <a:pt x="0" y="29171"/>
                </a:lnTo>
                <a:cubicBezTo>
                  <a:pt x="16" y="29329"/>
                  <a:pt x="16" y="29471"/>
                  <a:pt x="16" y="29613"/>
                </a:cubicBezTo>
                <a:cubicBezTo>
                  <a:pt x="16" y="30150"/>
                  <a:pt x="32" y="30687"/>
                  <a:pt x="79" y="31223"/>
                </a:cubicBezTo>
                <a:cubicBezTo>
                  <a:pt x="174" y="32565"/>
                  <a:pt x="364" y="33907"/>
                  <a:pt x="648" y="35233"/>
                </a:cubicBezTo>
                <a:cubicBezTo>
                  <a:pt x="932" y="36543"/>
                  <a:pt x="1295" y="37822"/>
                  <a:pt x="1753" y="39085"/>
                </a:cubicBezTo>
                <a:cubicBezTo>
                  <a:pt x="2195" y="40300"/>
                  <a:pt x="2731" y="41484"/>
                  <a:pt x="3331" y="42636"/>
                </a:cubicBezTo>
                <a:cubicBezTo>
                  <a:pt x="4484" y="44815"/>
                  <a:pt x="5888" y="46851"/>
                  <a:pt x="7546" y="48682"/>
                </a:cubicBezTo>
                <a:cubicBezTo>
                  <a:pt x="9045" y="50308"/>
                  <a:pt x="10703" y="51760"/>
                  <a:pt x="12518" y="53023"/>
                </a:cubicBezTo>
                <a:cubicBezTo>
                  <a:pt x="15233" y="54917"/>
                  <a:pt x="18264" y="56322"/>
                  <a:pt x="21453" y="57190"/>
                </a:cubicBezTo>
                <a:cubicBezTo>
                  <a:pt x="22352" y="57443"/>
                  <a:pt x="23252" y="57632"/>
                  <a:pt x="24152" y="57790"/>
                </a:cubicBezTo>
                <a:cubicBezTo>
                  <a:pt x="24483" y="57838"/>
                  <a:pt x="24720" y="57885"/>
                  <a:pt x="24894" y="57901"/>
                </a:cubicBezTo>
                <a:lnTo>
                  <a:pt x="25131" y="57948"/>
                </a:lnTo>
                <a:lnTo>
                  <a:pt x="25257" y="57111"/>
                </a:lnTo>
                <a:cubicBezTo>
                  <a:pt x="25257" y="57111"/>
                  <a:pt x="25162" y="57096"/>
                  <a:pt x="25004" y="57080"/>
                </a:cubicBezTo>
                <a:cubicBezTo>
                  <a:pt x="24846" y="57064"/>
                  <a:pt x="24610" y="57017"/>
                  <a:pt x="24310" y="56969"/>
                </a:cubicBezTo>
                <a:cubicBezTo>
                  <a:pt x="23694" y="56859"/>
                  <a:pt x="22794" y="56685"/>
                  <a:pt x="21674" y="56385"/>
                </a:cubicBezTo>
                <a:cubicBezTo>
                  <a:pt x="21216" y="56259"/>
                  <a:pt x="20727" y="56101"/>
                  <a:pt x="20206" y="55928"/>
                </a:cubicBezTo>
                <a:cubicBezTo>
                  <a:pt x="19432" y="55675"/>
                  <a:pt x="18611" y="55375"/>
                  <a:pt x="17743" y="54996"/>
                </a:cubicBezTo>
                <a:cubicBezTo>
                  <a:pt x="16733" y="54538"/>
                  <a:pt x="15738" y="54033"/>
                  <a:pt x="14775" y="53481"/>
                </a:cubicBezTo>
                <a:cubicBezTo>
                  <a:pt x="14191" y="53118"/>
                  <a:pt x="13576" y="52755"/>
                  <a:pt x="12992" y="52328"/>
                </a:cubicBezTo>
                <a:cubicBezTo>
                  <a:pt x="12850" y="52234"/>
                  <a:pt x="12723" y="52139"/>
                  <a:pt x="12581" y="52044"/>
                </a:cubicBezTo>
                <a:cubicBezTo>
                  <a:pt x="10971" y="50876"/>
                  <a:pt x="9503" y="49550"/>
                  <a:pt x="8161" y="48098"/>
                </a:cubicBezTo>
                <a:cubicBezTo>
                  <a:pt x="7167" y="46993"/>
                  <a:pt x="6267" y="45809"/>
                  <a:pt x="5446" y="44562"/>
                </a:cubicBezTo>
                <a:cubicBezTo>
                  <a:pt x="4957" y="43820"/>
                  <a:pt x="4499" y="43047"/>
                  <a:pt x="4057" y="42226"/>
                </a:cubicBezTo>
                <a:cubicBezTo>
                  <a:pt x="3473" y="41105"/>
                  <a:pt x="2968" y="39953"/>
                  <a:pt x="2526" y="38769"/>
                </a:cubicBezTo>
                <a:cubicBezTo>
                  <a:pt x="2084" y="37553"/>
                  <a:pt x="1721" y="36306"/>
                  <a:pt x="1453" y="35044"/>
                </a:cubicBezTo>
                <a:cubicBezTo>
                  <a:pt x="1184" y="33749"/>
                  <a:pt x="995" y="32439"/>
                  <a:pt x="900" y="31129"/>
                </a:cubicBezTo>
                <a:cubicBezTo>
                  <a:pt x="853" y="30624"/>
                  <a:pt x="837" y="30103"/>
                  <a:pt x="837" y="29582"/>
                </a:cubicBezTo>
                <a:cubicBezTo>
                  <a:pt x="821" y="29440"/>
                  <a:pt x="821" y="29298"/>
                  <a:pt x="821" y="29156"/>
                </a:cubicBezTo>
                <a:lnTo>
                  <a:pt x="837" y="28603"/>
                </a:lnTo>
                <a:lnTo>
                  <a:pt x="837" y="28161"/>
                </a:lnTo>
                <a:cubicBezTo>
                  <a:pt x="853" y="27830"/>
                  <a:pt x="869" y="27498"/>
                  <a:pt x="884" y="27167"/>
                </a:cubicBezTo>
                <a:cubicBezTo>
                  <a:pt x="979" y="25841"/>
                  <a:pt x="1153" y="24515"/>
                  <a:pt x="1437" y="23220"/>
                </a:cubicBezTo>
                <a:cubicBezTo>
                  <a:pt x="1705" y="21942"/>
                  <a:pt x="2068" y="20663"/>
                  <a:pt x="2510" y="19432"/>
                </a:cubicBezTo>
                <a:cubicBezTo>
                  <a:pt x="3047" y="17948"/>
                  <a:pt x="3710" y="16527"/>
                  <a:pt x="4484" y="15154"/>
                </a:cubicBezTo>
                <a:cubicBezTo>
                  <a:pt x="4973" y="14302"/>
                  <a:pt x="5510" y="13465"/>
                  <a:pt x="6078" y="12660"/>
                </a:cubicBezTo>
                <a:cubicBezTo>
                  <a:pt x="8730" y="8950"/>
                  <a:pt x="12234" y="5935"/>
                  <a:pt x="16291" y="3868"/>
                </a:cubicBezTo>
                <a:cubicBezTo>
                  <a:pt x="17917" y="3063"/>
                  <a:pt x="19606" y="2400"/>
                  <a:pt x="21342" y="1894"/>
                </a:cubicBezTo>
                <a:cubicBezTo>
                  <a:pt x="22195" y="1658"/>
                  <a:pt x="23000" y="1468"/>
                  <a:pt x="23742" y="1342"/>
                </a:cubicBezTo>
                <a:cubicBezTo>
                  <a:pt x="24357" y="1216"/>
                  <a:pt x="24925" y="1121"/>
                  <a:pt x="25446" y="1058"/>
                </a:cubicBezTo>
                <a:cubicBezTo>
                  <a:pt x="25730" y="1026"/>
                  <a:pt x="25999" y="979"/>
                  <a:pt x="26267" y="963"/>
                </a:cubicBezTo>
                <a:cubicBezTo>
                  <a:pt x="26520" y="947"/>
                  <a:pt x="26756" y="916"/>
                  <a:pt x="26993" y="916"/>
                </a:cubicBezTo>
                <a:cubicBezTo>
                  <a:pt x="27214" y="900"/>
                  <a:pt x="27419" y="853"/>
                  <a:pt x="27609" y="853"/>
                </a:cubicBezTo>
                <a:lnTo>
                  <a:pt x="28130" y="853"/>
                </a:lnTo>
                <a:cubicBezTo>
                  <a:pt x="28367" y="837"/>
                  <a:pt x="28556" y="837"/>
                  <a:pt x="28698" y="837"/>
                </a:cubicBezTo>
                <a:lnTo>
                  <a:pt x="29077" y="837"/>
                </a:lnTo>
                <a:lnTo>
                  <a:pt x="29077"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4743775" y="1704804"/>
            <a:ext cx="57591" cy="58356"/>
          </a:xfrm>
          <a:custGeom>
            <a:avLst/>
            <a:gdLst/>
            <a:ahLst/>
            <a:cxnLst/>
            <a:rect l="l" t="t" r="r" b="b"/>
            <a:pathLst>
              <a:path w="3537" h="3584" extrusionOk="0">
                <a:moveTo>
                  <a:pt x="1973" y="1"/>
                </a:moveTo>
                <a:lnTo>
                  <a:pt x="0" y="2289"/>
                </a:lnTo>
                <a:lnTo>
                  <a:pt x="221" y="2495"/>
                </a:lnTo>
                <a:cubicBezTo>
                  <a:pt x="363" y="2605"/>
                  <a:pt x="537" y="2763"/>
                  <a:pt x="711" y="2921"/>
                </a:cubicBezTo>
                <a:lnTo>
                  <a:pt x="1168" y="3363"/>
                </a:lnTo>
                <a:cubicBezTo>
                  <a:pt x="1295" y="3489"/>
                  <a:pt x="1374" y="3584"/>
                  <a:pt x="1374" y="3584"/>
                </a:cubicBezTo>
                <a:lnTo>
                  <a:pt x="3536" y="1453"/>
                </a:lnTo>
                <a:cubicBezTo>
                  <a:pt x="3536" y="1453"/>
                  <a:pt x="3441" y="1358"/>
                  <a:pt x="3315" y="1216"/>
                </a:cubicBezTo>
                <a:cubicBezTo>
                  <a:pt x="3173" y="1074"/>
                  <a:pt x="2968" y="900"/>
                  <a:pt x="2778" y="711"/>
                </a:cubicBezTo>
                <a:cubicBezTo>
                  <a:pt x="2589" y="521"/>
                  <a:pt x="2384" y="348"/>
                  <a:pt x="2226" y="206"/>
                </a:cubicBez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4820628" y="1811731"/>
            <a:ext cx="58617" cy="51420"/>
          </a:xfrm>
          <a:custGeom>
            <a:avLst/>
            <a:gdLst/>
            <a:ahLst/>
            <a:cxnLst/>
            <a:rect l="l" t="t" r="r" b="b"/>
            <a:pathLst>
              <a:path w="3600" h="3158" extrusionOk="0">
                <a:moveTo>
                  <a:pt x="2636" y="0"/>
                </a:moveTo>
                <a:lnTo>
                  <a:pt x="0" y="1484"/>
                </a:lnTo>
                <a:lnTo>
                  <a:pt x="142" y="1737"/>
                </a:lnTo>
                <a:lnTo>
                  <a:pt x="426" y="2305"/>
                </a:lnTo>
                <a:cubicBezTo>
                  <a:pt x="537" y="2494"/>
                  <a:pt x="631" y="2684"/>
                  <a:pt x="710" y="2889"/>
                </a:cubicBezTo>
                <a:lnTo>
                  <a:pt x="837" y="3157"/>
                </a:lnTo>
                <a:lnTo>
                  <a:pt x="3599" y="1910"/>
                </a:lnTo>
                <a:cubicBezTo>
                  <a:pt x="3599" y="1910"/>
                  <a:pt x="3536" y="1800"/>
                  <a:pt x="3457" y="1610"/>
                </a:cubicBezTo>
                <a:cubicBezTo>
                  <a:pt x="3378" y="1421"/>
                  <a:pt x="3268" y="1184"/>
                  <a:pt x="3141" y="947"/>
                </a:cubicBezTo>
                <a:lnTo>
                  <a:pt x="2810" y="300"/>
                </a:lnTo>
                <a:cubicBezTo>
                  <a:pt x="2715" y="126"/>
                  <a:pt x="2636" y="0"/>
                  <a:pt x="263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4859951" y="1942544"/>
            <a:ext cx="52446" cy="37808"/>
          </a:xfrm>
          <a:custGeom>
            <a:avLst/>
            <a:gdLst/>
            <a:ahLst/>
            <a:cxnLst/>
            <a:rect l="l" t="t" r="r" b="b"/>
            <a:pathLst>
              <a:path w="3221" h="2322" extrusionOk="0">
                <a:moveTo>
                  <a:pt x="2999" y="1"/>
                </a:moveTo>
                <a:lnTo>
                  <a:pt x="0" y="459"/>
                </a:lnTo>
                <a:cubicBezTo>
                  <a:pt x="0" y="459"/>
                  <a:pt x="16" y="569"/>
                  <a:pt x="32" y="743"/>
                </a:cubicBezTo>
                <a:cubicBezTo>
                  <a:pt x="63" y="916"/>
                  <a:pt x="79" y="1153"/>
                  <a:pt x="111" y="1390"/>
                </a:cubicBezTo>
                <a:cubicBezTo>
                  <a:pt x="158" y="1611"/>
                  <a:pt x="158" y="1848"/>
                  <a:pt x="174" y="2021"/>
                </a:cubicBezTo>
                <a:cubicBezTo>
                  <a:pt x="190" y="2195"/>
                  <a:pt x="190" y="2321"/>
                  <a:pt x="190" y="2321"/>
                </a:cubicBezTo>
                <a:lnTo>
                  <a:pt x="3220" y="2116"/>
                </a:lnTo>
                <a:cubicBezTo>
                  <a:pt x="3220" y="2116"/>
                  <a:pt x="3220" y="1990"/>
                  <a:pt x="3205" y="1785"/>
                </a:cubicBezTo>
                <a:cubicBezTo>
                  <a:pt x="3173" y="1595"/>
                  <a:pt x="3173" y="1327"/>
                  <a:pt x="3126" y="1059"/>
                </a:cubicBezTo>
                <a:cubicBezTo>
                  <a:pt x="3094" y="790"/>
                  <a:pt x="3063" y="522"/>
                  <a:pt x="3047" y="332"/>
                </a:cubicBezTo>
                <a:cubicBezTo>
                  <a:pt x="3015" y="127"/>
                  <a:pt x="2999" y="1"/>
                  <a:pt x="2999"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4861742" y="2010671"/>
            <a:ext cx="50915" cy="35984"/>
          </a:xfrm>
          <a:custGeom>
            <a:avLst/>
            <a:gdLst/>
            <a:ahLst/>
            <a:cxnLst/>
            <a:rect l="l" t="t" r="r" b="b"/>
            <a:pathLst>
              <a:path w="3127" h="2210" extrusionOk="0">
                <a:moveTo>
                  <a:pt x="95" y="0"/>
                </a:moveTo>
                <a:lnTo>
                  <a:pt x="95" y="300"/>
                </a:lnTo>
                <a:cubicBezTo>
                  <a:pt x="95" y="474"/>
                  <a:pt x="80" y="710"/>
                  <a:pt x="64" y="947"/>
                </a:cubicBezTo>
                <a:cubicBezTo>
                  <a:pt x="48" y="1184"/>
                  <a:pt x="32" y="1405"/>
                  <a:pt x="17" y="1579"/>
                </a:cubicBezTo>
                <a:cubicBezTo>
                  <a:pt x="17" y="1673"/>
                  <a:pt x="1" y="1736"/>
                  <a:pt x="1" y="1800"/>
                </a:cubicBezTo>
                <a:lnTo>
                  <a:pt x="1" y="1878"/>
                </a:lnTo>
                <a:lnTo>
                  <a:pt x="3000" y="2210"/>
                </a:lnTo>
                <a:lnTo>
                  <a:pt x="3016" y="2115"/>
                </a:lnTo>
                <a:cubicBezTo>
                  <a:pt x="3031" y="2052"/>
                  <a:pt x="3047" y="1973"/>
                  <a:pt x="3047" y="1878"/>
                </a:cubicBezTo>
                <a:cubicBezTo>
                  <a:pt x="3047" y="1673"/>
                  <a:pt x="3063" y="1405"/>
                  <a:pt x="3095" y="1137"/>
                </a:cubicBezTo>
                <a:cubicBezTo>
                  <a:pt x="3126" y="868"/>
                  <a:pt x="3126" y="600"/>
                  <a:pt x="3126" y="410"/>
                </a:cubicBezTo>
                <a:lnTo>
                  <a:pt x="3126" y="79"/>
                </a:lnTo>
                <a:lnTo>
                  <a:pt x="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4849921" y="2071323"/>
            <a:ext cx="55784" cy="43197"/>
          </a:xfrm>
          <a:custGeom>
            <a:avLst/>
            <a:gdLst/>
            <a:ahLst/>
            <a:cxnLst/>
            <a:rect l="l" t="t" r="r" b="b"/>
            <a:pathLst>
              <a:path w="3426" h="2653" extrusionOk="0">
                <a:moveTo>
                  <a:pt x="443" y="0"/>
                </a:moveTo>
                <a:cubicBezTo>
                  <a:pt x="443" y="0"/>
                  <a:pt x="427" y="111"/>
                  <a:pt x="395" y="285"/>
                </a:cubicBezTo>
                <a:cubicBezTo>
                  <a:pt x="348" y="442"/>
                  <a:pt x="285" y="679"/>
                  <a:pt x="237" y="900"/>
                </a:cubicBezTo>
                <a:cubicBezTo>
                  <a:pt x="206" y="1121"/>
                  <a:pt x="127" y="1358"/>
                  <a:pt x="80" y="1516"/>
                </a:cubicBezTo>
                <a:lnTo>
                  <a:pt x="1" y="1800"/>
                </a:lnTo>
                <a:lnTo>
                  <a:pt x="2905" y="2652"/>
                </a:lnTo>
                <a:cubicBezTo>
                  <a:pt x="2905" y="2652"/>
                  <a:pt x="2937" y="2526"/>
                  <a:pt x="2984" y="2337"/>
                </a:cubicBezTo>
                <a:cubicBezTo>
                  <a:pt x="3047" y="2131"/>
                  <a:pt x="3126" y="1879"/>
                  <a:pt x="3189" y="1626"/>
                </a:cubicBezTo>
                <a:cubicBezTo>
                  <a:pt x="3252" y="1358"/>
                  <a:pt x="3300" y="1105"/>
                  <a:pt x="3347" y="916"/>
                </a:cubicBezTo>
                <a:cubicBezTo>
                  <a:pt x="3394" y="711"/>
                  <a:pt x="3426" y="584"/>
                  <a:pt x="3426" y="584"/>
                </a:cubicBezTo>
                <a:lnTo>
                  <a:pt x="44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4195804" y="1754416"/>
            <a:ext cx="58861" cy="55784"/>
          </a:xfrm>
          <a:custGeom>
            <a:avLst/>
            <a:gdLst/>
            <a:ahLst/>
            <a:cxnLst/>
            <a:rect l="l" t="t" r="r" b="b"/>
            <a:pathLst>
              <a:path w="3615" h="3426" extrusionOk="0">
                <a:moveTo>
                  <a:pt x="1279" y="0"/>
                </a:moveTo>
                <a:lnTo>
                  <a:pt x="616" y="837"/>
                </a:lnTo>
                <a:lnTo>
                  <a:pt x="0" y="1705"/>
                </a:lnTo>
                <a:lnTo>
                  <a:pt x="2494" y="3425"/>
                </a:lnTo>
                <a:cubicBezTo>
                  <a:pt x="2494" y="3425"/>
                  <a:pt x="2747" y="3031"/>
                  <a:pt x="3047" y="2652"/>
                </a:cubicBezTo>
                <a:cubicBezTo>
                  <a:pt x="3331" y="2289"/>
                  <a:pt x="3615" y="1926"/>
                  <a:pt x="3615" y="1926"/>
                </a:cubicBezTo>
                <a:lnTo>
                  <a:pt x="127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4239750" y="1704804"/>
            <a:ext cx="57591" cy="58356"/>
          </a:xfrm>
          <a:custGeom>
            <a:avLst/>
            <a:gdLst/>
            <a:ahLst/>
            <a:cxnLst/>
            <a:rect l="l" t="t" r="r" b="b"/>
            <a:pathLst>
              <a:path w="3537" h="3584" extrusionOk="0">
                <a:moveTo>
                  <a:pt x="1563" y="1"/>
                </a:moveTo>
                <a:cubicBezTo>
                  <a:pt x="1563" y="1"/>
                  <a:pt x="1468" y="95"/>
                  <a:pt x="1311" y="222"/>
                </a:cubicBezTo>
                <a:cubicBezTo>
                  <a:pt x="1169" y="348"/>
                  <a:pt x="963" y="521"/>
                  <a:pt x="774" y="711"/>
                </a:cubicBezTo>
                <a:lnTo>
                  <a:pt x="237" y="1232"/>
                </a:lnTo>
                <a:cubicBezTo>
                  <a:pt x="95" y="1358"/>
                  <a:pt x="0" y="1469"/>
                  <a:pt x="0" y="1469"/>
                </a:cubicBezTo>
                <a:lnTo>
                  <a:pt x="2179" y="3584"/>
                </a:lnTo>
                <a:cubicBezTo>
                  <a:pt x="2179" y="3584"/>
                  <a:pt x="2242" y="3489"/>
                  <a:pt x="2368" y="3379"/>
                </a:cubicBezTo>
                <a:lnTo>
                  <a:pt x="2842" y="2937"/>
                </a:lnTo>
                <a:cubicBezTo>
                  <a:pt x="3000" y="2763"/>
                  <a:pt x="3173" y="2605"/>
                  <a:pt x="3315" y="2495"/>
                </a:cubicBezTo>
                <a:lnTo>
                  <a:pt x="3536" y="2305"/>
                </a:lnTo>
                <a:lnTo>
                  <a:pt x="15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4189633" y="1672157"/>
            <a:ext cx="661851" cy="662112"/>
          </a:xfrm>
          <a:custGeom>
            <a:avLst/>
            <a:gdLst/>
            <a:ahLst/>
            <a:cxnLst/>
            <a:rect l="l" t="t" r="r" b="b"/>
            <a:pathLst>
              <a:path w="40648" h="40664" extrusionOk="0">
                <a:moveTo>
                  <a:pt x="19953" y="1"/>
                </a:moveTo>
                <a:cubicBezTo>
                  <a:pt x="19716" y="17"/>
                  <a:pt x="19353" y="1"/>
                  <a:pt x="18895" y="48"/>
                </a:cubicBezTo>
                <a:cubicBezTo>
                  <a:pt x="17538" y="127"/>
                  <a:pt x="16212" y="364"/>
                  <a:pt x="14902" y="727"/>
                </a:cubicBezTo>
                <a:cubicBezTo>
                  <a:pt x="12881" y="1279"/>
                  <a:pt x="10955" y="2163"/>
                  <a:pt x="9203" y="3316"/>
                </a:cubicBezTo>
                <a:cubicBezTo>
                  <a:pt x="6914" y="4815"/>
                  <a:pt x="4941" y="6757"/>
                  <a:pt x="3426" y="9030"/>
                </a:cubicBezTo>
                <a:cubicBezTo>
                  <a:pt x="2558" y="10340"/>
                  <a:pt x="1847" y="11729"/>
                  <a:pt x="1295" y="13182"/>
                </a:cubicBezTo>
                <a:cubicBezTo>
                  <a:pt x="711" y="14744"/>
                  <a:pt x="316" y="16370"/>
                  <a:pt x="127" y="18028"/>
                </a:cubicBezTo>
                <a:cubicBezTo>
                  <a:pt x="63" y="18627"/>
                  <a:pt x="16" y="19227"/>
                  <a:pt x="0" y="19843"/>
                </a:cubicBezTo>
                <a:cubicBezTo>
                  <a:pt x="0" y="20174"/>
                  <a:pt x="0" y="20490"/>
                  <a:pt x="0" y="20822"/>
                </a:cubicBezTo>
                <a:cubicBezTo>
                  <a:pt x="32" y="21658"/>
                  <a:pt x="95" y="22479"/>
                  <a:pt x="206" y="23300"/>
                </a:cubicBezTo>
                <a:cubicBezTo>
                  <a:pt x="332" y="24200"/>
                  <a:pt x="521" y="25084"/>
                  <a:pt x="774" y="25952"/>
                </a:cubicBezTo>
                <a:cubicBezTo>
                  <a:pt x="884" y="26410"/>
                  <a:pt x="1058" y="26836"/>
                  <a:pt x="1200" y="27278"/>
                </a:cubicBezTo>
                <a:lnTo>
                  <a:pt x="1453" y="27925"/>
                </a:lnTo>
                <a:cubicBezTo>
                  <a:pt x="1531" y="28146"/>
                  <a:pt x="1626" y="28351"/>
                  <a:pt x="1737" y="28572"/>
                </a:cubicBezTo>
                <a:cubicBezTo>
                  <a:pt x="4925" y="35802"/>
                  <a:pt x="12029" y="40506"/>
                  <a:pt x="19937" y="40664"/>
                </a:cubicBezTo>
                <a:lnTo>
                  <a:pt x="20695" y="40664"/>
                </a:lnTo>
                <a:cubicBezTo>
                  <a:pt x="28603" y="40522"/>
                  <a:pt x="35707" y="35802"/>
                  <a:pt x="38911" y="28572"/>
                </a:cubicBezTo>
                <a:cubicBezTo>
                  <a:pt x="39006" y="28351"/>
                  <a:pt x="39100" y="28146"/>
                  <a:pt x="39179" y="27925"/>
                </a:cubicBezTo>
                <a:lnTo>
                  <a:pt x="39432" y="27278"/>
                </a:lnTo>
                <a:cubicBezTo>
                  <a:pt x="39574" y="26836"/>
                  <a:pt x="39748" y="26410"/>
                  <a:pt x="39858" y="25952"/>
                </a:cubicBezTo>
                <a:cubicBezTo>
                  <a:pt x="40111" y="25084"/>
                  <a:pt x="40300" y="24200"/>
                  <a:pt x="40442" y="23300"/>
                </a:cubicBezTo>
                <a:cubicBezTo>
                  <a:pt x="40553" y="22479"/>
                  <a:pt x="40616" y="21658"/>
                  <a:pt x="40632" y="20822"/>
                </a:cubicBezTo>
                <a:cubicBezTo>
                  <a:pt x="40647" y="20490"/>
                  <a:pt x="40647" y="20159"/>
                  <a:pt x="40632" y="19843"/>
                </a:cubicBezTo>
                <a:lnTo>
                  <a:pt x="39400" y="19843"/>
                </a:lnTo>
                <a:cubicBezTo>
                  <a:pt x="39416" y="20159"/>
                  <a:pt x="39416" y="20490"/>
                  <a:pt x="39400" y="20822"/>
                </a:cubicBezTo>
                <a:cubicBezTo>
                  <a:pt x="39384" y="21595"/>
                  <a:pt x="39306" y="22353"/>
                  <a:pt x="39195" y="23110"/>
                </a:cubicBezTo>
                <a:cubicBezTo>
                  <a:pt x="39085" y="23963"/>
                  <a:pt x="38895" y="24800"/>
                  <a:pt x="38658" y="25620"/>
                </a:cubicBezTo>
                <a:cubicBezTo>
                  <a:pt x="38564" y="26031"/>
                  <a:pt x="38406" y="26441"/>
                  <a:pt x="38264" y="26852"/>
                </a:cubicBezTo>
                <a:lnTo>
                  <a:pt x="38027" y="27467"/>
                </a:lnTo>
                <a:cubicBezTo>
                  <a:pt x="37964" y="27657"/>
                  <a:pt x="37869" y="27862"/>
                  <a:pt x="37774" y="28051"/>
                </a:cubicBezTo>
                <a:cubicBezTo>
                  <a:pt x="36306" y="31382"/>
                  <a:pt x="33907" y="34223"/>
                  <a:pt x="30876" y="36228"/>
                </a:cubicBezTo>
                <a:cubicBezTo>
                  <a:pt x="27845" y="38233"/>
                  <a:pt x="24325" y="39338"/>
                  <a:pt x="20695" y="39401"/>
                </a:cubicBezTo>
                <a:lnTo>
                  <a:pt x="19937" y="39401"/>
                </a:lnTo>
                <a:cubicBezTo>
                  <a:pt x="12518" y="39259"/>
                  <a:pt x="5857" y="34823"/>
                  <a:pt x="2857" y="28051"/>
                </a:cubicBezTo>
                <a:cubicBezTo>
                  <a:pt x="2763" y="27846"/>
                  <a:pt x="2684" y="27657"/>
                  <a:pt x="2605" y="27451"/>
                </a:cubicBezTo>
                <a:lnTo>
                  <a:pt x="2352" y="26852"/>
                </a:lnTo>
                <a:cubicBezTo>
                  <a:pt x="2226" y="26425"/>
                  <a:pt x="2068" y="26031"/>
                  <a:pt x="1958" y="25605"/>
                </a:cubicBezTo>
                <a:cubicBezTo>
                  <a:pt x="1721" y="24784"/>
                  <a:pt x="1547" y="23947"/>
                  <a:pt x="1421" y="23110"/>
                </a:cubicBezTo>
                <a:cubicBezTo>
                  <a:pt x="1310" y="22353"/>
                  <a:pt x="1247" y="21579"/>
                  <a:pt x="1216" y="20822"/>
                </a:cubicBezTo>
                <a:lnTo>
                  <a:pt x="1216" y="19827"/>
                </a:lnTo>
                <a:cubicBezTo>
                  <a:pt x="1232" y="19275"/>
                  <a:pt x="1279" y="18706"/>
                  <a:pt x="1342" y="18154"/>
                </a:cubicBezTo>
                <a:cubicBezTo>
                  <a:pt x="1674" y="15139"/>
                  <a:pt x="2747" y="12234"/>
                  <a:pt x="4436" y="9725"/>
                </a:cubicBezTo>
                <a:cubicBezTo>
                  <a:pt x="5857" y="7578"/>
                  <a:pt x="7704" y="5762"/>
                  <a:pt x="9850" y="4342"/>
                </a:cubicBezTo>
                <a:cubicBezTo>
                  <a:pt x="11508" y="3268"/>
                  <a:pt x="13307" y="2448"/>
                  <a:pt x="15217" y="1927"/>
                </a:cubicBezTo>
                <a:cubicBezTo>
                  <a:pt x="16433" y="1579"/>
                  <a:pt x="17696" y="1358"/>
                  <a:pt x="18958" y="1279"/>
                </a:cubicBezTo>
                <a:cubicBezTo>
                  <a:pt x="19201" y="1256"/>
                  <a:pt x="19435" y="1242"/>
                  <a:pt x="19673" y="1242"/>
                </a:cubicBezTo>
                <a:cubicBezTo>
                  <a:pt x="19761" y="1242"/>
                  <a:pt x="19848" y="1244"/>
                  <a:pt x="19937" y="1248"/>
                </a:cubicBezTo>
                <a:lnTo>
                  <a:pt x="19969" y="1248"/>
                </a:lnTo>
                <a:cubicBezTo>
                  <a:pt x="20205" y="1232"/>
                  <a:pt x="20316" y="1232"/>
                  <a:pt x="20316" y="1232"/>
                </a:cubicBezTo>
                <a:cubicBezTo>
                  <a:pt x="20316" y="1232"/>
                  <a:pt x="20426" y="1248"/>
                  <a:pt x="20663" y="1248"/>
                </a:cubicBezTo>
                <a:lnTo>
                  <a:pt x="20695" y="1248"/>
                </a:lnTo>
                <a:lnTo>
                  <a:pt x="2069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4234865" y="1717406"/>
            <a:ext cx="571385" cy="571369"/>
          </a:xfrm>
          <a:custGeom>
            <a:avLst/>
            <a:gdLst/>
            <a:ahLst/>
            <a:cxnLst/>
            <a:rect l="l" t="t" r="r" b="b"/>
            <a:pathLst>
              <a:path w="35092" h="35091" extrusionOk="0">
                <a:moveTo>
                  <a:pt x="17538" y="0"/>
                </a:moveTo>
                <a:cubicBezTo>
                  <a:pt x="17538" y="0"/>
                  <a:pt x="17443" y="0"/>
                  <a:pt x="17254" y="16"/>
                </a:cubicBezTo>
                <a:lnTo>
                  <a:pt x="17191" y="16"/>
                </a:lnTo>
                <a:lnTo>
                  <a:pt x="17191" y="2731"/>
                </a:lnTo>
                <a:lnTo>
                  <a:pt x="17317" y="2731"/>
                </a:lnTo>
                <a:cubicBezTo>
                  <a:pt x="17491" y="2715"/>
                  <a:pt x="17569" y="2715"/>
                  <a:pt x="17569" y="2715"/>
                </a:cubicBezTo>
                <a:cubicBezTo>
                  <a:pt x="17569" y="2715"/>
                  <a:pt x="17680" y="2731"/>
                  <a:pt x="17854" y="2731"/>
                </a:cubicBezTo>
                <a:lnTo>
                  <a:pt x="17948" y="2731"/>
                </a:lnTo>
                <a:cubicBezTo>
                  <a:pt x="18012" y="2727"/>
                  <a:pt x="18074" y="2725"/>
                  <a:pt x="18136" y="2725"/>
                </a:cubicBezTo>
                <a:cubicBezTo>
                  <a:pt x="18305" y="2725"/>
                  <a:pt x="18470" y="2739"/>
                  <a:pt x="18643" y="2762"/>
                </a:cubicBezTo>
                <a:cubicBezTo>
                  <a:pt x="19622" y="2810"/>
                  <a:pt x="20600" y="2983"/>
                  <a:pt x="21547" y="3252"/>
                </a:cubicBezTo>
                <a:cubicBezTo>
                  <a:pt x="23015" y="3646"/>
                  <a:pt x="24420" y="4294"/>
                  <a:pt x="25699" y="5130"/>
                </a:cubicBezTo>
                <a:cubicBezTo>
                  <a:pt x="28335" y="6851"/>
                  <a:pt x="30356" y="9376"/>
                  <a:pt x="31476" y="12328"/>
                </a:cubicBezTo>
                <a:cubicBezTo>
                  <a:pt x="31902" y="13465"/>
                  <a:pt x="32187" y="14649"/>
                  <a:pt x="32313" y="15848"/>
                </a:cubicBezTo>
                <a:cubicBezTo>
                  <a:pt x="32360" y="16259"/>
                  <a:pt x="32392" y="16654"/>
                  <a:pt x="32408" y="17064"/>
                </a:cubicBezTo>
                <a:cubicBezTo>
                  <a:pt x="32423" y="17380"/>
                  <a:pt x="32423" y="17711"/>
                  <a:pt x="32408" y="18043"/>
                </a:cubicBezTo>
                <a:cubicBezTo>
                  <a:pt x="32376" y="18611"/>
                  <a:pt x="32329" y="19163"/>
                  <a:pt x="32250" y="19732"/>
                </a:cubicBezTo>
                <a:cubicBezTo>
                  <a:pt x="32155" y="20379"/>
                  <a:pt x="32013" y="21026"/>
                  <a:pt x="31839" y="21657"/>
                </a:cubicBezTo>
                <a:cubicBezTo>
                  <a:pt x="31760" y="21989"/>
                  <a:pt x="31634" y="22289"/>
                  <a:pt x="31539" y="22620"/>
                </a:cubicBezTo>
                <a:lnTo>
                  <a:pt x="31334" y="23078"/>
                </a:lnTo>
                <a:cubicBezTo>
                  <a:pt x="31271" y="23252"/>
                  <a:pt x="31208" y="23394"/>
                  <a:pt x="31145" y="23552"/>
                </a:cubicBezTo>
                <a:cubicBezTo>
                  <a:pt x="29992" y="26140"/>
                  <a:pt x="28130" y="28350"/>
                  <a:pt x="25762" y="29913"/>
                </a:cubicBezTo>
                <a:cubicBezTo>
                  <a:pt x="23442" y="31460"/>
                  <a:pt x="20727" y="32313"/>
                  <a:pt x="17948" y="32376"/>
                </a:cubicBezTo>
                <a:lnTo>
                  <a:pt x="17191" y="32376"/>
                </a:lnTo>
                <a:cubicBezTo>
                  <a:pt x="14397" y="32313"/>
                  <a:pt x="11682" y="31460"/>
                  <a:pt x="9361" y="29913"/>
                </a:cubicBezTo>
                <a:cubicBezTo>
                  <a:pt x="7009" y="28350"/>
                  <a:pt x="5146" y="26140"/>
                  <a:pt x="3994" y="23552"/>
                </a:cubicBezTo>
                <a:cubicBezTo>
                  <a:pt x="3915" y="23410"/>
                  <a:pt x="3852" y="23252"/>
                  <a:pt x="3805" y="23078"/>
                </a:cubicBezTo>
                <a:lnTo>
                  <a:pt x="3600" y="22620"/>
                </a:lnTo>
                <a:cubicBezTo>
                  <a:pt x="3505" y="22289"/>
                  <a:pt x="3379" y="21989"/>
                  <a:pt x="3300" y="21657"/>
                </a:cubicBezTo>
                <a:cubicBezTo>
                  <a:pt x="3110" y="21026"/>
                  <a:pt x="2968" y="20379"/>
                  <a:pt x="2873" y="19732"/>
                </a:cubicBezTo>
                <a:cubicBezTo>
                  <a:pt x="2810" y="19163"/>
                  <a:pt x="2747" y="18611"/>
                  <a:pt x="2731" y="18043"/>
                </a:cubicBezTo>
                <a:cubicBezTo>
                  <a:pt x="2716" y="17711"/>
                  <a:pt x="2716" y="17380"/>
                  <a:pt x="2731" y="17064"/>
                </a:cubicBezTo>
                <a:lnTo>
                  <a:pt x="32" y="17064"/>
                </a:lnTo>
                <a:cubicBezTo>
                  <a:pt x="1" y="17380"/>
                  <a:pt x="1" y="17711"/>
                  <a:pt x="32" y="18043"/>
                </a:cubicBezTo>
                <a:cubicBezTo>
                  <a:pt x="48" y="18737"/>
                  <a:pt x="95" y="19432"/>
                  <a:pt x="190" y="20110"/>
                </a:cubicBezTo>
                <a:cubicBezTo>
                  <a:pt x="300" y="20884"/>
                  <a:pt x="474" y="21657"/>
                  <a:pt x="695" y="22415"/>
                </a:cubicBezTo>
                <a:cubicBezTo>
                  <a:pt x="790" y="22794"/>
                  <a:pt x="932" y="23157"/>
                  <a:pt x="1058" y="23536"/>
                </a:cubicBezTo>
                <a:lnTo>
                  <a:pt x="1263" y="24104"/>
                </a:lnTo>
                <a:cubicBezTo>
                  <a:pt x="1342" y="24294"/>
                  <a:pt x="1421" y="24467"/>
                  <a:pt x="1500" y="24657"/>
                </a:cubicBezTo>
                <a:cubicBezTo>
                  <a:pt x="4263" y="30876"/>
                  <a:pt x="10356" y="34949"/>
                  <a:pt x="17159" y="35091"/>
                </a:cubicBezTo>
                <a:lnTo>
                  <a:pt x="17917" y="35091"/>
                </a:lnTo>
                <a:cubicBezTo>
                  <a:pt x="24720" y="34933"/>
                  <a:pt x="30829" y="30876"/>
                  <a:pt x="33592" y="24657"/>
                </a:cubicBezTo>
                <a:cubicBezTo>
                  <a:pt x="33670" y="24467"/>
                  <a:pt x="33749" y="24294"/>
                  <a:pt x="33828" y="24104"/>
                </a:cubicBezTo>
                <a:lnTo>
                  <a:pt x="34033" y="23536"/>
                </a:lnTo>
                <a:cubicBezTo>
                  <a:pt x="34160" y="23157"/>
                  <a:pt x="34302" y="22810"/>
                  <a:pt x="34412" y="22415"/>
                </a:cubicBezTo>
                <a:cubicBezTo>
                  <a:pt x="34618" y="21657"/>
                  <a:pt x="34791" y="20884"/>
                  <a:pt x="34902" y="20110"/>
                </a:cubicBezTo>
                <a:cubicBezTo>
                  <a:pt x="34996" y="19432"/>
                  <a:pt x="35044" y="18737"/>
                  <a:pt x="35060" y="18043"/>
                </a:cubicBezTo>
                <a:cubicBezTo>
                  <a:pt x="35091" y="17711"/>
                  <a:pt x="35091" y="17380"/>
                  <a:pt x="35060" y="17064"/>
                </a:cubicBezTo>
                <a:cubicBezTo>
                  <a:pt x="35060" y="16559"/>
                  <a:pt x="35028" y="16054"/>
                  <a:pt x="34965" y="15549"/>
                </a:cubicBezTo>
                <a:cubicBezTo>
                  <a:pt x="34807" y="14128"/>
                  <a:pt x="34460" y="12723"/>
                  <a:pt x="33970" y="11381"/>
                </a:cubicBezTo>
                <a:cubicBezTo>
                  <a:pt x="32644" y="7893"/>
                  <a:pt x="30261" y="4909"/>
                  <a:pt x="27151" y="2873"/>
                </a:cubicBezTo>
                <a:cubicBezTo>
                  <a:pt x="25636" y="1878"/>
                  <a:pt x="23978" y="1121"/>
                  <a:pt x="22226" y="647"/>
                </a:cubicBezTo>
                <a:cubicBezTo>
                  <a:pt x="21105" y="316"/>
                  <a:pt x="19953" y="126"/>
                  <a:pt x="18801" y="47"/>
                </a:cubicBezTo>
                <a:cubicBezTo>
                  <a:pt x="18422" y="0"/>
                  <a:pt x="18138" y="16"/>
                  <a:pt x="179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1494749" y="1946143"/>
            <a:ext cx="2249998" cy="16"/>
          </a:xfrm>
          <a:custGeom>
            <a:avLst/>
            <a:gdLst/>
            <a:ahLst/>
            <a:cxnLst/>
            <a:rect l="l" t="t" r="r" b="b"/>
            <a:pathLst>
              <a:path w="138185" h="1" extrusionOk="0">
                <a:moveTo>
                  <a:pt x="138184" y="1"/>
                </a:moveTo>
                <a:lnTo>
                  <a:pt x="0" y="1"/>
                </a:lnTo>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3712588" y="1942805"/>
            <a:ext cx="32158" cy="6448"/>
          </a:xfrm>
          <a:custGeom>
            <a:avLst/>
            <a:gdLst/>
            <a:ahLst/>
            <a:cxnLst/>
            <a:rect l="l" t="t" r="r" b="b"/>
            <a:pathLst>
              <a:path w="1975" h="396" extrusionOk="0">
                <a:moveTo>
                  <a:pt x="1" y="1"/>
                </a:moveTo>
                <a:lnTo>
                  <a:pt x="1" y="395"/>
                </a:lnTo>
                <a:lnTo>
                  <a:pt x="1974" y="395"/>
                </a:lnTo>
                <a:lnTo>
                  <a:pt x="19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457460" y="1903534"/>
            <a:ext cx="3158769" cy="45719"/>
          </a:xfrm>
          <a:custGeom>
            <a:avLst/>
            <a:gdLst/>
            <a:ahLst/>
            <a:cxnLst/>
            <a:rect l="l" t="t" r="r" b="b"/>
            <a:pathLst>
              <a:path w="122400" h="396" extrusionOk="0">
                <a:moveTo>
                  <a:pt x="1" y="1"/>
                </a:moveTo>
                <a:lnTo>
                  <a:pt x="1" y="395"/>
                </a:lnTo>
                <a:lnTo>
                  <a:pt x="4010" y="395"/>
                </a:lnTo>
                <a:lnTo>
                  <a:pt x="3947" y="1"/>
                </a:lnTo>
                <a:close/>
                <a:moveTo>
                  <a:pt x="9866" y="1"/>
                </a:moveTo>
                <a:lnTo>
                  <a:pt x="9866" y="395"/>
                </a:lnTo>
                <a:lnTo>
                  <a:pt x="13876" y="395"/>
                </a:lnTo>
                <a:lnTo>
                  <a:pt x="13813" y="1"/>
                </a:lnTo>
                <a:close/>
                <a:moveTo>
                  <a:pt x="19795" y="1"/>
                </a:moveTo>
                <a:lnTo>
                  <a:pt x="19795" y="395"/>
                </a:lnTo>
                <a:lnTo>
                  <a:pt x="23742" y="395"/>
                </a:lnTo>
                <a:lnTo>
                  <a:pt x="23742" y="1"/>
                </a:lnTo>
                <a:close/>
                <a:moveTo>
                  <a:pt x="29661" y="1"/>
                </a:moveTo>
                <a:lnTo>
                  <a:pt x="29661" y="395"/>
                </a:lnTo>
                <a:lnTo>
                  <a:pt x="33607" y="395"/>
                </a:lnTo>
                <a:lnTo>
                  <a:pt x="33607" y="1"/>
                </a:lnTo>
                <a:close/>
                <a:moveTo>
                  <a:pt x="39527" y="1"/>
                </a:moveTo>
                <a:lnTo>
                  <a:pt x="39527" y="395"/>
                </a:lnTo>
                <a:lnTo>
                  <a:pt x="43473" y="395"/>
                </a:lnTo>
                <a:lnTo>
                  <a:pt x="43473" y="1"/>
                </a:lnTo>
                <a:close/>
                <a:moveTo>
                  <a:pt x="49393" y="1"/>
                </a:moveTo>
                <a:lnTo>
                  <a:pt x="49393" y="395"/>
                </a:lnTo>
                <a:lnTo>
                  <a:pt x="53339" y="395"/>
                </a:lnTo>
                <a:lnTo>
                  <a:pt x="53339" y="1"/>
                </a:lnTo>
                <a:close/>
                <a:moveTo>
                  <a:pt x="59258" y="1"/>
                </a:moveTo>
                <a:lnTo>
                  <a:pt x="59258" y="395"/>
                </a:lnTo>
                <a:lnTo>
                  <a:pt x="63205" y="395"/>
                </a:lnTo>
                <a:lnTo>
                  <a:pt x="63205" y="1"/>
                </a:lnTo>
                <a:close/>
                <a:moveTo>
                  <a:pt x="69124" y="1"/>
                </a:moveTo>
                <a:lnTo>
                  <a:pt x="69124" y="395"/>
                </a:lnTo>
                <a:lnTo>
                  <a:pt x="73071" y="395"/>
                </a:lnTo>
                <a:lnTo>
                  <a:pt x="73071" y="1"/>
                </a:lnTo>
                <a:close/>
                <a:moveTo>
                  <a:pt x="78990" y="1"/>
                </a:moveTo>
                <a:lnTo>
                  <a:pt x="78990" y="395"/>
                </a:lnTo>
                <a:lnTo>
                  <a:pt x="82936" y="395"/>
                </a:lnTo>
                <a:lnTo>
                  <a:pt x="82936" y="1"/>
                </a:lnTo>
                <a:close/>
                <a:moveTo>
                  <a:pt x="88856" y="1"/>
                </a:moveTo>
                <a:lnTo>
                  <a:pt x="88856" y="395"/>
                </a:lnTo>
                <a:lnTo>
                  <a:pt x="92802" y="395"/>
                </a:lnTo>
                <a:lnTo>
                  <a:pt x="92802" y="1"/>
                </a:lnTo>
                <a:close/>
                <a:moveTo>
                  <a:pt x="98722" y="1"/>
                </a:moveTo>
                <a:lnTo>
                  <a:pt x="98722" y="395"/>
                </a:lnTo>
                <a:lnTo>
                  <a:pt x="102668" y="395"/>
                </a:lnTo>
                <a:lnTo>
                  <a:pt x="102668" y="1"/>
                </a:lnTo>
                <a:close/>
                <a:moveTo>
                  <a:pt x="108587" y="1"/>
                </a:moveTo>
                <a:lnTo>
                  <a:pt x="108587" y="395"/>
                </a:lnTo>
                <a:lnTo>
                  <a:pt x="112534" y="395"/>
                </a:lnTo>
                <a:lnTo>
                  <a:pt x="112534" y="1"/>
                </a:lnTo>
                <a:close/>
                <a:moveTo>
                  <a:pt x="118453" y="1"/>
                </a:moveTo>
                <a:lnTo>
                  <a:pt x="118453" y="395"/>
                </a:lnTo>
                <a:lnTo>
                  <a:pt x="122399" y="395"/>
                </a:lnTo>
                <a:lnTo>
                  <a:pt x="12239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1494749" y="1942805"/>
            <a:ext cx="32142" cy="6448"/>
          </a:xfrm>
          <a:custGeom>
            <a:avLst/>
            <a:gdLst/>
            <a:ahLst/>
            <a:cxnLst/>
            <a:rect l="l" t="t" r="r" b="b"/>
            <a:pathLst>
              <a:path w="1974" h="396" extrusionOk="0">
                <a:moveTo>
                  <a:pt x="0" y="1"/>
                </a:moveTo>
                <a:lnTo>
                  <a:pt x="0" y="395"/>
                </a:lnTo>
                <a:lnTo>
                  <a:pt x="1973" y="395"/>
                </a:ln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3307527" y="2002692"/>
            <a:ext cx="671327" cy="1654544"/>
          </a:xfrm>
          <a:custGeom>
            <a:avLst/>
            <a:gdLst/>
            <a:ahLst/>
            <a:cxnLst/>
            <a:rect l="l" t="t" r="r" b="b"/>
            <a:pathLst>
              <a:path w="79843" h="79354" extrusionOk="0">
                <a:moveTo>
                  <a:pt x="48" y="1"/>
                </a:moveTo>
                <a:cubicBezTo>
                  <a:pt x="16" y="916"/>
                  <a:pt x="0" y="1832"/>
                  <a:pt x="0" y="2716"/>
                </a:cubicBezTo>
                <a:cubicBezTo>
                  <a:pt x="0" y="12992"/>
                  <a:pt x="2226" y="23158"/>
                  <a:pt x="6535" y="32503"/>
                </a:cubicBezTo>
                <a:cubicBezTo>
                  <a:pt x="10687" y="41579"/>
                  <a:pt x="16606" y="49756"/>
                  <a:pt x="24104" y="56844"/>
                </a:cubicBezTo>
                <a:cubicBezTo>
                  <a:pt x="31508" y="63836"/>
                  <a:pt x="40142" y="69409"/>
                  <a:pt x="49566" y="73276"/>
                </a:cubicBezTo>
                <a:cubicBezTo>
                  <a:pt x="59163" y="77254"/>
                  <a:pt x="69455" y="79322"/>
                  <a:pt x="79842" y="79353"/>
                </a:cubicBezTo>
                <a:lnTo>
                  <a:pt x="79842" y="78959"/>
                </a:lnTo>
                <a:cubicBezTo>
                  <a:pt x="36780" y="78833"/>
                  <a:pt x="395" y="43915"/>
                  <a:pt x="395" y="2716"/>
                </a:cubicBezTo>
                <a:cubicBezTo>
                  <a:pt x="395" y="1832"/>
                  <a:pt x="411" y="932"/>
                  <a:pt x="442" y="16"/>
                </a:cubicBezTo>
                <a:lnTo>
                  <a:pt x="4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33"/>
          <p:cNvSpPr/>
          <p:nvPr/>
        </p:nvSpPr>
        <p:spPr>
          <a:xfrm>
            <a:off x="535991" y="2002396"/>
            <a:ext cx="506728" cy="2161751"/>
          </a:xfrm>
          <a:custGeom>
            <a:avLst/>
            <a:gdLst/>
            <a:ahLst/>
            <a:cxnLst/>
            <a:rect l="l" t="t" r="r" b="b"/>
            <a:pathLst>
              <a:path w="161468" h="164121" extrusionOk="0">
                <a:moveTo>
                  <a:pt x="79" y="1"/>
                </a:moveTo>
                <a:cubicBezTo>
                  <a:pt x="63" y="1043"/>
                  <a:pt x="63" y="1911"/>
                  <a:pt x="63" y="2716"/>
                </a:cubicBezTo>
                <a:cubicBezTo>
                  <a:pt x="0" y="67609"/>
                  <a:pt x="38848" y="126204"/>
                  <a:pt x="98626" y="151429"/>
                </a:cubicBezTo>
                <a:cubicBezTo>
                  <a:pt x="118392" y="159797"/>
                  <a:pt x="139642" y="164121"/>
                  <a:pt x="161101" y="164121"/>
                </a:cubicBezTo>
                <a:cubicBezTo>
                  <a:pt x="161218" y="164121"/>
                  <a:pt x="161335" y="164121"/>
                  <a:pt x="161452" y="164121"/>
                </a:cubicBezTo>
                <a:lnTo>
                  <a:pt x="161468" y="163726"/>
                </a:lnTo>
                <a:cubicBezTo>
                  <a:pt x="72676" y="163726"/>
                  <a:pt x="458" y="91492"/>
                  <a:pt x="458" y="2716"/>
                </a:cubicBezTo>
                <a:cubicBezTo>
                  <a:pt x="458" y="1895"/>
                  <a:pt x="458" y="1043"/>
                  <a:pt x="47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33"/>
          <p:cNvSpPr/>
          <p:nvPr/>
        </p:nvSpPr>
        <p:spPr>
          <a:xfrm>
            <a:off x="455670" y="1849506"/>
            <a:ext cx="164502" cy="164518"/>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33"/>
          <p:cNvSpPr/>
          <p:nvPr/>
        </p:nvSpPr>
        <p:spPr>
          <a:xfrm>
            <a:off x="3229910" y="1849506"/>
            <a:ext cx="164502" cy="164518"/>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3978854" y="3577289"/>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23;p33">
            <a:extLst>
              <a:ext uri="{FF2B5EF4-FFF2-40B4-BE49-F238E27FC236}">
                <a16:creationId xmlns:a16="http://schemas.microsoft.com/office/drawing/2014/main" id="{EE774FD0-9C7B-48BD-8593-3CE0EAA825A7}"/>
              </a:ext>
            </a:extLst>
          </p:cNvPr>
          <p:cNvSpPr txBox="1"/>
          <p:nvPr/>
        </p:nvSpPr>
        <p:spPr>
          <a:xfrm>
            <a:off x="510968" y="620869"/>
            <a:ext cx="987600" cy="2820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US" sz="1800" dirty="0">
                <a:solidFill>
                  <a:srgbClr val="F3F3F3"/>
                </a:solidFill>
                <a:latin typeface="Teko"/>
                <a:ea typeface="Teko"/>
                <a:cs typeface="Teko"/>
                <a:sym typeface="Teko"/>
              </a:rPr>
              <a:t>Typical IRL solutions</a:t>
            </a:r>
            <a:endParaRPr sz="1800" dirty="0">
              <a:solidFill>
                <a:srgbClr val="F3F3F3"/>
              </a:solidFill>
              <a:latin typeface="Teko"/>
              <a:ea typeface="Teko"/>
              <a:cs typeface="Teko"/>
              <a:sym typeface="Teko"/>
            </a:endParaRPr>
          </a:p>
        </p:txBody>
      </p:sp>
      <p:sp>
        <p:nvSpPr>
          <p:cNvPr id="68" name="Google Shape;723;p33">
            <a:extLst>
              <a:ext uri="{FF2B5EF4-FFF2-40B4-BE49-F238E27FC236}">
                <a16:creationId xmlns:a16="http://schemas.microsoft.com/office/drawing/2014/main" id="{A3EC33BD-BD6B-48F6-8A1A-40662911A2C1}"/>
              </a:ext>
            </a:extLst>
          </p:cNvPr>
          <p:cNvSpPr txBox="1"/>
          <p:nvPr/>
        </p:nvSpPr>
        <p:spPr>
          <a:xfrm>
            <a:off x="2624558" y="761869"/>
            <a:ext cx="987600" cy="2820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US" sz="1800" dirty="0">
                <a:solidFill>
                  <a:srgbClr val="F3F3F3"/>
                </a:solidFill>
                <a:latin typeface="Teko"/>
                <a:ea typeface="Teko"/>
                <a:cs typeface="Teko"/>
                <a:sym typeface="Teko"/>
              </a:rPr>
              <a:t>IL method</a:t>
            </a:r>
            <a:endParaRPr sz="1800" dirty="0">
              <a:solidFill>
                <a:srgbClr val="F3F3F3"/>
              </a:solidFill>
              <a:latin typeface="Teko"/>
              <a:ea typeface="Teko"/>
              <a:cs typeface="Teko"/>
              <a:sym typeface="Teko"/>
            </a:endParaRPr>
          </a:p>
        </p:txBody>
      </p:sp>
      <p:sp>
        <p:nvSpPr>
          <p:cNvPr id="2" name="Прямоугольник 1">
            <a:extLst>
              <a:ext uri="{FF2B5EF4-FFF2-40B4-BE49-F238E27FC236}">
                <a16:creationId xmlns:a16="http://schemas.microsoft.com/office/drawing/2014/main" id="{42090CDB-97AA-41B7-B11A-13686835917F}"/>
              </a:ext>
            </a:extLst>
          </p:cNvPr>
          <p:cNvSpPr/>
          <p:nvPr/>
        </p:nvSpPr>
        <p:spPr>
          <a:xfrm>
            <a:off x="-47628" y="1158070"/>
            <a:ext cx="2104793"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rely on a numerical representation of the reward function</a:t>
            </a:r>
            <a:endParaRPr lang="ru-RU" sz="1100" dirty="0">
              <a:solidFill>
                <a:schemeClr val="bg1"/>
              </a:solidFill>
              <a:latin typeface="Source Code Pro" panose="020B0604020202020204" charset="0"/>
              <a:ea typeface="Source Code Pro" panose="020B0604020202020204" charset="0"/>
            </a:endParaRPr>
          </a:p>
        </p:txBody>
      </p:sp>
      <p:sp>
        <p:nvSpPr>
          <p:cNvPr id="71" name="Прямоугольник 70">
            <a:extLst>
              <a:ext uri="{FF2B5EF4-FFF2-40B4-BE49-F238E27FC236}">
                <a16:creationId xmlns:a16="http://schemas.microsoft.com/office/drawing/2014/main" id="{238B791B-BCAC-4D1F-8265-11B6A45D5BFA}"/>
              </a:ext>
            </a:extLst>
          </p:cNvPr>
          <p:cNvSpPr/>
          <p:nvPr/>
        </p:nvSpPr>
        <p:spPr>
          <a:xfrm>
            <a:off x="2065962" y="1167318"/>
            <a:ext cx="2104793"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a logical (≠numerical) specification of the reward function</a:t>
            </a:r>
          </a:p>
        </p:txBody>
      </p:sp>
      <p:sp>
        <p:nvSpPr>
          <p:cNvPr id="4" name="Прямоугольник 3">
            <a:extLst>
              <a:ext uri="{FF2B5EF4-FFF2-40B4-BE49-F238E27FC236}">
                <a16:creationId xmlns:a16="http://schemas.microsoft.com/office/drawing/2014/main" id="{6C4C956A-1DB7-4475-BD6D-F32585E4037B}"/>
              </a:ext>
            </a:extLst>
          </p:cNvPr>
          <p:cNvSpPr/>
          <p:nvPr/>
        </p:nvSpPr>
        <p:spPr>
          <a:xfrm>
            <a:off x="4170755" y="3445693"/>
            <a:ext cx="4323778" cy="1277273"/>
          </a:xfrm>
          <a:prstGeom prst="rect">
            <a:avLst/>
          </a:prstGeom>
        </p:spPr>
        <p:txBody>
          <a:bodyPr wrap="square">
            <a:spAutoFit/>
          </a:bodyPr>
          <a:lstStyle/>
          <a:p>
            <a:pPr marL="285750" indent="-285750" algn="just">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No need of optimization procedures;</a:t>
            </a:r>
          </a:p>
          <a:p>
            <a:pPr marL="285750" indent="-285750" algn="just">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Can be applied to heterogeneous agents, with the expert, the learner and the RB using different representations of the environment’s actions and states, without specifying mappings among their representations.</a:t>
            </a:r>
            <a:endParaRPr lang="ru-RU" sz="1100" dirty="0">
              <a:solidFill>
                <a:schemeClr val="bg1"/>
              </a:solidFill>
              <a:latin typeface="Source Code Pro" panose="020B0604020202020204" charset="0"/>
              <a:ea typeface="Source Code Pro" panose="020B0604020202020204" charset="0"/>
            </a:endParaRPr>
          </a:p>
        </p:txBody>
      </p:sp>
      <p:grpSp>
        <p:nvGrpSpPr>
          <p:cNvPr id="7" name="Группа 6">
            <a:extLst>
              <a:ext uri="{FF2B5EF4-FFF2-40B4-BE49-F238E27FC236}">
                <a16:creationId xmlns:a16="http://schemas.microsoft.com/office/drawing/2014/main" id="{BA9BCF4C-9F2A-4E42-A3DA-36C749F93BDF}"/>
              </a:ext>
            </a:extLst>
          </p:cNvPr>
          <p:cNvGrpSpPr/>
          <p:nvPr/>
        </p:nvGrpSpPr>
        <p:grpSpPr>
          <a:xfrm>
            <a:off x="6625981" y="2918024"/>
            <a:ext cx="323342" cy="424590"/>
            <a:chOff x="6332644" y="2850240"/>
            <a:chExt cx="323342" cy="424590"/>
          </a:xfrm>
        </p:grpSpPr>
        <p:sp>
          <p:nvSpPr>
            <p:cNvPr id="79" name="Google Shape;787;p33">
              <a:extLst>
                <a:ext uri="{FF2B5EF4-FFF2-40B4-BE49-F238E27FC236}">
                  <a16:creationId xmlns:a16="http://schemas.microsoft.com/office/drawing/2014/main" id="{D99D37B8-93AF-47D3-840C-E524B77B8FFC}"/>
                </a:ext>
              </a:extLst>
            </p:cNvPr>
            <p:cNvSpPr/>
            <p:nvPr/>
          </p:nvSpPr>
          <p:spPr>
            <a:xfrm rot="16200000">
              <a:off x="6499177" y="2847155"/>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0" name="Соединитель: изогнутый 79">
              <a:extLst>
                <a:ext uri="{FF2B5EF4-FFF2-40B4-BE49-F238E27FC236}">
                  <a16:creationId xmlns:a16="http://schemas.microsoft.com/office/drawing/2014/main" id="{FF82E489-9AF8-4C42-B762-773E5D5525B7}"/>
                </a:ext>
              </a:extLst>
            </p:cNvPr>
            <p:cNvCxnSpPr>
              <a:cxnSpLocks/>
            </p:cNvCxnSpPr>
            <p:nvPr/>
          </p:nvCxnSpPr>
          <p:spPr>
            <a:xfrm rot="5400000" flipH="1" flipV="1">
              <a:off x="6308770" y="3007563"/>
              <a:ext cx="291141" cy="243393"/>
            </a:xfrm>
            <a:prstGeom prst="curvedConnector3">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 name="Прямоугольник 9">
            <a:extLst>
              <a:ext uri="{FF2B5EF4-FFF2-40B4-BE49-F238E27FC236}">
                <a16:creationId xmlns:a16="http://schemas.microsoft.com/office/drawing/2014/main" id="{3713C5EF-6B6A-44AE-AD9E-34C3491BBD81}"/>
              </a:ext>
            </a:extLst>
          </p:cNvPr>
          <p:cNvSpPr/>
          <p:nvPr/>
        </p:nvSpPr>
        <p:spPr>
          <a:xfrm>
            <a:off x="5372476" y="2480815"/>
            <a:ext cx="3752950"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Incorporated into a Restraining Bolt (RB) </a:t>
            </a:r>
          </a:p>
        </p:txBody>
      </p:sp>
      <p:grpSp>
        <p:nvGrpSpPr>
          <p:cNvPr id="85" name="Группа 84">
            <a:extLst>
              <a:ext uri="{FF2B5EF4-FFF2-40B4-BE49-F238E27FC236}">
                <a16:creationId xmlns:a16="http://schemas.microsoft.com/office/drawing/2014/main" id="{628331ED-0FDE-442D-972C-3159A89562E2}"/>
              </a:ext>
            </a:extLst>
          </p:cNvPr>
          <p:cNvGrpSpPr/>
          <p:nvPr/>
        </p:nvGrpSpPr>
        <p:grpSpPr>
          <a:xfrm>
            <a:off x="7017479" y="1880626"/>
            <a:ext cx="323342" cy="424590"/>
            <a:chOff x="6332644" y="2850240"/>
            <a:chExt cx="323342" cy="424590"/>
          </a:xfrm>
        </p:grpSpPr>
        <p:sp>
          <p:nvSpPr>
            <p:cNvPr id="86" name="Google Shape;787;p33">
              <a:extLst>
                <a:ext uri="{FF2B5EF4-FFF2-40B4-BE49-F238E27FC236}">
                  <a16:creationId xmlns:a16="http://schemas.microsoft.com/office/drawing/2014/main" id="{60C14B98-ABE8-4724-8922-87A42283D60E}"/>
                </a:ext>
              </a:extLst>
            </p:cNvPr>
            <p:cNvSpPr/>
            <p:nvPr/>
          </p:nvSpPr>
          <p:spPr>
            <a:xfrm rot="16200000">
              <a:off x="6499177" y="2847155"/>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7" name="Соединитель: изогнутый 86">
              <a:extLst>
                <a:ext uri="{FF2B5EF4-FFF2-40B4-BE49-F238E27FC236}">
                  <a16:creationId xmlns:a16="http://schemas.microsoft.com/office/drawing/2014/main" id="{F31F19B2-1A6B-4597-8E6F-9EE32E203D35}"/>
                </a:ext>
              </a:extLst>
            </p:cNvPr>
            <p:cNvCxnSpPr>
              <a:cxnSpLocks/>
            </p:cNvCxnSpPr>
            <p:nvPr/>
          </p:nvCxnSpPr>
          <p:spPr>
            <a:xfrm rot="5400000" flipH="1" flipV="1">
              <a:off x="6308770" y="3007563"/>
              <a:ext cx="291141" cy="243393"/>
            </a:xfrm>
            <a:prstGeom prst="curvedConnector3">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1" name="Прямоугольник 10">
            <a:extLst>
              <a:ext uri="{FF2B5EF4-FFF2-40B4-BE49-F238E27FC236}">
                <a16:creationId xmlns:a16="http://schemas.microsoft.com/office/drawing/2014/main" id="{A46D5491-29C9-4A2B-9895-B8CADA56B848}"/>
              </a:ext>
            </a:extLst>
          </p:cNvPr>
          <p:cNvSpPr/>
          <p:nvPr/>
        </p:nvSpPr>
        <p:spPr>
          <a:xfrm>
            <a:off x="5372476" y="1171393"/>
            <a:ext cx="3788274"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The RB can be attached to the learning agent to drive the learning process and ultimately make it imitate the expert. </a:t>
            </a:r>
            <a:endParaRPr lang="ru-RU" sz="1100" dirty="0">
              <a:solidFill>
                <a:schemeClr val="bg1"/>
              </a:solidFill>
              <a:latin typeface="Source Code Pro" panose="020B0604020202020204" charset="0"/>
              <a:ea typeface="Source Code Pro" panose="020B0604020202020204" charset="0"/>
            </a:endParaRPr>
          </a:p>
        </p:txBody>
      </p:sp>
    </p:spTree>
    <p:extLst>
      <p:ext uri="{BB962C8B-B14F-4D97-AF65-F5344CB8AC3E}">
        <p14:creationId xmlns:p14="http://schemas.microsoft.com/office/powerpoint/2010/main" val="83210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barn(inVertical)">
                                      <p:cBhvr>
                                        <p:cTn id="10" dur="500"/>
                                        <p:tgtEl>
                                          <p:spTgt spid="6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83"/>
                                        </p:tgtEl>
                                        <p:attrNameLst>
                                          <p:attrName>style.visibility</p:attrName>
                                        </p:attrNameLst>
                                      </p:cBhvr>
                                      <p:to>
                                        <p:strVal val="visible"/>
                                      </p:to>
                                    </p:set>
                                    <p:animEffect transition="in" filter="barn(inVertical)">
                                      <p:cBhvr>
                                        <p:cTn id="13" dur="500"/>
                                        <p:tgtEl>
                                          <p:spTgt spid="78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82"/>
                                        </p:tgtEl>
                                        <p:attrNameLst>
                                          <p:attrName>style.visibility</p:attrName>
                                        </p:attrNameLst>
                                      </p:cBhvr>
                                      <p:to>
                                        <p:strVal val="visible"/>
                                      </p:to>
                                    </p:set>
                                    <p:animEffect transition="in" filter="barn(inVertical)">
                                      <p:cBhvr>
                                        <p:cTn id="16" dur="500"/>
                                        <p:tgtEl>
                                          <p:spTgt spid="78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23"/>
                                        </p:tgtEl>
                                        <p:attrNameLst>
                                          <p:attrName>style.visibility</p:attrName>
                                        </p:attrNameLst>
                                      </p:cBhvr>
                                      <p:to>
                                        <p:strVal val="visible"/>
                                      </p:to>
                                    </p:set>
                                    <p:animEffect transition="in" filter="barn(inVertical)">
                                      <p:cBhvr>
                                        <p:cTn id="19" dur="500"/>
                                        <p:tgtEl>
                                          <p:spTgt spid="72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31"/>
                                        </p:tgtEl>
                                        <p:attrNameLst>
                                          <p:attrName>style.visibility</p:attrName>
                                        </p:attrNameLst>
                                      </p:cBhvr>
                                      <p:to>
                                        <p:strVal val="visible"/>
                                      </p:to>
                                    </p:set>
                                    <p:animEffect transition="in" filter="barn(inVertical)">
                                      <p:cBhvr>
                                        <p:cTn id="22" dur="500"/>
                                        <p:tgtEl>
                                          <p:spTgt spid="73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barn(inVertical)">
                                      <p:cBhvr>
                                        <p:cTn id="27" dur="500"/>
                                        <p:tgtEl>
                                          <p:spTgt spid="71"/>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barn(inVertical)">
                                      <p:cBhvr>
                                        <p:cTn id="30" dur="500"/>
                                        <p:tgtEl>
                                          <p:spTgt spid="68"/>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785"/>
                                        </p:tgtEl>
                                        <p:attrNameLst>
                                          <p:attrName>style.visibility</p:attrName>
                                        </p:attrNameLst>
                                      </p:cBhvr>
                                      <p:to>
                                        <p:strVal val="visible"/>
                                      </p:to>
                                    </p:set>
                                    <p:animEffect transition="in" filter="barn(inVertical)">
                                      <p:cBhvr>
                                        <p:cTn id="33" dur="500"/>
                                        <p:tgtEl>
                                          <p:spTgt spid="785"/>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780"/>
                                        </p:tgtEl>
                                        <p:attrNameLst>
                                          <p:attrName>style.visibility</p:attrName>
                                        </p:attrNameLst>
                                      </p:cBhvr>
                                      <p:to>
                                        <p:strVal val="visible"/>
                                      </p:to>
                                    </p:set>
                                    <p:animEffect transition="in" filter="barn(inVertical)">
                                      <p:cBhvr>
                                        <p:cTn id="36" dur="500"/>
                                        <p:tgtEl>
                                          <p:spTgt spid="780"/>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arn(inVertical)">
                                      <p:cBhvr>
                                        <p:cTn id="39" dur="500"/>
                                        <p:tgtEl>
                                          <p:spTgt spid="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787"/>
                                        </p:tgtEl>
                                        <p:attrNameLst>
                                          <p:attrName>style.visibility</p:attrName>
                                        </p:attrNameLst>
                                      </p:cBhvr>
                                      <p:to>
                                        <p:strVal val="visible"/>
                                      </p:to>
                                    </p:set>
                                    <p:animEffect transition="in" filter="barn(inVertical)">
                                      <p:cBhvr>
                                        <p:cTn id="42" dur="500"/>
                                        <p:tgtEl>
                                          <p:spTgt spid="787"/>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arn(inVertical)">
                                      <p:cBhvr>
                                        <p:cTn id="47" dur="500"/>
                                        <p:tgtEl>
                                          <p:spTgt spid="7"/>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barn(inVertical)">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barn(inVertical)">
                                      <p:cBhvr>
                                        <p:cTn id="55" dur="500"/>
                                        <p:tgtEl>
                                          <p:spTgt spid="85"/>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barn(inVertical)">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 grpId="0"/>
      <p:bldP spid="731" grpId="0" animBg="1"/>
      <p:bldP spid="780" grpId="0" animBg="1"/>
      <p:bldP spid="782" grpId="0" animBg="1"/>
      <p:bldP spid="783" grpId="0" animBg="1"/>
      <p:bldP spid="785" grpId="0" animBg="1"/>
      <p:bldP spid="787" grpId="0" animBg="1"/>
      <p:bldP spid="67" grpId="0"/>
      <p:bldP spid="68" grpId="0"/>
      <p:bldP spid="2" grpId="0"/>
      <p:bldP spid="71" grpId="0"/>
      <p:bldP spid="4"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2" name="Google Shape;622;p28"/>
          <p:cNvPicPr preferRelativeResize="0"/>
          <p:nvPr/>
        </p:nvPicPr>
        <p:blipFill>
          <a:blip r:embed="rId3">
            <a:alphaModFix/>
          </a:blip>
          <a:stretch>
            <a:fillRect/>
          </a:stretch>
        </p:blipFill>
        <p:spPr>
          <a:xfrm rot="-5400000">
            <a:off x="-138338" y="1202737"/>
            <a:ext cx="2932619" cy="1251920"/>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5</a:t>
            </a:fld>
            <a:endParaRPr/>
          </a:p>
        </p:txBody>
      </p:sp>
      <p:grpSp>
        <p:nvGrpSpPr>
          <p:cNvPr id="624" name="Google Shape;624;p28"/>
          <p:cNvGrpSpPr/>
          <p:nvPr/>
        </p:nvGrpSpPr>
        <p:grpSpPr>
          <a:xfrm>
            <a:off x="2047044" y="1817757"/>
            <a:ext cx="6694847" cy="1504851"/>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33DD70B0-D094-43CA-A5D8-0CECE51AB89B}"/>
              </a:ext>
            </a:extLst>
          </p:cNvPr>
          <p:cNvSpPr/>
          <p:nvPr/>
        </p:nvSpPr>
        <p:spPr>
          <a:xfrm>
            <a:off x="2808414" y="3424015"/>
            <a:ext cx="6022720"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High-level goals are expressed as formulas of linear-time temporal logic over finite traces,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over a set of </a:t>
            </a:r>
            <a:r>
              <a:rPr lang="en-US" sz="1200" dirty="0" err="1">
                <a:solidFill>
                  <a:schemeClr val="bg1"/>
                </a:solidFill>
                <a:latin typeface="Source Code Pro" panose="020B0604020202020204" charset="0"/>
                <a:ea typeface="Source Code Pro" panose="020B0604020202020204" charset="0"/>
              </a:rPr>
              <a:t>fluents</a:t>
            </a:r>
            <a:r>
              <a:rPr lang="en-US" sz="1200" dirty="0">
                <a:solidFill>
                  <a:schemeClr val="bg1"/>
                </a:solidFill>
                <a:latin typeface="Source Code Pro" panose="020B0604020202020204" charset="0"/>
                <a:ea typeface="Source Code Pro" panose="020B0604020202020204" charset="0"/>
              </a:rPr>
              <a:t>, generally different from the features used by the RL agent.</a:t>
            </a:r>
          </a:p>
        </p:txBody>
      </p:sp>
      <p:grpSp>
        <p:nvGrpSpPr>
          <p:cNvPr id="12" name="Google Shape;540;p27">
            <a:extLst>
              <a:ext uri="{FF2B5EF4-FFF2-40B4-BE49-F238E27FC236}">
                <a16:creationId xmlns:a16="http://schemas.microsoft.com/office/drawing/2014/main" id="{6CF646FA-364B-4E65-B0F9-430724700F43}"/>
              </a:ext>
            </a:extLst>
          </p:cNvPr>
          <p:cNvGrpSpPr/>
          <p:nvPr/>
        </p:nvGrpSpPr>
        <p:grpSpPr>
          <a:xfrm flipH="1">
            <a:off x="2617707" y="1026371"/>
            <a:ext cx="6213427" cy="2085649"/>
            <a:chOff x="238125" y="1662850"/>
            <a:chExt cx="7137300" cy="2369400"/>
          </a:xfrm>
        </p:grpSpPr>
        <p:sp>
          <p:nvSpPr>
            <p:cNvPr id="13" name="Google Shape;541;p27">
              <a:extLst>
                <a:ext uri="{FF2B5EF4-FFF2-40B4-BE49-F238E27FC236}">
                  <a16:creationId xmlns:a16="http://schemas.microsoft.com/office/drawing/2014/main" id="{2FCF2A79-64A3-4FEA-9579-696FC919E4E3}"/>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2;p27">
              <a:extLst>
                <a:ext uri="{FF2B5EF4-FFF2-40B4-BE49-F238E27FC236}">
                  <a16:creationId xmlns:a16="http://schemas.microsoft.com/office/drawing/2014/main" id="{60D588E4-6C01-48F6-822F-4F4CB9492A84}"/>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43;p27">
              <a:extLst>
                <a:ext uri="{FF2B5EF4-FFF2-40B4-BE49-F238E27FC236}">
                  <a16:creationId xmlns:a16="http://schemas.microsoft.com/office/drawing/2014/main" id="{0DB0C482-CFF7-47AC-8D33-63DCE34F1E8D}"/>
                </a:ext>
              </a:extLst>
            </p:cNvPr>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4;p27">
              <a:extLst>
                <a:ext uri="{FF2B5EF4-FFF2-40B4-BE49-F238E27FC236}">
                  <a16:creationId xmlns:a16="http://schemas.microsoft.com/office/drawing/2014/main" id="{3F64A210-56B0-43C6-9D49-5B474798213F}"/>
                </a:ext>
              </a:extLst>
            </p:cNvPr>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5;p27">
              <a:extLst>
                <a:ext uri="{FF2B5EF4-FFF2-40B4-BE49-F238E27FC236}">
                  <a16:creationId xmlns:a16="http://schemas.microsoft.com/office/drawing/2014/main" id="{97869ED3-8F27-49E2-86C5-1CE97AF314FC}"/>
                </a:ext>
              </a:extLst>
            </p:cNvPr>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6;p27">
              <a:extLst>
                <a:ext uri="{FF2B5EF4-FFF2-40B4-BE49-F238E27FC236}">
                  <a16:creationId xmlns:a16="http://schemas.microsoft.com/office/drawing/2014/main" id="{26173C0C-359D-4EF9-A8F3-414D997401FD}"/>
                </a:ext>
              </a:extLst>
            </p:cNvPr>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7;p27">
              <a:extLst>
                <a:ext uri="{FF2B5EF4-FFF2-40B4-BE49-F238E27FC236}">
                  <a16:creationId xmlns:a16="http://schemas.microsoft.com/office/drawing/2014/main" id="{DEF84577-D3B7-4429-86D3-C74E5E40F184}"/>
                </a:ext>
              </a:extLst>
            </p:cNvPr>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8;p27">
              <a:extLst>
                <a:ext uri="{FF2B5EF4-FFF2-40B4-BE49-F238E27FC236}">
                  <a16:creationId xmlns:a16="http://schemas.microsoft.com/office/drawing/2014/main" id="{CECEAB1F-E122-4D7C-96C9-80C37B771928}"/>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49;p27">
              <a:extLst>
                <a:ext uri="{FF2B5EF4-FFF2-40B4-BE49-F238E27FC236}">
                  <a16:creationId xmlns:a16="http://schemas.microsoft.com/office/drawing/2014/main" id="{48BB87A0-E65F-4677-A520-678B81CA058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0;p27">
              <a:extLst>
                <a:ext uri="{FF2B5EF4-FFF2-40B4-BE49-F238E27FC236}">
                  <a16:creationId xmlns:a16="http://schemas.microsoft.com/office/drawing/2014/main" id="{2C41BA96-466F-4FB4-BFEA-766066A8B89D}"/>
                </a:ext>
              </a:extLst>
            </p:cNvPr>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1;p27">
              <a:extLst>
                <a:ext uri="{FF2B5EF4-FFF2-40B4-BE49-F238E27FC236}">
                  <a16:creationId xmlns:a16="http://schemas.microsoft.com/office/drawing/2014/main" id="{BBC162E7-0A89-4955-B426-4975D7E84717}"/>
                </a:ext>
              </a:extLst>
            </p:cNvPr>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52;p27">
              <a:extLst>
                <a:ext uri="{FF2B5EF4-FFF2-40B4-BE49-F238E27FC236}">
                  <a16:creationId xmlns:a16="http://schemas.microsoft.com/office/drawing/2014/main" id="{4AC62CC5-3210-4A70-87E3-4DCADB0DCFD3}"/>
                </a:ext>
              </a:extLst>
            </p:cNvPr>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53;p27">
              <a:extLst>
                <a:ext uri="{FF2B5EF4-FFF2-40B4-BE49-F238E27FC236}">
                  <a16:creationId xmlns:a16="http://schemas.microsoft.com/office/drawing/2014/main" id="{F9FA8E59-9A96-4A92-ADDB-E0B7ADA1DD17}"/>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54;p27">
              <a:extLst>
                <a:ext uri="{FF2B5EF4-FFF2-40B4-BE49-F238E27FC236}">
                  <a16:creationId xmlns:a16="http://schemas.microsoft.com/office/drawing/2014/main" id="{C76ACE5C-423D-41FC-882A-05F1C6B93119}"/>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55;p27">
              <a:extLst>
                <a:ext uri="{FF2B5EF4-FFF2-40B4-BE49-F238E27FC236}">
                  <a16:creationId xmlns:a16="http://schemas.microsoft.com/office/drawing/2014/main" id="{DEC92EF6-51E8-41E6-905C-633DE428446F}"/>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56;p27">
              <a:extLst>
                <a:ext uri="{FF2B5EF4-FFF2-40B4-BE49-F238E27FC236}">
                  <a16:creationId xmlns:a16="http://schemas.microsoft.com/office/drawing/2014/main" id="{CC596304-4A90-4D1B-96A2-AB7AA9370078}"/>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7;p27">
              <a:extLst>
                <a:ext uri="{FF2B5EF4-FFF2-40B4-BE49-F238E27FC236}">
                  <a16:creationId xmlns:a16="http://schemas.microsoft.com/office/drawing/2014/main" id="{00825D00-092B-4621-BEF8-77D4BBC6598C}"/>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8;p27">
              <a:extLst>
                <a:ext uri="{FF2B5EF4-FFF2-40B4-BE49-F238E27FC236}">
                  <a16:creationId xmlns:a16="http://schemas.microsoft.com/office/drawing/2014/main" id="{287E778F-BE45-493F-B1F9-35E28D710509}"/>
                </a:ext>
              </a:extLst>
            </p:cNvPr>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9;p27">
              <a:extLst>
                <a:ext uri="{FF2B5EF4-FFF2-40B4-BE49-F238E27FC236}">
                  <a16:creationId xmlns:a16="http://schemas.microsoft.com/office/drawing/2014/main" id="{22139E54-DD9E-418B-9E95-48C93F56C0A8}"/>
                </a:ext>
              </a:extLst>
            </p:cNvPr>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0;p27">
              <a:extLst>
                <a:ext uri="{FF2B5EF4-FFF2-40B4-BE49-F238E27FC236}">
                  <a16:creationId xmlns:a16="http://schemas.microsoft.com/office/drawing/2014/main" id="{B7CF8979-7E51-4B02-B9C2-7DA1FCFBE344}"/>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1;p27">
              <a:extLst>
                <a:ext uri="{FF2B5EF4-FFF2-40B4-BE49-F238E27FC236}">
                  <a16:creationId xmlns:a16="http://schemas.microsoft.com/office/drawing/2014/main" id="{48D744C4-9638-48DD-86D9-7734E2F10C80}"/>
                </a:ext>
              </a:extLst>
            </p:cNvPr>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608;p27">
            <a:extLst>
              <a:ext uri="{FF2B5EF4-FFF2-40B4-BE49-F238E27FC236}">
                <a16:creationId xmlns:a16="http://schemas.microsoft.com/office/drawing/2014/main" id="{77E8817C-77BF-4A90-913C-CDE0267140D6}"/>
              </a:ext>
            </a:extLst>
          </p:cNvPr>
          <p:cNvSpPr txBox="1"/>
          <p:nvPr/>
        </p:nvSpPr>
        <p:spPr>
          <a:xfrm>
            <a:off x="3048360" y="1707048"/>
            <a:ext cx="3504676" cy="1001403"/>
          </a:xfrm>
          <a:prstGeom prst="rect">
            <a:avLst/>
          </a:prstGeom>
          <a:noFill/>
          <a:ln>
            <a:noFill/>
          </a:ln>
        </p:spPr>
        <p:txBody>
          <a:bodyPr spcFirstLastPara="1" wrap="square" lIns="91425" tIns="91425" rIns="91425" bIns="91425" anchor="t" anchorCtr="0">
            <a:noAutofit/>
          </a:bodyPr>
          <a:lstStyle/>
          <a:p>
            <a:pPr lvl="0" algn="r"/>
            <a:r>
              <a:rPr lang="en-US" sz="1100" dirty="0">
                <a:solidFill>
                  <a:schemeClr val="bg1"/>
                </a:solidFill>
                <a:latin typeface="Source Code Pro" panose="020B0604020202020204" charset="0"/>
                <a:ea typeface="Source Code Pro" panose="020B0604020202020204" charset="0"/>
              </a:rPr>
              <a:t>RB is a device, with its own sensors, that can be attached to a Reinforcement Learning (RL) agent, to constrain its behavior and make it fulfill desired temporal high-level goals.</a:t>
            </a:r>
            <a:endParaRPr sz="1100" dirty="0">
              <a:solidFill>
                <a:srgbClr val="F3F3F3"/>
              </a:solidFill>
              <a:latin typeface="Source Code Pro Light"/>
              <a:ea typeface="Source Code Pro Light"/>
              <a:cs typeface="Source Code Pro Light"/>
              <a:sym typeface="Source Code Pro Light"/>
            </a:endParaRPr>
          </a:p>
        </p:txBody>
      </p:sp>
      <p:pic>
        <p:nvPicPr>
          <p:cNvPr id="36" name="Google Shape;615;p27">
            <a:extLst>
              <a:ext uri="{FF2B5EF4-FFF2-40B4-BE49-F238E27FC236}">
                <a16:creationId xmlns:a16="http://schemas.microsoft.com/office/drawing/2014/main" id="{D14CB376-4E38-449A-BD4C-AC7907CBAC81}"/>
              </a:ext>
            </a:extLst>
          </p:cNvPr>
          <p:cNvPicPr preferRelativeResize="0"/>
          <p:nvPr/>
        </p:nvPicPr>
        <p:blipFill rotWithShape="1">
          <a:blip r:embed="rId4">
            <a:alphaModFix amt="90000"/>
          </a:blip>
          <a:srcRect t="-11919" b="40927"/>
          <a:stretch/>
        </p:blipFill>
        <p:spPr>
          <a:xfrm>
            <a:off x="7171464" y="1469432"/>
            <a:ext cx="991888" cy="950327"/>
          </a:xfrm>
          <a:prstGeom prst="ellipse">
            <a:avLst/>
          </a:prstGeom>
          <a:noFill/>
          <a:ln>
            <a:noFill/>
          </a:ln>
        </p:spPr>
      </p:pic>
      <p:sp>
        <p:nvSpPr>
          <p:cNvPr id="37" name="Google Shape;621;p28">
            <a:extLst>
              <a:ext uri="{FF2B5EF4-FFF2-40B4-BE49-F238E27FC236}">
                <a16:creationId xmlns:a16="http://schemas.microsoft.com/office/drawing/2014/main" id="{7040D947-556B-49C1-8A31-FAFBDB461CEC}"/>
              </a:ext>
            </a:extLst>
          </p:cNvPr>
          <p:cNvSpPr txBox="1">
            <a:spLocks/>
          </p:cNvSpPr>
          <p:nvPr/>
        </p:nvSpPr>
        <p:spPr>
          <a:xfrm>
            <a:off x="3643704" y="1559551"/>
            <a:ext cx="2797200" cy="346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Teko"/>
              <a:buNone/>
              <a:defRPr sz="30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2pPr>
            <a:lvl3pPr marR="0" lvl="2"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3pPr>
            <a:lvl4pPr marR="0" lvl="3"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4pPr>
            <a:lvl5pPr marR="0" lvl="4"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5pPr>
            <a:lvl6pPr marR="0" lvl="5"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6pPr>
            <a:lvl7pPr marR="0" lvl="6"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7pPr>
            <a:lvl8pPr marR="0" lvl="7"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8pPr>
            <a:lvl9pPr marR="0" lvl="8"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9pPr>
          </a:lstStyle>
          <a:p>
            <a:r>
              <a:rPr lang="en-US" dirty="0">
                <a:solidFill>
                  <a:srgbClr val="F3F3F3"/>
                </a:solidFill>
              </a:rPr>
              <a:t>RESTRAINING BOLT</a:t>
            </a:r>
          </a:p>
        </p:txBody>
      </p:sp>
    </p:spTree>
    <p:extLst>
      <p:ext uri="{BB962C8B-B14F-4D97-AF65-F5344CB8AC3E}">
        <p14:creationId xmlns:p14="http://schemas.microsoft.com/office/powerpoint/2010/main" val="198416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36"/>
          <p:cNvSpPr txBox="1">
            <a:spLocks noGrp="1"/>
          </p:cNvSpPr>
          <p:nvPr>
            <p:ph type="ctrTitle"/>
          </p:nvPr>
        </p:nvSpPr>
        <p:spPr>
          <a:xfrm>
            <a:off x="-1721988" y="393004"/>
            <a:ext cx="6447000" cy="946200"/>
          </a:xfrm>
          <a:prstGeom prst="rect">
            <a:avLst/>
          </a:prstGeom>
        </p:spPr>
        <p:txBody>
          <a:bodyPr spcFirstLastPara="1" wrap="square" lIns="91425" tIns="91425" rIns="91425" bIns="91425" anchor="ctr" anchorCtr="0">
            <a:noAutofit/>
          </a:bodyPr>
          <a:lstStyle/>
          <a:p>
            <a:r>
              <a:rPr lang="en-US" dirty="0">
                <a:solidFill>
                  <a:srgbClr val="F3F3F3"/>
                </a:solidFill>
              </a:rPr>
              <a:t>RESTRAINING BOLT</a:t>
            </a:r>
          </a:p>
        </p:txBody>
      </p:sp>
      <p:sp>
        <p:nvSpPr>
          <p:cNvPr id="1077" name="Google Shape;1077;p36"/>
          <p:cNvSpPr txBox="1">
            <a:spLocks noGrp="1"/>
          </p:cNvSpPr>
          <p:nvPr>
            <p:ph type="ctrTitle" idx="6"/>
          </p:nvPr>
        </p:nvSpPr>
        <p:spPr>
          <a:xfrm>
            <a:off x="6427153" y="1607666"/>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LEARNER A</a:t>
            </a:r>
            <a:endParaRPr dirty="0">
              <a:solidFill>
                <a:srgbClr val="F3F3F3"/>
              </a:solidFill>
            </a:endParaRPr>
          </a:p>
        </p:txBody>
      </p:sp>
      <p:sp>
        <p:nvSpPr>
          <p:cNvPr id="1080" name="Google Shape;1080;p36"/>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RB</a:t>
            </a:r>
            <a:endParaRPr dirty="0">
              <a:solidFill>
                <a:srgbClr val="F3F3F3"/>
              </a:solidFill>
            </a:endParaRPr>
          </a:p>
        </p:txBody>
      </p:sp>
      <p:sp>
        <p:nvSpPr>
          <p:cNvPr id="1081" name="Google Shape;1081;p36"/>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EXPERT</a:t>
            </a:r>
            <a:endParaRPr dirty="0">
              <a:solidFill>
                <a:srgbClr val="F3F3F3"/>
              </a:solidFill>
            </a:endParaRPr>
          </a:p>
        </p:txBody>
      </p:sp>
      <p:grpSp>
        <p:nvGrpSpPr>
          <p:cNvPr id="1082" name="Google Shape;1082;p36"/>
          <p:cNvGrpSpPr/>
          <p:nvPr/>
        </p:nvGrpSpPr>
        <p:grpSpPr>
          <a:xfrm>
            <a:off x="1297508" y="1746040"/>
            <a:ext cx="953381" cy="799694"/>
            <a:chOff x="1606521" y="1292928"/>
            <a:chExt cx="953381" cy="799694"/>
          </a:xfrm>
        </p:grpSpPr>
        <p:sp>
          <p:nvSpPr>
            <p:cNvPr id="1083" name="Google Shape;1083;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36"/>
          <p:cNvGrpSpPr/>
          <p:nvPr/>
        </p:nvGrpSpPr>
        <p:grpSpPr>
          <a:xfrm>
            <a:off x="4088683" y="1532040"/>
            <a:ext cx="953381" cy="799694"/>
            <a:chOff x="1606521" y="1292928"/>
            <a:chExt cx="953381" cy="799694"/>
          </a:xfrm>
        </p:grpSpPr>
        <p:sp>
          <p:nvSpPr>
            <p:cNvPr id="1091" name="Google Shape;1091;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a:off x="7246911" y="670131"/>
            <a:ext cx="953381" cy="799694"/>
            <a:chOff x="1606521" y="1292928"/>
            <a:chExt cx="953381" cy="799694"/>
          </a:xfrm>
        </p:grpSpPr>
        <p:sp>
          <p:nvSpPr>
            <p:cNvPr id="1099" name="Google Shape;1099;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36"/>
          <p:cNvCxnSpPr/>
          <p:nvPr/>
        </p:nvCxnSpPr>
        <p:spPr>
          <a:xfrm rot="10800000" flipH="1">
            <a:off x="2505075" y="1866900"/>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cxnSp>
        <p:nvCxnSpPr>
          <p:cNvPr id="1107" name="Google Shape;1107;p36"/>
          <p:cNvCxnSpPr>
            <a:cxnSpLocks/>
          </p:cNvCxnSpPr>
          <p:nvPr/>
        </p:nvCxnSpPr>
        <p:spPr>
          <a:xfrm flipV="1">
            <a:off x="5294213" y="1103571"/>
            <a:ext cx="1836880" cy="832767"/>
          </a:xfrm>
          <a:prstGeom prst="bentConnector3">
            <a:avLst>
              <a:gd name="adj1" fmla="val 50000"/>
            </a:avLst>
          </a:prstGeom>
          <a:noFill/>
          <a:ln w="9525" cap="flat" cmpd="sng">
            <a:solidFill>
              <a:srgbClr val="11FFFF"/>
            </a:solidFill>
            <a:prstDash val="solid"/>
            <a:round/>
            <a:headEnd type="oval" w="med" len="med"/>
            <a:tailEnd type="oval" w="med" len="med"/>
          </a:ln>
        </p:spPr>
      </p:cxnSp>
      <p:grpSp>
        <p:nvGrpSpPr>
          <p:cNvPr id="1114" name="Google Shape;1114;p36"/>
          <p:cNvGrpSpPr/>
          <p:nvPr/>
        </p:nvGrpSpPr>
        <p:grpSpPr>
          <a:xfrm>
            <a:off x="7639032" y="938906"/>
            <a:ext cx="195542" cy="329332"/>
            <a:chOff x="2250750" y="238125"/>
            <a:chExt cx="3098925" cy="5219200"/>
          </a:xfrm>
        </p:grpSpPr>
        <p:sp>
          <p:nvSpPr>
            <p:cNvPr id="1115" name="Google Shape;1115;p36"/>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Прямоугольник 1">
            <a:extLst>
              <a:ext uri="{FF2B5EF4-FFF2-40B4-BE49-F238E27FC236}">
                <a16:creationId xmlns:a16="http://schemas.microsoft.com/office/drawing/2014/main" id="{5164B49C-866B-4CB9-BBDE-31958855883E}"/>
              </a:ext>
            </a:extLst>
          </p:cNvPr>
          <p:cNvSpPr/>
          <p:nvPr/>
        </p:nvSpPr>
        <p:spPr>
          <a:xfrm>
            <a:off x="358580" y="3278156"/>
            <a:ext cx="8413586" cy="738664"/>
          </a:xfrm>
          <a:prstGeom prst="rect">
            <a:avLst/>
          </a:prstGeom>
        </p:spPr>
        <p:txBody>
          <a:bodyPr wrap="square">
            <a:spAutoFit/>
          </a:bodyPr>
          <a:lstStyle/>
          <a:p>
            <a:pPr algn="just"/>
            <a:r>
              <a:rPr lang="en-US" dirty="0">
                <a:solidFill>
                  <a:schemeClr val="bg1"/>
                </a:solidFill>
                <a:latin typeface="Source Code Pro" panose="020B0604020202020204" charset="0"/>
                <a:ea typeface="Source Code Pro" panose="020B0604020202020204" charset="0"/>
              </a:rPr>
              <a:t>In other words, the low-level traces generated by the expert are </a:t>
            </a:r>
            <a:r>
              <a:rPr lang="en-US" b="1" dirty="0">
                <a:solidFill>
                  <a:schemeClr val="bg1"/>
                </a:solidFill>
                <a:latin typeface="Source Code Pro" panose="020B0604020202020204" charset="0"/>
                <a:ea typeface="Source Code Pro" panose="020B0604020202020204" charset="0"/>
              </a:rPr>
              <a:t>transformed into high-level traces from the RB sensors</a:t>
            </a:r>
            <a:r>
              <a:rPr lang="en-US" dirty="0">
                <a:solidFill>
                  <a:schemeClr val="bg1"/>
                </a:solidFill>
                <a:latin typeface="Source Code Pro" panose="020B0604020202020204" charset="0"/>
                <a:ea typeface="Source Code Pro" panose="020B0604020202020204" charset="0"/>
              </a:rPr>
              <a:t>. Once the high-level behavior is learned, this can be transferred to an agent with different capabilities. </a:t>
            </a:r>
          </a:p>
        </p:txBody>
      </p:sp>
      <p:grpSp>
        <p:nvGrpSpPr>
          <p:cNvPr id="60" name="Google Shape;6646;p55">
            <a:extLst>
              <a:ext uri="{FF2B5EF4-FFF2-40B4-BE49-F238E27FC236}">
                <a16:creationId xmlns:a16="http://schemas.microsoft.com/office/drawing/2014/main" id="{F6B60D47-50CF-4E4C-AE9B-93200E931CD2}"/>
              </a:ext>
            </a:extLst>
          </p:cNvPr>
          <p:cNvGrpSpPr/>
          <p:nvPr/>
        </p:nvGrpSpPr>
        <p:grpSpPr>
          <a:xfrm>
            <a:off x="1606877" y="1988584"/>
            <a:ext cx="334641" cy="335275"/>
            <a:chOff x="-52458650" y="3194400"/>
            <a:chExt cx="316625" cy="317225"/>
          </a:xfrm>
          <a:solidFill>
            <a:schemeClr val="bg1"/>
          </a:solidFill>
        </p:grpSpPr>
        <p:sp>
          <p:nvSpPr>
            <p:cNvPr id="61" name="Google Shape;6647;p55">
              <a:extLst>
                <a:ext uri="{FF2B5EF4-FFF2-40B4-BE49-F238E27FC236}">
                  <a16:creationId xmlns:a16="http://schemas.microsoft.com/office/drawing/2014/main" id="{8AD390FF-90BD-49DB-B893-E34AF2273D6A}"/>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648;p55">
              <a:extLst>
                <a:ext uri="{FF2B5EF4-FFF2-40B4-BE49-F238E27FC236}">
                  <a16:creationId xmlns:a16="http://schemas.microsoft.com/office/drawing/2014/main" id="{A334EE1C-2ECD-4917-A050-56B8244628C9}"/>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649;p55">
              <a:extLst>
                <a:ext uri="{FF2B5EF4-FFF2-40B4-BE49-F238E27FC236}">
                  <a16:creationId xmlns:a16="http://schemas.microsoft.com/office/drawing/2014/main" id="{A588827C-7573-47B7-A364-DB3B94C1CD63}"/>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650;p55">
              <a:extLst>
                <a:ext uri="{FF2B5EF4-FFF2-40B4-BE49-F238E27FC236}">
                  <a16:creationId xmlns:a16="http://schemas.microsoft.com/office/drawing/2014/main" id="{B4C036DC-2B17-4132-BD6D-8B291E3CA895}"/>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651;p55">
              <a:extLst>
                <a:ext uri="{FF2B5EF4-FFF2-40B4-BE49-F238E27FC236}">
                  <a16:creationId xmlns:a16="http://schemas.microsoft.com/office/drawing/2014/main" id="{7801ECAE-671E-4C54-A670-E28232C8A9BB}"/>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52;p55">
              <a:extLst>
                <a:ext uri="{FF2B5EF4-FFF2-40B4-BE49-F238E27FC236}">
                  <a16:creationId xmlns:a16="http://schemas.microsoft.com/office/drawing/2014/main" id="{D60283FD-CF93-45D4-B83F-ACC8C0EA33CC}"/>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653;p55">
              <a:extLst>
                <a:ext uri="{FF2B5EF4-FFF2-40B4-BE49-F238E27FC236}">
                  <a16:creationId xmlns:a16="http://schemas.microsoft.com/office/drawing/2014/main" id="{24ABF36D-C363-49CF-BC55-8F05F10741B9}"/>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654;p55">
              <a:extLst>
                <a:ext uri="{FF2B5EF4-FFF2-40B4-BE49-F238E27FC236}">
                  <a16:creationId xmlns:a16="http://schemas.microsoft.com/office/drawing/2014/main" id="{6F29FB6F-655E-4EC8-B17C-A835F7DB73D8}"/>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 name="Google Shape;615;p27">
            <a:extLst>
              <a:ext uri="{FF2B5EF4-FFF2-40B4-BE49-F238E27FC236}">
                <a16:creationId xmlns:a16="http://schemas.microsoft.com/office/drawing/2014/main" id="{D917AB45-C89A-4595-BB9A-49DEFC7DDEE1}"/>
              </a:ext>
            </a:extLst>
          </p:cNvPr>
          <p:cNvPicPr preferRelativeResize="0"/>
          <p:nvPr/>
        </p:nvPicPr>
        <p:blipFill rotWithShape="1">
          <a:blip r:embed="rId3">
            <a:alphaModFix amt="90000"/>
          </a:blip>
          <a:srcRect t="-11919" b="40927"/>
          <a:stretch/>
        </p:blipFill>
        <p:spPr>
          <a:xfrm>
            <a:off x="4309074" y="1640399"/>
            <a:ext cx="525751" cy="503721"/>
          </a:xfrm>
          <a:prstGeom prst="ellipse">
            <a:avLst/>
          </a:prstGeom>
          <a:noFill/>
          <a:ln>
            <a:noFill/>
          </a:ln>
        </p:spPr>
      </p:pic>
      <p:sp>
        <p:nvSpPr>
          <p:cNvPr id="9" name="Прямоугольник 8">
            <a:extLst>
              <a:ext uri="{FF2B5EF4-FFF2-40B4-BE49-F238E27FC236}">
                <a16:creationId xmlns:a16="http://schemas.microsoft.com/office/drawing/2014/main" id="{58F7AAFD-0DFE-4A08-BB5F-7E0E2E557933}"/>
              </a:ext>
            </a:extLst>
          </p:cNvPr>
          <p:cNvSpPr/>
          <p:nvPr/>
        </p:nvSpPr>
        <p:spPr>
          <a:xfrm>
            <a:off x="2199417" y="1431956"/>
            <a:ext cx="2010487" cy="307777"/>
          </a:xfrm>
          <a:prstGeom prst="rect">
            <a:avLst/>
          </a:prstGeom>
        </p:spPr>
        <p:txBody>
          <a:bodyPr wrap="none">
            <a:spAutoFit/>
          </a:bodyPr>
          <a:lstStyle/>
          <a:p>
            <a:r>
              <a:rPr lang="en-US" dirty="0">
                <a:solidFill>
                  <a:schemeClr val="bg1"/>
                </a:solidFill>
                <a:latin typeface="Source Code Pro" panose="020B0604020202020204" charset="0"/>
                <a:ea typeface="Source Code Pro" panose="020B0604020202020204" charset="0"/>
              </a:rPr>
              <a:t>low-level traces </a:t>
            </a:r>
            <a:endParaRPr lang="ru-RU" dirty="0"/>
          </a:p>
        </p:txBody>
      </p:sp>
      <p:sp>
        <p:nvSpPr>
          <p:cNvPr id="10" name="Прямоугольник 9">
            <a:extLst>
              <a:ext uri="{FF2B5EF4-FFF2-40B4-BE49-F238E27FC236}">
                <a16:creationId xmlns:a16="http://schemas.microsoft.com/office/drawing/2014/main" id="{6498C442-FE9E-4B7A-8BB1-2F21FC866BE2}"/>
              </a:ext>
            </a:extLst>
          </p:cNvPr>
          <p:cNvSpPr/>
          <p:nvPr/>
        </p:nvSpPr>
        <p:spPr>
          <a:xfrm>
            <a:off x="5031854" y="815170"/>
            <a:ext cx="2117887" cy="307777"/>
          </a:xfrm>
          <a:prstGeom prst="rect">
            <a:avLst/>
          </a:prstGeom>
        </p:spPr>
        <p:txBody>
          <a:bodyPr wrap="none">
            <a:spAutoFit/>
          </a:bodyPr>
          <a:lstStyle/>
          <a:p>
            <a:r>
              <a:rPr lang="en-US" dirty="0">
                <a:solidFill>
                  <a:schemeClr val="bg1"/>
                </a:solidFill>
                <a:latin typeface="Source Code Pro" panose="020B0604020202020204" charset="0"/>
                <a:ea typeface="Source Code Pro" panose="020B0604020202020204" charset="0"/>
              </a:rPr>
              <a:t>high-level traces </a:t>
            </a:r>
            <a:endParaRPr lang="ru-RU" dirty="0"/>
          </a:p>
        </p:txBody>
      </p:sp>
      <p:sp>
        <p:nvSpPr>
          <p:cNvPr id="11" name="Прямоугольник 10">
            <a:extLst>
              <a:ext uri="{FF2B5EF4-FFF2-40B4-BE49-F238E27FC236}">
                <a16:creationId xmlns:a16="http://schemas.microsoft.com/office/drawing/2014/main" id="{5E0D45D3-1968-4D92-9C32-970AA34561ED}"/>
              </a:ext>
            </a:extLst>
          </p:cNvPr>
          <p:cNvSpPr/>
          <p:nvPr/>
        </p:nvSpPr>
        <p:spPr>
          <a:xfrm>
            <a:off x="358580" y="4105766"/>
            <a:ext cx="8413586" cy="738664"/>
          </a:xfrm>
          <a:prstGeom prst="rect">
            <a:avLst/>
          </a:prstGeom>
        </p:spPr>
        <p:txBody>
          <a:bodyPr wrap="square">
            <a:spAutoFit/>
          </a:bodyPr>
          <a:lstStyle/>
          <a:p>
            <a:pPr algn="just"/>
            <a:r>
              <a:rPr lang="en-US" dirty="0">
                <a:solidFill>
                  <a:schemeClr val="bg1"/>
                </a:solidFill>
                <a:latin typeface="Source Code Pro" panose="020B0604020202020204" charset="0"/>
                <a:ea typeface="Source Code Pro" panose="020B0604020202020204" charset="0"/>
              </a:rPr>
              <a:t>This process can be seen as IRL at the RB representation level: instead of estimating the reward function, we </a:t>
            </a:r>
            <a:r>
              <a:rPr lang="en-US" b="1" dirty="0">
                <a:solidFill>
                  <a:schemeClr val="bg1"/>
                </a:solidFill>
                <a:latin typeface="Source Code Pro" panose="020B0604020202020204" charset="0"/>
                <a:ea typeface="Source Code Pro" panose="020B0604020202020204" charset="0"/>
              </a:rPr>
              <a:t>reconstruct the DFA </a:t>
            </a:r>
            <a:r>
              <a:rPr lang="en-US" dirty="0">
                <a:solidFill>
                  <a:schemeClr val="bg1"/>
                </a:solidFill>
                <a:latin typeface="Source Code Pro" panose="020B0604020202020204" charset="0"/>
                <a:ea typeface="Source Code Pro" panose="020B0604020202020204" charset="0"/>
              </a:rPr>
              <a:t>associated with the goal formula and then use it for learning.</a:t>
            </a:r>
            <a:endParaRPr lang="ru-RU" dirty="0"/>
          </a:p>
        </p:txBody>
      </p:sp>
      <p:sp>
        <p:nvSpPr>
          <p:cNvPr id="73" name="Google Shape;1077;p36">
            <a:extLst>
              <a:ext uri="{FF2B5EF4-FFF2-40B4-BE49-F238E27FC236}">
                <a16:creationId xmlns:a16="http://schemas.microsoft.com/office/drawing/2014/main" id="{B2C0FDFE-7A34-4F42-B83B-0A5A6381D944}"/>
              </a:ext>
            </a:extLst>
          </p:cNvPr>
          <p:cNvSpPr txBox="1">
            <a:spLocks/>
          </p:cNvSpPr>
          <p:nvPr/>
        </p:nvSpPr>
        <p:spPr>
          <a:xfrm>
            <a:off x="6447625" y="2879450"/>
            <a:ext cx="26193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2pPr>
            <a:lvl3pPr marR="0" lvl="2"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3pPr>
            <a:lvl4pPr marR="0" lvl="3"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4pPr>
            <a:lvl5pPr marR="0" lvl="4"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5pPr>
            <a:lvl6pPr marR="0" lvl="5"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6pPr>
            <a:lvl7pPr marR="0" lvl="6"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7pPr>
            <a:lvl8pPr marR="0" lvl="7"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8pPr>
            <a:lvl9pPr marR="0" lvl="8"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9pPr>
          </a:lstStyle>
          <a:p>
            <a:r>
              <a:rPr lang="en-US" dirty="0">
                <a:solidFill>
                  <a:srgbClr val="F3F3F3"/>
                </a:solidFill>
              </a:rPr>
              <a:t>LEARNER B</a:t>
            </a:r>
          </a:p>
        </p:txBody>
      </p:sp>
      <p:grpSp>
        <p:nvGrpSpPr>
          <p:cNvPr id="74" name="Google Shape;1098;p36">
            <a:extLst>
              <a:ext uri="{FF2B5EF4-FFF2-40B4-BE49-F238E27FC236}">
                <a16:creationId xmlns:a16="http://schemas.microsoft.com/office/drawing/2014/main" id="{5548E4A1-BFD6-4C38-B77A-8FAB7FCA315D}"/>
              </a:ext>
            </a:extLst>
          </p:cNvPr>
          <p:cNvGrpSpPr/>
          <p:nvPr/>
        </p:nvGrpSpPr>
        <p:grpSpPr>
          <a:xfrm>
            <a:off x="7267383" y="1941915"/>
            <a:ext cx="953381" cy="799694"/>
            <a:chOff x="1606521" y="1292928"/>
            <a:chExt cx="953381" cy="799694"/>
          </a:xfrm>
        </p:grpSpPr>
        <p:sp>
          <p:nvSpPr>
            <p:cNvPr id="75" name="Google Shape;1099;p36">
              <a:extLst>
                <a:ext uri="{FF2B5EF4-FFF2-40B4-BE49-F238E27FC236}">
                  <a16:creationId xmlns:a16="http://schemas.microsoft.com/office/drawing/2014/main" id="{C637D749-EEFB-472D-9535-CF1623EC2002}"/>
                </a:ext>
              </a:extLst>
            </p:cNvPr>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00;p36">
              <a:extLst>
                <a:ext uri="{FF2B5EF4-FFF2-40B4-BE49-F238E27FC236}">
                  <a16:creationId xmlns:a16="http://schemas.microsoft.com/office/drawing/2014/main" id="{419BA925-AF6C-4EFD-AF8C-A22F1DE473A1}"/>
                </a:ext>
              </a:extLst>
            </p:cNvPr>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01;p36">
              <a:extLst>
                <a:ext uri="{FF2B5EF4-FFF2-40B4-BE49-F238E27FC236}">
                  <a16:creationId xmlns:a16="http://schemas.microsoft.com/office/drawing/2014/main" id="{A1255339-870D-42B4-AAF7-924F8DA4D0F5}"/>
                </a:ext>
              </a:extLst>
            </p:cNvPr>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02;p36">
              <a:extLst>
                <a:ext uri="{FF2B5EF4-FFF2-40B4-BE49-F238E27FC236}">
                  <a16:creationId xmlns:a16="http://schemas.microsoft.com/office/drawing/2014/main" id="{058F704A-D641-44DF-B90B-DC2F16851DDB}"/>
                </a:ext>
              </a:extLst>
            </p:cNvPr>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03;p36">
              <a:extLst>
                <a:ext uri="{FF2B5EF4-FFF2-40B4-BE49-F238E27FC236}">
                  <a16:creationId xmlns:a16="http://schemas.microsoft.com/office/drawing/2014/main" id="{CBF73D09-DEC3-40EE-9442-12B693E23AA4}"/>
                </a:ext>
              </a:extLst>
            </p:cNvPr>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04;p36">
              <a:extLst>
                <a:ext uri="{FF2B5EF4-FFF2-40B4-BE49-F238E27FC236}">
                  <a16:creationId xmlns:a16="http://schemas.microsoft.com/office/drawing/2014/main" id="{CB0317C2-335C-4F7E-BC45-0FB5F91FB764}"/>
                </a:ext>
              </a:extLst>
            </p:cNvPr>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05;p36">
              <a:extLst>
                <a:ext uri="{FF2B5EF4-FFF2-40B4-BE49-F238E27FC236}">
                  <a16:creationId xmlns:a16="http://schemas.microsoft.com/office/drawing/2014/main" id="{15A0EA65-216C-456E-94DC-B9DAAC56F415}"/>
                </a:ext>
              </a:extLst>
            </p:cNvPr>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114;p36">
            <a:extLst>
              <a:ext uri="{FF2B5EF4-FFF2-40B4-BE49-F238E27FC236}">
                <a16:creationId xmlns:a16="http://schemas.microsoft.com/office/drawing/2014/main" id="{6E38CF30-A11C-4CCC-9B82-BB65415E9CF5}"/>
              </a:ext>
            </a:extLst>
          </p:cNvPr>
          <p:cNvGrpSpPr/>
          <p:nvPr/>
        </p:nvGrpSpPr>
        <p:grpSpPr>
          <a:xfrm>
            <a:off x="7659504" y="2210690"/>
            <a:ext cx="195542" cy="329332"/>
            <a:chOff x="2250750" y="238125"/>
            <a:chExt cx="3098925" cy="5219200"/>
          </a:xfrm>
        </p:grpSpPr>
        <p:sp>
          <p:nvSpPr>
            <p:cNvPr id="83" name="Google Shape;1115;p36">
              <a:extLst>
                <a:ext uri="{FF2B5EF4-FFF2-40B4-BE49-F238E27FC236}">
                  <a16:creationId xmlns:a16="http://schemas.microsoft.com/office/drawing/2014/main" id="{1D838DB6-E7AE-4F7B-96CE-F5F4E4476AC0}"/>
                </a:ext>
              </a:extLst>
            </p:cNvPr>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16;p36">
              <a:extLst>
                <a:ext uri="{FF2B5EF4-FFF2-40B4-BE49-F238E27FC236}">
                  <a16:creationId xmlns:a16="http://schemas.microsoft.com/office/drawing/2014/main" id="{B1B35590-3320-451E-B394-94295257BE74}"/>
                </a:ext>
              </a:extLst>
            </p:cNvPr>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17;p36">
              <a:extLst>
                <a:ext uri="{FF2B5EF4-FFF2-40B4-BE49-F238E27FC236}">
                  <a16:creationId xmlns:a16="http://schemas.microsoft.com/office/drawing/2014/main" id="{D4E418A4-1A9F-4A65-9197-F113F657C279}"/>
                </a:ext>
              </a:extLst>
            </p:cNvPr>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18;p36">
              <a:extLst>
                <a:ext uri="{FF2B5EF4-FFF2-40B4-BE49-F238E27FC236}">
                  <a16:creationId xmlns:a16="http://schemas.microsoft.com/office/drawing/2014/main" id="{2624A87F-32AD-4ED3-AC64-F5A34FA6E04F}"/>
                </a:ext>
              </a:extLst>
            </p:cNvPr>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19;p36">
              <a:extLst>
                <a:ext uri="{FF2B5EF4-FFF2-40B4-BE49-F238E27FC236}">
                  <a16:creationId xmlns:a16="http://schemas.microsoft.com/office/drawing/2014/main" id="{90DB5895-34BF-4059-9048-D9D78E01ACAC}"/>
                </a:ext>
              </a:extLst>
            </p:cNvPr>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20;p36">
              <a:extLst>
                <a:ext uri="{FF2B5EF4-FFF2-40B4-BE49-F238E27FC236}">
                  <a16:creationId xmlns:a16="http://schemas.microsoft.com/office/drawing/2014/main" id="{94A55653-EFE9-4AA6-95CC-F0CD4C9F80F1}"/>
                </a:ext>
              </a:extLst>
            </p:cNvPr>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 name="Google Shape;1107;p36">
            <a:extLst>
              <a:ext uri="{FF2B5EF4-FFF2-40B4-BE49-F238E27FC236}">
                <a16:creationId xmlns:a16="http://schemas.microsoft.com/office/drawing/2014/main" id="{FF752274-2F6A-4E85-BB00-3B6ED796260A}"/>
              </a:ext>
            </a:extLst>
          </p:cNvPr>
          <p:cNvCxnSpPr>
            <a:cxnSpLocks/>
          </p:cNvCxnSpPr>
          <p:nvPr/>
        </p:nvCxnSpPr>
        <p:spPr>
          <a:xfrm>
            <a:off x="6212653" y="1936338"/>
            <a:ext cx="936146" cy="404926"/>
          </a:xfrm>
          <a:prstGeom prst="bentConnector3">
            <a:avLst>
              <a:gd name="adj1" fmla="val 50000"/>
            </a:avLst>
          </a:prstGeom>
          <a:noFill/>
          <a:ln w="9525" cap="flat" cmpd="sng">
            <a:solidFill>
              <a:srgbClr val="11FFFF"/>
            </a:solidFill>
            <a:prstDash val="solid"/>
            <a:round/>
            <a:headEnd type="oval" w="med" len="med"/>
            <a:tailEnd type="oval" w="med" len="med"/>
          </a:ln>
        </p:spPr>
      </p:cxnSp>
    </p:spTree>
    <p:extLst>
      <p:ext uri="{BB962C8B-B14F-4D97-AF65-F5344CB8AC3E}">
        <p14:creationId xmlns:p14="http://schemas.microsoft.com/office/powerpoint/2010/main" val="373243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barn(inHorizontal)">
                                      <p:cBhvr>
                                        <p:cTn id="7" dur="500"/>
                                        <p:tgtEl>
                                          <p:spTgt spid="91"/>
                                        </p:tgtEl>
                                      </p:cBhvr>
                                    </p:animEffect>
                                  </p:childTnLst>
                                </p:cTn>
                              </p:par>
                              <p:par>
                                <p:cTn id="8" presetID="16" presetClass="entr" presetSubtype="26"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barn(inHorizontal)">
                                      <p:cBhvr>
                                        <p:cTn id="10" dur="500"/>
                                        <p:tgtEl>
                                          <p:spTgt spid="82"/>
                                        </p:tgtEl>
                                      </p:cBhvr>
                                    </p:animEffect>
                                  </p:childTnLst>
                                </p:cTn>
                              </p:par>
                              <p:par>
                                <p:cTn id="11" presetID="16" presetClass="entr" presetSubtype="26"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barn(inHorizontal)">
                                      <p:cBhvr>
                                        <p:cTn id="13" dur="500"/>
                                        <p:tgtEl>
                                          <p:spTgt spid="74"/>
                                        </p:tgtEl>
                                      </p:cBhvr>
                                    </p:animEffect>
                                  </p:childTnLst>
                                </p:cTn>
                              </p:par>
                              <p:par>
                                <p:cTn id="14" presetID="16" presetClass="entr" presetSubtype="26"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barn(inHorizontal)">
                                      <p:cBhvr>
                                        <p:cTn id="16" dur="500"/>
                                        <p:tgtEl>
                                          <p:spTgt spid="73"/>
                                        </p:tgtEl>
                                      </p:cBhvr>
                                    </p:animEffect>
                                  </p:childTnLst>
                                </p:cTn>
                              </p:par>
                              <p:par>
                                <p:cTn id="17" presetID="16" presetClass="entr" presetSubtype="2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Horizont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5" name="Google Shape;535;p26"/>
          <p:cNvSpPr txBox="1">
            <a:spLocks noGrp="1"/>
          </p:cNvSpPr>
          <p:nvPr>
            <p:ph type="ctrTitle" idx="4294967295"/>
          </p:nvPr>
        </p:nvSpPr>
        <p:spPr>
          <a:xfrm>
            <a:off x="1008981" y="2816299"/>
            <a:ext cx="2233949" cy="2458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11FFFF"/>
                </a:solidFill>
                <a:latin typeface="Teko"/>
                <a:ea typeface="Teko"/>
                <a:cs typeface="Teko"/>
                <a:sym typeface="Teko"/>
              </a:rPr>
              <a:t>RESTRAINING</a:t>
            </a:r>
            <a:br>
              <a:rPr lang="en-US" dirty="0">
                <a:solidFill>
                  <a:srgbClr val="11FFFF"/>
                </a:solidFill>
                <a:latin typeface="Teko"/>
                <a:ea typeface="Teko"/>
                <a:cs typeface="Teko"/>
                <a:sym typeface="Teko"/>
              </a:rPr>
            </a:br>
            <a:r>
              <a:rPr lang="en-US" dirty="0">
                <a:solidFill>
                  <a:srgbClr val="11FFFF"/>
                </a:solidFill>
                <a:latin typeface="Teko"/>
                <a:ea typeface="Teko"/>
                <a:cs typeface="Teko"/>
                <a:sym typeface="Teko"/>
              </a:rPr>
              <a:t>BOLT</a:t>
            </a:r>
            <a:endParaRPr dirty="0">
              <a:solidFill>
                <a:srgbClr val="11FFFF"/>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2EE7BBB0-D806-4E05-8D3A-4941EB4A543A}"/>
                  </a:ext>
                </a:extLst>
              </p:cNvPr>
              <p:cNvSpPr/>
              <p:nvPr/>
            </p:nvSpPr>
            <p:spPr>
              <a:xfrm>
                <a:off x="3790510" y="1617161"/>
                <a:ext cx="4572000" cy="1815882"/>
              </a:xfrm>
              <a:prstGeom prst="rect">
                <a:avLst/>
              </a:prstGeom>
            </p:spPr>
            <p:txBody>
              <a:bodyPr>
                <a:spAutoFit/>
              </a:bodyPr>
              <a:lstStyle/>
              <a:p>
                <a:r>
                  <a:rPr lang="en-US" dirty="0">
                    <a:solidFill>
                      <a:schemeClr val="bg1"/>
                    </a:solidFill>
                    <a:latin typeface="Source Code Pro" panose="020B0604020202020204" charset="0"/>
                    <a:ea typeface="Source Code Pro" panose="020B0604020202020204" charset="0"/>
                  </a:rPr>
                  <a:t>A Restraining Bolt is a tuple</a:t>
                </a:r>
              </a:p>
              <a:p>
                <a:endParaRPr lang="en-US" i="1" dirty="0">
                  <a:solidFill>
                    <a:schemeClr val="bg1"/>
                  </a:solidFill>
                  <a:latin typeface="Cambria Math" panose="02040503050406030204" pitchFamily="18" charset="0"/>
                </a:endParaRPr>
              </a:p>
              <a:p>
                <a:endParaRPr lang="en-US" dirty="0">
                  <a:solidFill>
                    <a:schemeClr val="bg1"/>
                  </a:solidFill>
                  <a:latin typeface="Source Code Pro" panose="020B0604020202020204" charset="0"/>
                  <a:ea typeface="Source Code Pro" panose="020B0604020202020204" charset="0"/>
                </a:endParaRPr>
              </a:p>
              <a:p>
                <a:endParaRPr lang="en-US" dirty="0">
                  <a:solidFill>
                    <a:schemeClr val="bg1"/>
                  </a:solidFill>
                  <a:latin typeface="Source Code Pro" panose="020B0604020202020204" charset="0"/>
                  <a:ea typeface="Source Code Pro" panose="020B0604020202020204" charset="0"/>
                </a:endParaRPr>
              </a:p>
              <a:p>
                <a:r>
                  <a:rPr lang="en-US" dirty="0">
                    <a:solidFill>
                      <a:schemeClr val="bg1"/>
                    </a:solidFill>
                    <a:latin typeface="Source Code Pro" panose="020B0604020202020204" charset="0"/>
                    <a:ea typeface="Source Code Pro" panose="020B0604020202020204" charset="0"/>
                  </a:rPr>
                  <a:t>where: </a:t>
                </a:r>
              </a:p>
              <a:p>
                <a:pPr marL="457200" indent="-457200">
                  <a:buClr>
                    <a:schemeClr val="bg1"/>
                  </a:buClr>
                  <a:buFont typeface="Arial" panose="020B0604020202020204" pitchFamily="34" charset="0"/>
                  <a:buChar char="•"/>
                </a:pPr>
                <a:r>
                  <a:rPr lang="en-US" dirty="0">
                    <a:solidFill>
                      <a:schemeClr val="bg1"/>
                    </a:solidFill>
                    <a:latin typeface="Source Code Pro" panose="020B0604020202020204" charset="0"/>
                    <a:ea typeface="Source Code Pro" panose="020B0604020202020204" charset="0"/>
                  </a:rPr>
                  <a:t>each </a:t>
                </a:r>
                <a14:m>
                  <m:oMath xmlns:m="http://schemas.openxmlformats.org/officeDocument/2006/math">
                    <m:sSub>
                      <m:sSubPr>
                        <m:ctrlPr>
                          <a:rPr lang="en-US" i="1" dirty="0" smtClean="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ϕ</m:t>
                        </m:r>
                      </m:e>
                      <m:sub>
                        <m:r>
                          <a:rPr lang="en-US" i="1" dirty="0">
                            <a:solidFill>
                              <a:schemeClr val="bg1"/>
                            </a:solidFill>
                            <a:latin typeface="Cambria Math" panose="02040503050406030204" pitchFamily="18" charset="0"/>
                          </a:rPr>
                          <m:t>𝑖</m:t>
                        </m:r>
                      </m:sub>
                    </m:sSub>
                    <m:r>
                      <m:rPr>
                        <m:nor/>
                      </m:rPr>
                      <a:rPr lang="en-US" dirty="0">
                        <a:solidFill>
                          <a:schemeClr val="bg1"/>
                        </a:solidFill>
                        <a:latin typeface="lmroman10-italic" panose="00000500000000000000" pitchFamily="50" charset="0"/>
                        <a:ea typeface="Source Code Pro" panose="020B0604020202020204" charset="0"/>
                      </a:rPr>
                      <m:t> </m:t>
                    </m:r>
                  </m:oMath>
                </a14:m>
                <a:r>
                  <a:rPr lang="en-US" dirty="0">
                    <a:solidFill>
                      <a:schemeClr val="bg1"/>
                    </a:solidFill>
                    <a:latin typeface="Source Code Pro" panose="020B0604020202020204" charset="0"/>
                    <a:ea typeface="Source Code Pro" panose="020B0604020202020204" charset="0"/>
                  </a:rPr>
                  <a:t>is an </a:t>
                </a:r>
                <a:r>
                  <a:rPr lang="en-US" dirty="0" err="1">
                    <a:solidFill>
                      <a:schemeClr val="bg1"/>
                    </a:solidFill>
                    <a:latin typeface="lmroman10-italic" panose="00000500000000000000" pitchFamily="50" charset="0"/>
                    <a:ea typeface="Source Code Pro" panose="020B0604020202020204" charset="0"/>
                  </a:rPr>
                  <a:t>LDL</a:t>
                </a:r>
                <a:r>
                  <a:rPr lang="en-US" baseline="-25000" dirty="0" err="1">
                    <a:solidFill>
                      <a:schemeClr val="bg1"/>
                    </a:solidFill>
                    <a:latin typeface="lmroman10-italic" panose="00000500000000000000" pitchFamily="50" charset="0"/>
                    <a:ea typeface="Source Code Pro" panose="020B0604020202020204" charset="0"/>
                  </a:rPr>
                  <a:t>f</a:t>
                </a:r>
                <a:r>
                  <a:rPr lang="en-US" dirty="0">
                    <a:solidFill>
                      <a:schemeClr val="bg1"/>
                    </a:solidFill>
                    <a:latin typeface="Source Code Pro" panose="020B0604020202020204" charset="0"/>
                    <a:ea typeface="Source Code Pro" panose="020B0604020202020204" charset="0"/>
                  </a:rPr>
                  <a:t> formula over a set of </a:t>
                </a:r>
                <a:r>
                  <a:rPr lang="en-US" dirty="0" err="1">
                    <a:solidFill>
                      <a:schemeClr val="bg1"/>
                    </a:solidFill>
                    <a:latin typeface="Source Code Pro" panose="020B0604020202020204" charset="0"/>
                    <a:ea typeface="Source Code Pro" panose="020B0604020202020204" charset="0"/>
                  </a:rPr>
                  <a:t>fluents</a:t>
                </a:r>
                <a:r>
                  <a:rPr lang="en-US" dirty="0">
                    <a:solidFill>
                      <a:schemeClr val="bg1"/>
                    </a:solidFill>
                    <a:latin typeface="Source Code Pro" panose="020B0604020202020204" charset="0"/>
                    <a:ea typeface="Source Code Pro" panose="020B0604020202020204" charset="0"/>
                  </a:rPr>
                  <a:t> </a:t>
                </a:r>
                <a14:m>
                  <m:oMath xmlns:m="http://schemas.openxmlformats.org/officeDocument/2006/math">
                    <m:r>
                      <a:rPr lang="en-US" i="1">
                        <a:solidFill>
                          <a:schemeClr val="bg1"/>
                        </a:solidFill>
                        <a:latin typeface="Cambria Math" panose="02040503050406030204" pitchFamily="18" charset="0"/>
                      </a:rPr>
                      <m:t>𝐿</m:t>
                    </m:r>
                  </m:oMath>
                </a14:m>
                <a:r>
                  <a:rPr lang="en-US" dirty="0">
                    <a:solidFill>
                      <a:schemeClr val="bg1"/>
                    </a:solidFill>
                    <a:latin typeface="Source Code Pro" panose="020B0604020202020204" charset="0"/>
                    <a:ea typeface="Source Code Pro" panose="020B0604020202020204" charset="0"/>
                  </a:rPr>
                  <a:t>;</a:t>
                </a:r>
              </a:p>
              <a:p>
                <a:pPr marL="457200" indent="-457200">
                  <a:buClr>
                    <a:schemeClr val="bg1"/>
                  </a:buClr>
                  <a:buFont typeface="Arial" panose="020B0604020202020204" pitchFamily="34" charset="0"/>
                  <a:buChar char="•"/>
                </a:pPr>
                <a:r>
                  <a:rPr lang="en-US" dirty="0">
                    <a:solidFill>
                      <a:schemeClr val="bg1"/>
                    </a:solidFill>
                    <a:latin typeface="Source Code Pro" panose="020B0604020202020204" charset="0"/>
                    <a:ea typeface="Source Code Pro" panose="020B0604020202020204" charset="0"/>
                  </a:rPr>
                  <a:t>each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r</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 is a reward value</a:t>
                </a:r>
                <a:endParaRPr lang="ru-RU" dirty="0">
                  <a:solidFill>
                    <a:schemeClr val="bg1"/>
                  </a:solidFill>
                  <a:latin typeface="Source Code Pro" panose="020B0604020202020204" charset="0"/>
                  <a:ea typeface="Source Code Pro" panose="020B0604020202020204" charset="0"/>
                </a:endParaRPr>
              </a:p>
            </p:txBody>
          </p:sp>
        </mc:Choice>
        <mc:Fallback xmlns="">
          <p:sp>
            <p:nvSpPr>
              <p:cNvPr id="8" name="Прямоугольник 7">
                <a:extLst>
                  <a:ext uri="{FF2B5EF4-FFF2-40B4-BE49-F238E27FC236}">
                    <a16:creationId xmlns:a16="http://schemas.microsoft.com/office/drawing/2014/main" id="{2EE7BBB0-D806-4E05-8D3A-4941EB4A543A}"/>
                  </a:ext>
                </a:extLst>
              </p:cNvPr>
              <p:cNvSpPr>
                <a:spLocks noRot="1" noChangeAspect="1" noMove="1" noResize="1" noEditPoints="1" noAdjustHandles="1" noChangeArrowheads="1" noChangeShapeType="1" noTextEdit="1"/>
              </p:cNvSpPr>
              <p:nvPr/>
            </p:nvSpPr>
            <p:spPr>
              <a:xfrm>
                <a:off x="3790510" y="1617161"/>
                <a:ext cx="4572000" cy="1815882"/>
              </a:xfrm>
              <a:prstGeom prst="rect">
                <a:avLst/>
              </a:prstGeom>
              <a:blipFill>
                <a:blip r:embed="rId3"/>
                <a:stretch>
                  <a:fillRect l="-400" t="-336" b="-2685"/>
                </a:stretch>
              </a:blipFill>
            </p:spPr>
            <p:txBody>
              <a:bodyPr/>
              <a:lstStyle/>
              <a:p>
                <a:r>
                  <a:rPr lang="en-US">
                    <a:noFill/>
                  </a:rPr>
                  <a:t> </a:t>
                </a:r>
              </a:p>
            </p:txBody>
          </p:sp>
        </mc:Fallback>
      </mc:AlternateContent>
      <p:pic>
        <p:nvPicPr>
          <p:cNvPr id="9" name="Google Shape;615;p27">
            <a:extLst>
              <a:ext uri="{FF2B5EF4-FFF2-40B4-BE49-F238E27FC236}">
                <a16:creationId xmlns:a16="http://schemas.microsoft.com/office/drawing/2014/main" id="{628AC9A0-E4DA-406A-86AC-0F3ABEB4438B}"/>
              </a:ext>
            </a:extLst>
          </p:cNvPr>
          <p:cNvPicPr preferRelativeResize="0"/>
          <p:nvPr/>
        </p:nvPicPr>
        <p:blipFill rotWithShape="1">
          <a:blip r:embed="rId4">
            <a:alphaModFix amt="90000"/>
          </a:blip>
          <a:srcRect t="-11919" b="40927"/>
          <a:stretch/>
        </p:blipFill>
        <p:spPr>
          <a:xfrm>
            <a:off x="1184418" y="1012129"/>
            <a:ext cx="1883074" cy="1804170"/>
          </a:xfrm>
          <a:prstGeom prst="ellipse">
            <a:avLst/>
          </a:prstGeom>
          <a:noFill/>
          <a:ln>
            <a:no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A9ACC81-D1B8-4B91-9527-A715A1D85512}"/>
                  </a:ext>
                </a:extLst>
              </p:cNvPr>
              <p:cNvSpPr txBox="1"/>
              <p:nvPr/>
            </p:nvSpPr>
            <p:spPr>
              <a:xfrm>
                <a:off x="1184418" y="3976087"/>
                <a:ext cx="7178092" cy="523220"/>
              </a:xfrm>
              <a:prstGeom prst="rect">
                <a:avLst/>
              </a:prstGeom>
              <a:noFill/>
            </p:spPr>
            <p:txBody>
              <a:bodyPr wrap="square" rtlCol="0">
                <a:spAutoFit/>
              </a:bodyPr>
              <a:lstStyle/>
              <a:p>
                <a:pPr algn="just"/>
                <a:r>
                  <a:rPr lang="en-US" dirty="0">
                    <a:solidFill>
                      <a:schemeClr val="bg1"/>
                    </a:solidFill>
                    <a:latin typeface="Source Code Pro" panose="020B0604020202020204" charset="0"/>
                    <a:ea typeface="Source Code Pro" panose="020B0604020202020204" charset="0"/>
                  </a:rPr>
                  <a:t>Formulas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ϕ</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 specify the behaviors that should be rewarded, each with its respective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r</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a:t>
                </a:r>
              </a:p>
            </p:txBody>
          </p:sp>
        </mc:Choice>
        <mc:Fallback xmlns="">
          <p:sp>
            <p:nvSpPr>
              <p:cNvPr id="12" name="TextBox 11">
                <a:extLst>
                  <a:ext uri="{FF2B5EF4-FFF2-40B4-BE49-F238E27FC236}">
                    <a16:creationId xmlns:a16="http://schemas.microsoft.com/office/drawing/2014/main" id="{DA9ACC81-D1B8-4B91-9527-A715A1D85512}"/>
                  </a:ext>
                </a:extLst>
              </p:cNvPr>
              <p:cNvSpPr txBox="1">
                <a:spLocks noRot="1" noChangeAspect="1" noMove="1" noResize="1" noEditPoints="1" noAdjustHandles="1" noChangeArrowheads="1" noChangeShapeType="1" noTextEdit="1"/>
              </p:cNvSpPr>
              <p:nvPr/>
            </p:nvSpPr>
            <p:spPr>
              <a:xfrm>
                <a:off x="1184418" y="3976087"/>
                <a:ext cx="7178092" cy="523220"/>
              </a:xfrm>
              <a:prstGeom prst="rect">
                <a:avLst/>
              </a:prstGeom>
              <a:blipFill>
                <a:blip r:embed="rId5"/>
                <a:stretch>
                  <a:fillRect l="-255" t="-2326" r="-170"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1CE2E5C-7D47-447A-AA7E-0DEE90675916}"/>
                  </a:ext>
                </a:extLst>
              </p:cNvPr>
              <p:cNvSpPr/>
              <p:nvPr/>
            </p:nvSpPr>
            <p:spPr>
              <a:xfrm>
                <a:off x="4714904" y="2011286"/>
                <a:ext cx="2529795" cy="457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000" i="1">
                          <a:solidFill>
                            <a:schemeClr val="bg1"/>
                          </a:solidFill>
                          <a:latin typeface="lmroman10-italic" panose="00000500000000000000" pitchFamily="50" charset="0"/>
                        </a:rPr>
                        <m:t>RB</m:t>
                      </m:r>
                      <m:r>
                        <m:rPr>
                          <m:nor/>
                        </m:rPr>
                        <a:rPr lang="en-US" sz="2000" i="1">
                          <a:solidFill>
                            <a:schemeClr val="bg1"/>
                          </a:solidFill>
                          <a:latin typeface="lmroman10-italic" panose="00000500000000000000" pitchFamily="50" charset="0"/>
                        </a:rPr>
                        <m:t>=</m:t>
                      </m:r>
                      <m:d>
                        <m:dPr>
                          <m:begChr m:val="⟨"/>
                          <m:endChr m:val="⟩"/>
                          <m:ctrlPr>
                            <a:rPr lang="en-US" sz="2000" i="1">
                              <a:solidFill>
                                <a:schemeClr val="bg1"/>
                              </a:solidFill>
                              <a:latin typeface="Cambria Math" panose="02040503050406030204" pitchFamily="18" charset="0"/>
                            </a:rPr>
                          </m:ctrlPr>
                        </m:dPr>
                        <m:e>
                          <m:r>
                            <m:rPr>
                              <m:nor/>
                            </m:rPr>
                            <a:rPr lang="en-US" sz="2000" i="1">
                              <a:solidFill>
                                <a:schemeClr val="bg1"/>
                              </a:solidFill>
                              <a:latin typeface="lmroman10-italic" panose="00000500000000000000" pitchFamily="50" charset="0"/>
                            </a:rPr>
                            <m:t>L</m:t>
                          </m:r>
                          <m:r>
                            <m:rPr>
                              <m:nor/>
                            </m:rPr>
                            <a:rPr lang="en-US" sz="2000" i="1">
                              <a:solidFill>
                                <a:schemeClr val="bg1"/>
                              </a:solidFill>
                              <a:latin typeface="lmroman10-italic" panose="00000500000000000000" pitchFamily="50" charset="0"/>
                            </a:rPr>
                            <m:t>, </m:t>
                          </m:r>
                          <m:sSubSup>
                            <m:sSubSupPr>
                              <m:ctrlPr>
                                <a:rPr lang="en-US" sz="2000" i="1" dirty="0">
                                  <a:solidFill>
                                    <a:schemeClr val="bg1"/>
                                  </a:solidFill>
                                  <a:latin typeface="Cambria Math" panose="02040503050406030204" pitchFamily="18" charset="0"/>
                                </a:rPr>
                              </m:ctrlPr>
                            </m:sSubSupPr>
                            <m:e>
                              <m:r>
                                <m:rPr>
                                  <m:nor/>
                                </m:rPr>
                                <a:rPr lang="en-US" sz="2000" i="1" dirty="0">
                                  <a:solidFill>
                                    <a:schemeClr val="bg1"/>
                                  </a:solidFill>
                                  <a:latin typeface="lmroman10-italic" panose="00000500000000000000" pitchFamily="50" charset="0"/>
                                  <a:ea typeface="Source Code Pro" panose="020B0604020202020204" charset="0"/>
                                </a:rPr>
                                <m:t>{</m:t>
                              </m:r>
                              <m:sSub>
                                <m:sSubPr>
                                  <m:ctrlPr>
                                    <a:rPr lang="en-US" sz="2000" i="1" dirty="0">
                                      <a:solidFill>
                                        <a:schemeClr val="bg1"/>
                                      </a:solidFill>
                                      <a:latin typeface="Cambria Math" panose="02040503050406030204" pitchFamily="18" charset="0"/>
                                    </a:rPr>
                                  </m:ctrlPr>
                                </m:sSubPr>
                                <m:e>
                                  <m:r>
                                    <m:rPr>
                                      <m:nor/>
                                    </m:rPr>
                                    <a:rPr lang="en-US" sz="2000" i="1" dirty="0">
                                      <a:solidFill>
                                        <a:schemeClr val="bg1"/>
                                      </a:solidFill>
                                      <a:latin typeface="lmroman10-italic" panose="00000500000000000000" pitchFamily="50" charset="0"/>
                                      <a:ea typeface="Source Code Pro" panose="020B0604020202020204" charset="0"/>
                                    </a:rPr>
                                    <m:t>ϕ</m:t>
                                  </m:r>
                                </m:e>
                                <m:sub>
                                  <m:r>
                                    <m:rPr>
                                      <m:nor/>
                                    </m:rPr>
                                    <a:rPr lang="en-US" sz="2000" i="1" dirty="0">
                                      <a:solidFill>
                                        <a:schemeClr val="bg1"/>
                                      </a:solidFill>
                                      <a:latin typeface="lmroman10-italic" panose="00000500000000000000" pitchFamily="50" charset="0"/>
                                    </a:rPr>
                                    <m:t>i</m:t>
                                  </m:r>
                                </m:sub>
                              </m:sSub>
                              <m:r>
                                <m:rPr>
                                  <m:nor/>
                                </m:rPr>
                                <a:rPr lang="en-US" sz="2000" i="1" dirty="0">
                                  <a:solidFill>
                                    <a:schemeClr val="bg1"/>
                                  </a:solidFill>
                                  <a:latin typeface="lmroman10-italic" panose="00000500000000000000" pitchFamily="50" charset="0"/>
                                  <a:ea typeface="Source Code Pro" panose="020B0604020202020204" charset="0"/>
                                </a:rPr>
                                <m:t>,</m:t>
                              </m:r>
                              <m:sSub>
                                <m:sSubPr>
                                  <m:ctrlPr>
                                    <a:rPr lang="en-US" sz="2000" i="1" dirty="0">
                                      <a:solidFill>
                                        <a:schemeClr val="bg1"/>
                                      </a:solidFill>
                                      <a:latin typeface="Cambria Math" panose="02040503050406030204" pitchFamily="18" charset="0"/>
                                    </a:rPr>
                                  </m:ctrlPr>
                                </m:sSubPr>
                                <m:e>
                                  <m:r>
                                    <m:rPr>
                                      <m:nor/>
                                    </m:rPr>
                                    <a:rPr lang="en-US" sz="2000" i="1" dirty="0">
                                      <a:solidFill>
                                        <a:schemeClr val="bg1"/>
                                      </a:solidFill>
                                      <a:latin typeface="lmroman10-italic" panose="00000500000000000000" pitchFamily="50" charset="0"/>
                                      <a:ea typeface="Source Code Pro" panose="020B0604020202020204" charset="0"/>
                                    </a:rPr>
                                    <m:t>r</m:t>
                                  </m:r>
                                </m:e>
                                <m:sub>
                                  <m:r>
                                    <m:rPr>
                                      <m:nor/>
                                    </m:rPr>
                                    <a:rPr lang="en-US" sz="2000" i="1" dirty="0">
                                      <a:solidFill>
                                        <a:schemeClr val="bg1"/>
                                      </a:solidFill>
                                      <a:latin typeface="lmroman10-italic" panose="00000500000000000000" pitchFamily="50" charset="0"/>
                                    </a:rPr>
                                    <m:t>i</m:t>
                                  </m:r>
                                </m:sub>
                              </m:sSub>
                              <m:r>
                                <m:rPr>
                                  <m:nor/>
                                </m:rPr>
                                <a:rPr lang="en-US" sz="2000" i="1" dirty="0">
                                  <a:solidFill>
                                    <a:schemeClr val="bg1"/>
                                  </a:solidFill>
                                  <a:latin typeface="lmroman10-italic" panose="00000500000000000000" pitchFamily="50" charset="0"/>
                                  <a:ea typeface="Source Code Pro" panose="020B0604020202020204" charset="0"/>
                                </a:rPr>
                                <m:t>}</m:t>
                              </m:r>
                            </m:e>
                            <m:sub>
                              <m:r>
                                <m:rPr>
                                  <m:nor/>
                                </m:rPr>
                                <a:rPr lang="en-US" sz="2000" i="1" dirty="0">
                                  <a:solidFill>
                                    <a:schemeClr val="bg1"/>
                                  </a:solidFill>
                                  <a:latin typeface="lmroman10-italic" panose="00000500000000000000" pitchFamily="50" charset="0"/>
                                </a:rPr>
                                <m:t>i</m:t>
                              </m:r>
                              <m:r>
                                <m:rPr>
                                  <m:nor/>
                                </m:rPr>
                                <a:rPr lang="en-US" sz="2000" i="1" dirty="0">
                                  <a:solidFill>
                                    <a:schemeClr val="bg1"/>
                                  </a:solidFill>
                                  <a:latin typeface="lmroman10-italic" panose="00000500000000000000" pitchFamily="50" charset="0"/>
                                </a:rPr>
                                <m:t>=1</m:t>
                              </m:r>
                            </m:sub>
                            <m:sup>
                              <m:r>
                                <m:rPr>
                                  <m:nor/>
                                </m:rPr>
                                <a:rPr lang="en-US" sz="2000" i="1" dirty="0">
                                  <a:solidFill>
                                    <a:schemeClr val="bg1"/>
                                  </a:solidFill>
                                  <a:latin typeface="lmroman10-italic" panose="00000500000000000000" pitchFamily="50" charset="0"/>
                                </a:rPr>
                                <m:t>m</m:t>
                              </m:r>
                            </m:sup>
                          </m:sSubSup>
                        </m:e>
                      </m:d>
                    </m:oMath>
                  </m:oMathPara>
                </a14:m>
                <a:endParaRPr lang="en-US" sz="2000" dirty="0"/>
              </a:p>
            </p:txBody>
          </p:sp>
        </mc:Choice>
        <mc:Fallback xmlns="">
          <p:sp>
            <p:nvSpPr>
              <p:cNvPr id="2" name="Rectangle 1">
                <a:extLst>
                  <a:ext uri="{FF2B5EF4-FFF2-40B4-BE49-F238E27FC236}">
                    <a16:creationId xmlns:a16="http://schemas.microsoft.com/office/drawing/2014/main" id="{41CE2E5C-7D47-447A-AA7E-0DEE90675916}"/>
                  </a:ext>
                </a:extLst>
              </p:cNvPr>
              <p:cNvSpPr>
                <a:spLocks noRot="1" noChangeAspect="1" noMove="1" noResize="1" noEditPoints="1" noAdjustHandles="1" noChangeArrowheads="1" noChangeShapeType="1" noTextEdit="1"/>
              </p:cNvSpPr>
              <p:nvPr/>
            </p:nvSpPr>
            <p:spPr>
              <a:xfrm>
                <a:off x="4714904" y="2011286"/>
                <a:ext cx="2529795" cy="457305"/>
              </a:xfrm>
              <a:prstGeom prst="rect">
                <a:avLst/>
              </a:prstGeom>
              <a:blipFill>
                <a:blip r:embed="rId6"/>
                <a:stretch>
                  <a:fillRect b="-10667"/>
                </a:stretch>
              </a:blipFill>
            </p:spPr>
            <p:txBody>
              <a:bodyPr/>
              <a:lstStyle/>
              <a:p>
                <a:r>
                  <a:rPr lang="en-US">
                    <a:noFill/>
                  </a:rPr>
                  <a:t> </a:t>
                </a:r>
              </a:p>
            </p:txBody>
          </p:sp>
        </mc:Fallback>
      </mc:AlternateContent>
    </p:spTree>
    <p:extLst>
      <p:ext uri="{BB962C8B-B14F-4D97-AF65-F5344CB8AC3E}">
        <p14:creationId xmlns:p14="http://schemas.microsoft.com/office/powerpoint/2010/main" val="2627170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9"/>
          <p:cNvSpPr txBox="1">
            <a:spLocks noGrp="1"/>
          </p:cNvSpPr>
          <p:nvPr>
            <p:ph type="ctrTitle"/>
          </p:nvPr>
        </p:nvSpPr>
        <p:spPr>
          <a:xfrm>
            <a:off x="3197755" y="43831"/>
            <a:ext cx="2624955" cy="9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rgbClr val="F3F3F3"/>
                </a:solidFill>
                <a:latin typeface="Teko"/>
                <a:ea typeface="Teko"/>
                <a:cs typeface="Teko"/>
                <a:sym typeface="Teko"/>
              </a:rPr>
              <a:t>IMITATION LEARNING</a:t>
            </a:r>
            <a:endParaRPr sz="3000" dirty="0">
              <a:solidFill>
                <a:srgbClr val="F3F3F3"/>
              </a:solidFill>
              <a:latin typeface="Teko"/>
              <a:ea typeface="Teko"/>
              <a:cs typeface="Teko"/>
              <a:sym typeface="Teko"/>
            </a:endParaRPr>
          </a:p>
        </p:txBody>
      </p:sp>
      <p:sp>
        <p:nvSpPr>
          <p:cNvPr id="634" name="Google Shape;634;p29"/>
          <p:cNvSpPr txBox="1">
            <a:spLocks noGrp="1"/>
          </p:cNvSpPr>
          <p:nvPr>
            <p:ph type="ctrTitle" idx="3"/>
          </p:nvPr>
        </p:nvSpPr>
        <p:spPr>
          <a:xfrm>
            <a:off x="6127930" y="1095432"/>
            <a:ext cx="2597651" cy="58470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000" dirty="0">
                <a:solidFill>
                  <a:srgbClr val="F3F3F3"/>
                </a:solidFill>
                <a:latin typeface="Teko"/>
                <a:ea typeface="Teko"/>
                <a:cs typeface="Teko"/>
                <a:sym typeface="Teko"/>
              </a:rPr>
              <a:t>Use Restraining Bolt</a:t>
            </a:r>
            <a:endParaRPr sz="3000" dirty="0">
              <a:solidFill>
                <a:srgbClr val="F3F3F3"/>
              </a:solidFill>
              <a:latin typeface="Teko"/>
              <a:ea typeface="Teko"/>
              <a:cs typeface="Teko"/>
              <a:sym typeface="Teko"/>
            </a:endParaRPr>
          </a:p>
        </p:txBody>
      </p:sp>
      <p:grpSp>
        <p:nvGrpSpPr>
          <p:cNvPr id="635" name="Google Shape;635;p29"/>
          <p:cNvGrpSpPr/>
          <p:nvPr/>
        </p:nvGrpSpPr>
        <p:grpSpPr>
          <a:xfrm>
            <a:off x="595622" y="576866"/>
            <a:ext cx="7844501" cy="4260947"/>
            <a:chOff x="259425" y="1569525"/>
            <a:chExt cx="7038325" cy="2591875"/>
          </a:xfrm>
        </p:grpSpPr>
        <p:sp>
          <p:nvSpPr>
            <p:cNvPr id="636" name="Google Shape;636;p29"/>
            <p:cNvSpPr/>
            <p:nvPr/>
          </p:nvSpPr>
          <p:spPr>
            <a:xfrm>
              <a:off x="259425" y="1569525"/>
              <a:ext cx="7038325" cy="2591875"/>
            </a:xfrm>
            <a:custGeom>
              <a:avLst/>
              <a:gdLst/>
              <a:ahLst/>
              <a:cxnLst/>
              <a:rect l="l" t="t" r="r" b="b"/>
              <a:pathLst>
                <a:path w="281533" h="103675" fill="none" extrusionOk="0">
                  <a:moveTo>
                    <a:pt x="281533" y="284"/>
                  </a:moveTo>
                  <a:lnTo>
                    <a:pt x="202438" y="0"/>
                  </a:lnTo>
                  <a:lnTo>
                    <a:pt x="75469" y="103675"/>
                  </a:lnTo>
                  <a:lnTo>
                    <a:pt x="1" y="103675"/>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3F3"/>
                </a:solidFill>
              </a:endParaRPr>
            </a:p>
          </p:txBody>
        </p:sp>
        <p:sp>
          <p:nvSpPr>
            <p:cNvPr id="637" name="Google Shape;637;p29"/>
            <p:cNvSpPr/>
            <p:nvPr/>
          </p:nvSpPr>
          <p:spPr>
            <a:xfrm>
              <a:off x="2872537" y="3568962"/>
              <a:ext cx="547725" cy="288800"/>
            </a:xfrm>
            <a:custGeom>
              <a:avLst/>
              <a:gdLst/>
              <a:ahLst/>
              <a:cxnLst/>
              <a:rect l="l" t="t" r="r" b="b"/>
              <a:pathLst>
                <a:path w="21909" h="11552" fill="none" extrusionOk="0">
                  <a:moveTo>
                    <a:pt x="0" y="1"/>
                  </a:moveTo>
                  <a:lnTo>
                    <a:pt x="11551" y="11552"/>
                  </a:lnTo>
                  <a:lnTo>
                    <a:pt x="21908" y="11552"/>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8" name="Google Shape;638;p29"/>
            <p:cNvSpPr/>
            <p:nvPr/>
          </p:nvSpPr>
          <p:spPr>
            <a:xfrm>
              <a:off x="4036225" y="1878750"/>
              <a:ext cx="547725" cy="288800"/>
            </a:xfrm>
            <a:custGeom>
              <a:avLst/>
              <a:gdLst/>
              <a:ahLst/>
              <a:cxnLst/>
              <a:rect l="l" t="t" r="r" b="b"/>
              <a:pathLst>
                <a:path w="21909" h="11552" fill="none" extrusionOk="0">
                  <a:moveTo>
                    <a:pt x="21909" y="11552"/>
                  </a:moveTo>
                  <a:lnTo>
                    <a:pt x="10358" y="1"/>
                  </a:lnTo>
                  <a:lnTo>
                    <a:pt x="1" y="1"/>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9" name="Google Shape;639;p29"/>
            <p:cNvSpPr/>
            <p:nvPr/>
          </p:nvSpPr>
          <p:spPr>
            <a:xfrm>
              <a:off x="3416837" y="3826785"/>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40" name="Google Shape;640;p29"/>
            <p:cNvSpPr/>
            <p:nvPr/>
          </p:nvSpPr>
          <p:spPr>
            <a:xfrm>
              <a:off x="3979904" y="1847821"/>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grpSp>
      <p:sp>
        <p:nvSpPr>
          <p:cNvPr id="641" name="Google Shape;641;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8</a:t>
            </a:fld>
            <a:endParaRPr/>
          </a:p>
        </p:txBody>
      </p:sp>
      <p:grpSp>
        <p:nvGrpSpPr>
          <p:cNvPr id="642" name="Google Shape;642;p29"/>
          <p:cNvGrpSpPr/>
          <p:nvPr/>
        </p:nvGrpSpPr>
        <p:grpSpPr>
          <a:xfrm>
            <a:off x="4024573" y="905656"/>
            <a:ext cx="354124" cy="419704"/>
            <a:chOff x="1598350" y="238125"/>
            <a:chExt cx="4404525" cy="5220200"/>
          </a:xfrm>
        </p:grpSpPr>
        <p:sp>
          <p:nvSpPr>
            <p:cNvPr id="643" name="Google Shape;643;p29"/>
            <p:cNvSpPr/>
            <p:nvPr/>
          </p:nvSpPr>
          <p:spPr>
            <a:xfrm>
              <a:off x="1598350" y="238125"/>
              <a:ext cx="4404525" cy="5220200"/>
            </a:xfrm>
            <a:custGeom>
              <a:avLst/>
              <a:gdLst/>
              <a:ahLst/>
              <a:cxnLst/>
              <a:rect l="l" t="t" r="r" b="b"/>
              <a:pathLst>
                <a:path w="176181" h="208808" extrusionOk="0">
                  <a:moveTo>
                    <a:pt x="88107" y="6524"/>
                  </a:moveTo>
                  <a:cubicBezTo>
                    <a:pt x="133090" y="6524"/>
                    <a:pt x="169657" y="43123"/>
                    <a:pt x="169657" y="88106"/>
                  </a:cubicBezTo>
                  <a:lnTo>
                    <a:pt x="169657" y="198100"/>
                  </a:lnTo>
                  <a:lnTo>
                    <a:pt x="153901" y="183585"/>
                  </a:lnTo>
                  <a:cubicBezTo>
                    <a:pt x="153282" y="183014"/>
                    <a:pt x="152491" y="182728"/>
                    <a:pt x="151700" y="182728"/>
                  </a:cubicBezTo>
                  <a:cubicBezTo>
                    <a:pt x="150909" y="182728"/>
                    <a:pt x="150118" y="183014"/>
                    <a:pt x="149498" y="183585"/>
                  </a:cubicBezTo>
                  <a:lnTo>
                    <a:pt x="130480" y="201101"/>
                  </a:lnTo>
                  <a:lnTo>
                    <a:pt x="111463" y="183585"/>
                  </a:lnTo>
                  <a:cubicBezTo>
                    <a:pt x="110848" y="183002"/>
                    <a:pt x="110063" y="182716"/>
                    <a:pt x="109278" y="182716"/>
                  </a:cubicBezTo>
                  <a:cubicBezTo>
                    <a:pt x="108481" y="182716"/>
                    <a:pt x="107683" y="183010"/>
                    <a:pt x="107059" y="183585"/>
                  </a:cubicBezTo>
                  <a:lnTo>
                    <a:pt x="88075" y="201101"/>
                  </a:lnTo>
                  <a:lnTo>
                    <a:pt x="69090" y="183585"/>
                  </a:lnTo>
                  <a:cubicBezTo>
                    <a:pt x="68454" y="182997"/>
                    <a:pt x="67655" y="182704"/>
                    <a:pt x="66859" y="182704"/>
                  </a:cubicBezTo>
                  <a:cubicBezTo>
                    <a:pt x="66064" y="182704"/>
                    <a:pt x="65273" y="182997"/>
                    <a:pt x="64654" y="183585"/>
                  </a:cubicBezTo>
                  <a:lnTo>
                    <a:pt x="45669" y="201101"/>
                  </a:lnTo>
                  <a:lnTo>
                    <a:pt x="26684" y="183585"/>
                  </a:lnTo>
                  <a:cubicBezTo>
                    <a:pt x="26064" y="182997"/>
                    <a:pt x="25265" y="182704"/>
                    <a:pt x="24466" y="182704"/>
                  </a:cubicBezTo>
                  <a:cubicBezTo>
                    <a:pt x="23667" y="182704"/>
                    <a:pt x="22867" y="182997"/>
                    <a:pt x="22248" y="183585"/>
                  </a:cubicBezTo>
                  <a:lnTo>
                    <a:pt x="6525" y="198100"/>
                  </a:lnTo>
                  <a:lnTo>
                    <a:pt x="6525" y="88106"/>
                  </a:lnTo>
                  <a:cubicBezTo>
                    <a:pt x="6525" y="43123"/>
                    <a:pt x="43124" y="6524"/>
                    <a:pt x="88107" y="6524"/>
                  </a:cubicBezTo>
                  <a:close/>
                  <a:moveTo>
                    <a:pt x="88107" y="0"/>
                  </a:moveTo>
                  <a:cubicBezTo>
                    <a:pt x="64556" y="0"/>
                    <a:pt x="42439" y="9166"/>
                    <a:pt x="25803" y="25802"/>
                  </a:cubicBezTo>
                  <a:cubicBezTo>
                    <a:pt x="9167" y="42438"/>
                    <a:pt x="1" y="64555"/>
                    <a:pt x="1" y="88106"/>
                  </a:cubicBezTo>
                  <a:lnTo>
                    <a:pt x="1" y="205538"/>
                  </a:lnTo>
                  <a:cubicBezTo>
                    <a:pt x="1" y="205570"/>
                    <a:pt x="1" y="205603"/>
                    <a:pt x="1" y="205636"/>
                  </a:cubicBezTo>
                  <a:cubicBezTo>
                    <a:pt x="1" y="205701"/>
                    <a:pt x="1" y="205766"/>
                    <a:pt x="34" y="205831"/>
                  </a:cubicBezTo>
                  <a:cubicBezTo>
                    <a:pt x="34" y="205864"/>
                    <a:pt x="34" y="205929"/>
                    <a:pt x="34" y="205962"/>
                  </a:cubicBezTo>
                  <a:cubicBezTo>
                    <a:pt x="34" y="206027"/>
                    <a:pt x="34" y="206060"/>
                    <a:pt x="66" y="206125"/>
                  </a:cubicBezTo>
                  <a:cubicBezTo>
                    <a:pt x="66" y="206190"/>
                    <a:pt x="66" y="206223"/>
                    <a:pt x="99" y="206288"/>
                  </a:cubicBezTo>
                  <a:cubicBezTo>
                    <a:pt x="99" y="206321"/>
                    <a:pt x="99" y="206386"/>
                    <a:pt x="131" y="206451"/>
                  </a:cubicBezTo>
                  <a:cubicBezTo>
                    <a:pt x="131" y="206484"/>
                    <a:pt x="164" y="206549"/>
                    <a:pt x="164" y="206582"/>
                  </a:cubicBezTo>
                  <a:cubicBezTo>
                    <a:pt x="197" y="206647"/>
                    <a:pt x="197" y="206679"/>
                    <a:pt x="229" y="206745"/>
                  </a:cubicBezTo>
                  <a:cubicBezTo>
                    <a:pt x="262" y="206777"/>
                    <a:pt x="262" y="206843"/>
                    <a:pt x="295" y="206875"/>
                  </a:cubicBezTo>
                  <a:cubicBezTo>
                    <a:pt x="327" y="206940"/>
                    <a:pt x="327" y="206973"/>
                    <a:pt x="360" y="207038"/>
                  </a:cubicBezTo>
                  <a:cubicBezTo>
                    <a:pt x="392" y="207071"/>
                    <a:pt x="425" y="207136"/>
                    <a:pt x="425" y="207169"/>
                  </a:cubicBezTo>
                  <a:cubicBezTo>
                    <a:pt x="458" y="207201"/>
                    <a:pt x="490" y="207267"/>
                    <a:pt x="523" y="207299"/>
                  </a:cubicBezTo>
                  <a:cubicBezTo>
                    <a:pt x="555" y="207364"/>
                    <a:pt x="588" y="207397"/>
                    <a:pt x="621" y="207430"/>
                  </a:cubicBezTo>
                  <a:cubicBezTo>
                    <a:pt x="653" y="207495"/>
                    <a:pt x="686" y="207528"/>
                    <a:pt x="686" y="207560"/>
                  </a:cubicBezTo>
                  <a:cubicBezTo>
                    <a:pt x="751" y="207625"/>
                    <a:pt x="784" y="207658"/>
                    <a:pt x="816" y="207691"/>
                  </a:cubicBezTo>
                  <a:cubicBezTo>
                    <a:pt x="849" y="207723"/>
                    <a:pt x="849" y="207756"/>
                    <a:pt x="882" y="207756"/>
                  </a:cubicBezTo>
                  <a:cubicBezTo>
                    <a:pt x="882" y="207789"/>
                    <a:pt x="914" y="207789"/>
                    <a:pt x="914" y="207821"/>
                  </a:cubicBezTo>
                  <a:cubicBezTo>
                    <a:pt x="947" y="207854"/>
                    <a:pt x="1012" y="207886"/>
                    <a:pt x="1045" y="207952"/>
                  </a:cubicBezTo>
                  <a:cubicBezTo>
                    <a:pt x="1077" y="207984"/>
                    <a:pt x="1110" y="208017"/>
                    <a:pt x="1143" y="208049"/>
                  </a:cubicBezTo>
                  <a:cubicBezTo>
                    <a:pt x="1208" y="208082"/>
                    <a:pt x="1240" y="208115"/>
                    <a:pt x="1306" y="208147"/>
                  </a:cubicBezTo>
                  <a:cubicBezTo>
                    <a:pt x="1338" y="208180"/>
                    <a:pt x="1371" y="208213"/>
                    <a:pt x="1436" y="208245"/>
                  </a:cubicBezTo>
                  <a:cubicBezTo>
                    <a:pt x="1469" y="208278"/>
                    <a:pt x="1534" y="208310"/>
                    <a:pt x="1567" y="208343"/>
                  </a:cubicBezTo>
                  <a:cubicBezTo>
                    <a:pt x="1599" y="208376"/>
                    <a:pt x="1665" y="208376"/>
                    <a:pt x="1697" y="208408"/>
                  </a:cubicBezTo>
                  <a:cubicBezTo>
                    <a:pt x="1762" y="208441"/>
                    <a:pt x="1828" y="208474"/>
                    <a:pt x="1893" y="208506"/>
                  </a:cubicBezTo>
                  <a:cubicBezTo>
                    <a:pt x="1926" y="208506"/>
                    <a:pt x="1958" y="208539"/>
                    <a:pt x="1991" y="208539"/>
                  </a:cubicBezTo>
                  <a:cubicBezTo>
                    <a:pt x="2284" y="208669"/>
                    <a:pt x="2611" y="208767"/>
                    <a:pt x="2937" y="208800"/>
                  </a:cubicBezTo>
                  <a:lnTo>
                    <a:pt x="3589" y="208800"/>
                  </a:lnTo>
                  <a:cubicBezTo>
                    <a:pt x="3622" y="208800"/>
                    <a:pt x="3654" y="208800"/>
                    <a:pt x="3687" y="208767"/>
                  </a:cubicBezTo>
                  <a:lnTo>
                    <a:pt x="3883" y="208767"/>
                  </a:lnTo>
                  <a:cubicBezTo>
                    <a:pt x="3948" y="208735"/>
                    <a:pt x="3981" y="208735"/>
                    <a:pt x="4013" y="208735"/>
                  </a:cubicBezTo>
                  <a:cubicBezTo>
                    <a:pt x="4078" y="208702"/>
                    <a:pt x="4144" y="208702"/>
                    <a:pt x="4209" y="208669"/>
                  </a:cubicBezTo>
                  <a:cubicBezTo>
                    <a:pt x="4242" y="208669"/>
                    <a:pt x="4274" y="208637"/>
                    <a:pt x="4339" y="208637"/>
                  </a:cubicBezTo>
                  <a:cubicBezTo>
                    <a:pt x="4372" y="208604"/>
                    <a:pt x="4437" y="208604"/>
                    <a:pt x="4502" y="208571"/>
                  </a:cubicBezTo>
                  <a:cubicBezTo>
                    <a:pt x="4535" y="208571"/>
                    <a:pt x="4568" y="208539"/>
                    <a:pt x="4633" y="208506"/>
                  </a:cubicBezTo>
                  <a:cubicBezTo>
                    <a:pt x="4666" y="208506"/>
                    <a:pt x="4731" y="208474"/>
                    <a:pt x="4763" y="208441"/>
                  </a:cubicBezTo>
                  <a:cubicBezTo>
                    <a:pt x="4796" y="208408"/>
                    <a:pt x="4861" y="208408"/>
                    <a:pt x="4894" y="208376"/>
                  </a:cubicBezTo>
                  <a:cubicBezTo>
                    <a:pt x="4959" y="208343"/>
                    <a:pt x="4992" y="208310"/>
                    <a:pt x="5024" y="208278"/>
                  </a:cubicBezTo>
                  <a:cubicBezTo>
                    <a:pt x="5090" y="208278"/>
                    <a:pt x="5122" y="208245"/>
                    <a:pt x="5155" y="208213"/>
                  </a:cubicBezTo>
                  <a:cubicBezTo>
                    <a:pt x="5220" y="208180"/>
                    <a:pt x="5253" y="208147"/>
                    <a:pt x="5285" y="208115"/>
                  </a:cubicBezTo>
                  <a:cubicBezTo>
                    <a:pt x="5318" y="208082"/>
                    <a:pt x="5383" y="208049"/>
                    <a:pt x="5416" y="208017"/>
                  </a:cubicBezTo>
                  <a:cubicBezTo>
                    <a:pt x="5448" y="207984"/>
                    <a:pt x="5448" y="207984"/>
                    <a:pt x="5481" y="207952"/>
                  </a:cubicBezTo>
                  <a:lnTo>
                    <a:pt x="24466" y="190402"/>
                  </a:lnTo>
                  <a:lnTo>
                    <a:pt x="43451" y="207952"/>
                  </a:lnTo>
                  <a:cubicBezTo>
                    <a:pt x="44070" y="208522"/>
                    <a:pt x="44861" y="208808"/>
                    <a:pt x="45657" y="208808"/>
                  </a:cubicBezTo>
                  <a:cubicBezTo>
                    <a:pt x="46452" y="208808"/>
                    <a:pt x="47251" y="208522"/>
                    <a:pt x="47887" y="207952"/>
                  </a:cubicBezTo>
                  <a:lnTo>
                    <a:pt x="66872" y="190402"/>
                  </a:lnTo>
                  <a:lnTo>
                    <a:pt x="85856" y="207952"/>
                  </a:lnTo>
                  <a:cubicBezTo>
                    <a:pt x="86476" y="208522"/>
                    <a:pt x="87267" y="208808"/>
                    <a:pt x="88062" y="208808"/>
                  </a:cubicBezTo>
                  <a:cubicBezTo>
                    <a:pt x="88857" y="208808"/>
                    <a:pt x="89657" y="208522"/>
                    <a:pt x="90293" y="207952"/>
                  </a:cubicBezTo>
                  <a:lnTo>
                    <a:pt x="109277" y="190402"/>
                  </a:lnTo>
                  <a:lnTo>
                    <a:pt x="128262" y="207952"/>
                  </a:lnTo>
                  <a:cubicBezTo>
                    <a:pt x="128882" y="208522"/>
                    <a:pt x="129673" y="208808"/>
                    <a:pt x="130468" y="208808"/>
                  </a:cubicBezTo>
                  <a:cubicBezTo>
                    <a:pt x="131263" y="208808"/>
                    <a:pt x="132062" y="208522"/>
                    <a:pt x="132699" y="207952"/>
                  </a:cubicBezTo>
                  <a:lnTo>
                    <a:pt x="151716" y="190402"/>
                  </a:lnTo>
                  <a:lnTo>
                    <a:pt x="170733" y="207952"/>
                  </a:lnTo>
                  <a:cubicBezTo>
                    <a:pt x="170733" y="207984"/>
                    <a:pt x="170766" y="207984"/>
                    <a:pt x="170799" y="208017"/>
                  </a:cubicBezTo>
                  <a:cubicBezTo>
                    <a:pt x="170831" y="208049"/>
                    <a:pt x="170864" y="208082"/>
                    <a:pt x="170929" y="208115"/>
                  </a:cubicBezTo>
                  <a:cubicBezTo>
                    <a:pt x="170962" y="208147"/>
                    <a:pt x="170994" y="208180"/>
                    <a:pt x="171027" y="208213"/>
                  </a:cubicBezTo>
                  <a:cubicBezTo>
                    <a:pt x="171092" y="208245"/>
                    <a:pt x="171125" y="208278"/>
                    <a:pt x="171190" y="208310"/>
                  </a:cubicBezTo>
                  <a:cubicBezTo>
                    <a:pt x="171223" y="208343"/>
                    <a:pt x="171255" y="208343"/>
                    <a:pt x="171320" y="208376"/>
                  </a:cubicBezTo>
                  <a:cubicBezTo>
                    <a:pt x="171353" y="208408"/>
                    <a:pt x="171418" y="208441"/>
                    <a:pt x="171451" y="208474"/>
                  </a:cubicBezTo>
                  <a:cubicBezTo>
                    <a:pt x="171516" y="208474"/>
                    <a:pt x="171549" y="208506"/>
                    <a:pt x="171614" y="208539"/>
                  </a:cubicBezTo>
                  <a:cubicBezTo>
                    <a:pt x="171647" y="208539"/>
                    <a:pt x="171679" y="208571"/>
                    <a:pt x="171745" y="208604"/>
                  </a:cubicBezTo>
                  <a:cubicBezTo>
                    <a:pt x="171810" y="208604"/>
                    <a:pt x="171842" y="208637"/>
                    <a:pt x="171908" y="208637"/>
                  </a:cubicBezTo>
                  <a:cubicBezTo>
                    <a:pt x="171940" y="208669"/>
                    <a:pt x="172005" y="208669"/>
                    <a:pt x="172038" y="208702"/>
                  </a:cubicBezTo>
                  <a:cubicBezTo>
                    <a:pt x="172103" y="208702"/>
                    <a:pt x="172136" y="208702"/>
                    <a:pt x="172201" y="208735"/>
                  </a:cubicBezTo>
                  <a:cubicBezTo>
                    <a:pt x="172266" y="208735"/>
                    <a:pt x="172299" y="208767"/>
                    <a:pt x="172364" y="208767"/>
                  </a:cubicBezTo>
                  <a:cubicBezTo>
                    <a:pt x="172397" y="208767"/>
                    <a:pt x="172462" y="208767"/>
                    <a:pt x="172527" y="208800"/>
                  </a:cubicBezTo>
                  <a:lnTo>
                    <a:pt x="173310" y="208800"/>
                  </a:lnTo>
                  <a:cubicBezTo>
                    <a:pt x="173376" y="208767"/>
                    <a:pt x="173408" y="208767"/>
                    <a:pt x="173473" y="208767"/>
                  </a:cubicBezTo>
                  <a:cubicBezTo>
                    <a:pt x="173539" y="208767"/>
                    <a:pt x="173571" y="208735"/>
                    <a:pt x="173636" y="208735"/>
                  </a:cubicBezTo>
                  <a:cubicBezTo>
                    <a:pt x="173702" y="208735"/>
                    <a:pt x="173734" y="208702"/>
                    <a:pt x="173767" y="208702"/>
                  </a:cubicBezTo>
                  <a:cubicBezTo>
                    <a:pt x="173832" y="208669"/>
                    <a:pt x="173897" y="208669"/>
                    <a:pt x="173963" y="208637"/>
                  </a:cubicBezTo>
                  <a:cubicBezTo>
                    <a:pt x="173995" y="208637"/>
                    <a:pt x="174028" y="208604"/>
                    <a:pt x="174093" y="208604"/>
                  </a:cubicBezTo>
                  <a:cubicBezTo>
                    <a:pt x="174126" y="208571"/>
                    <a:pt x="174191" y="208571"/>
                    <a:pt x="174256" y="208539"/>
                  </a:cubicBezTo>
                  <a:cubicBezTo>
                    <a:pt x="174289" y="208506"/>
                    <a:pt x="174321" y="208506"/>
                    <a:pt x="174387" y="208474"/>
                  </a:cubicBezTo>
                  <a:cubicBezTo>
                    <a:pt x="174419" y="208441"/>
                    <a:pt x="174485" y="208408"/>
                    <a:pt x="174517" y="208408"/>
                  </a:cubicBezTo>
                  <a:cubicBezTo>
                    <a:pt x="174582" y="208376"/>
                    <a:pt x="174615" y="208343"/>
                    <a:pt x="174648" y="208310"/>
                  </a:cubicBezTo>
                  <a:cubicBezTo>
                    <a:pt x="174713" y="208278"/>
                    <a:pt x="174746" y="208245"/>
                    <a:pt x="174778" y="208245"/>
                  </a:cubicBezTo>
                  <a:cubicBezTo>
                    <a:pt x="174843" y="208213"/>
                    <a:pt x="174876" y="208180"/>
                    <a:pt x="174909" y="208147"/>
                  </a:cubicBezTo>
                  <a:cubicBezTo>
                    <a:pt x="174974" y="208115"/>
                    <a:pt x="175007" y="208082"/>
                    <a:pt x="175039" y="208017"/>
                  </a:cubicBezTo>
                  <a:cubicBezTo>
                    <a:pt x="175072" y="207984"/>
                    <a:pt x="175137" y="207952"/>
                    <a:pt x="175170" y="207919"/>
                  </a:cubicBezTo>
                  <a:cubicBezTo>
                    <a:pt x="175202" y="207886"/>
                    <a:pt x="175235" y="207854"/>
                    <a:pt x="175267" y="207821"/>
                  </a:cubicBezTo>
                  <a:cubicBezTo>
                    <a:pt x="175300" y="207789"/>
                    <a:pt x="175300" y="207789"/>
                    <a:pt x="175333" y="207756"/>
                  </a:cubicBezTo>
                  <a:cubicBezTo>
                    <a:pt x="175333" y="207756"/>
                    <a:pt x="175365" y="207723"/>
                    <a:pt x="175398" y="207691"/>
                  </a:cubicBezTo>
                  <a:cubicBezTo>
                    <a:pt x="175431" y="207658"/>
                    <a:pt x="175463" y="207625"/>
                    <a:pt x="175496" y="207560"/>
                  </a:cubicBezTo>
                  <a:cubicBezTo>
                    <a:pt x="175528" y="207528"/>
                    <a:pt x="175561" y="207495"/>
                    <a:pt x="175594" y="207430"/>
                  </a:cubicBezTo>
                  <a:cubicBezTo>
                    <a:pt x="175626" y="207397"/>
                    <a:pt x="175659" y="207364"/>
                    <a:pt x="175692" y="207299"/>
                  </a:cubicBezTo>
                  <a:cubicBezTo>
                    <a:pt x="175692" y="207267"/>
                    <a:pt x="175724" y="207201"/>
                    <a:pt x="175757" y="207169"/>
                  </a:cubicBezTo>
                  <a:cubicBezTo>
                    <a:pt x="175789" y="207136"/>
                    <a:pt x="175822" y="207071"/>
                    <a:pt x="175822" y="207038"/>
                  </a:cubicBezTo>
                  <a:cubicBezTo>
                    <a:pt x="175855" y="206973"/>
                    <a:pt x="175887" y="206940"/>
                    <a:pt x="175920" y="206875"/>
                  </a:cubicBezTo>
                  <a:cubicBezTo>
                    <a:pt x="175920" y="206843"/>
                    <a:pt x="175952" y="206777"/>
                    <a:pt x="175952" y="206745"/>
                  </a:cubicBezTo>
                  <a:cubicBezTo>
                    <a:pt x="175985" y="206679"/>
                    <a:pt x="176018" y="206647"/>
                    <a:pt x="176018" y="206582"/>
                  </a:cubicBezTo>
                  <a:cubicBezTo>
                    <a:pt x="176050" y="206549"/>
                    <a:pt x="176050" y="206484"/>
                    <a:pt x="176083" y="206451"/>
                  </a:cubicBezTo>
                  <a:cubicBezTo>
                    <a:pt x="176083" y="206386"/>
                    <a:pt x="176083" y="206321"/>
                    <a:pt x="176116" y="206288"/>
                  </a:cubicBezTo>
                  <a:cubicBezTo>
                    <a:pt x="176116" y="206223"/>
                    <a:pt x="176116" y="206190"/>
                    <a:pt x="176148" y="206125"/>
                  </a:cubicBezTo>
                  <a:cubicBezTo>
                    <a:pt x="176148" y="206060"/>
                    <a:pt x="176148" y="206027"/>
                    <a:pt x="176148" y="205962"/>
                  </a:cubicBezTo>
                  <a:cubicBezTo>
                    <a:pt x="176181" y="205929"/>
                    <a:pt x="176181" y="205864"/>
                    <a:pt x="176181" y="205799"/>
                  </a:cubicBezTo>
                  <a:cubicBezTo>
                    <a:pt x="176181" y="205766"/>
                    <a:pt x="176181" y="205701"/>
                    <a:pt x="176181" y="205636"/>
                  </a:cubicBezTo>
                  <a:cubicBezTo>
                    <a:pt x="176181" y="205603"/>
                    <a:pt x="176181" y="205570"/>
                    <a:pt x="176181" y="205538"/>
                  </a:cubicBezTo>
                  <a:lnTo>
                    <a:pt x="176181" y="88106"/>
                  </a:lnTo>
                  <a:cubicBezTo>
                    <a:pt x="176181" y="64555"/>
                    <a:pt x="167015" y="42438"/>
                    <a:pt x="150379" y="25802"/>
                  </a:cubicBezTo>
                  <a:cubicBezTo>
                    <a:pt x="133742" y="9166"/>
                    <a:pt x="111626" y="0"/>
                    <a:pt x="8810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413850" y="2033025"/>
              <a:ext cx="979450" cy="978625"/>
            </a:xfrm>
            <a:custGeom>
              <a:avLst/>
              <a:gdLst/>
              <a:ahLst/>
              <a:cxnLst/>
              <a:rect l="l" t="t" r="r" b="b"/>
              <a:pathLst>
                <a:path w="39178" h="39145" extrusionOk="0">
                  <a:moveTo>
                    <a:pt x="19605" y="0"/>
                  </a:moveTo>
                  <a:cubicBezTo>
                    <a:pt x="8808" y="0"/>
                    <a:pt x="1" y="8775"/>
                    <a:pt x="1" y="19572"/>
                  </a:cubicBezTo>
                  <a:cubicBezTo>
                    <a:pt x="1" y="30369"/>
                    <a:pt x="8808" y="39144"/>
                    <a:pt x="19605" y="39144"/>
                  </a:cubicBezTo>
                  <a:cubicBezTo>
                    <a:pt x="30370" y="39144"/>
                    <a:pt x="39177" y="30369"/>
                    <a:pt x="39177" y="19572"/>
                  </a:cubicBezTo>
                  <a:cubicBezTo>
                    <a:pt x="39177" y="16832"/>
                    <a:pt x="38623" y="14190"/>
                    <a:pt x="37514" y="11711"/>
                  </a:cubicBezTo>
                  <a:cubicBezTo>
                    <a:pt x="36985" y="10486"/>
                    <a:pt x="35802" y="9756"/>
                    <a:pt x="34564" y="9756"/>
                  </a:cubicBezTo>
                  <a:cubicBezTo>
                    <a:pt x="34121" y="9756"/>
                    <a:pt x="33670" y="9849"/>
                    <a:pt x="33240" y="10047"/>
                  </a:cubicBezTo>
                  <a:cubicBezTo>
                    <a:pt x="31577" y="10765"/>
                    <a:pt x="30827" y="12689"/>
                    <a:pt x="31544" y="14320"/>
                  </a:cubicBezTo>
                  <a:cubicBezTo>
                    <a:pt x="32262" y="15984"/>
                    <a:pt x="32653" y="17746"/>
                    <a:pt x="32653" y="19572"/>
                  </a:cubicBezTo>
                  <a:cubicBezTo>
                    <a:pt x="32653" y="26749"/>
                    <a:pt x="26782" y="32620"/>
                    <a:pt x="19573" y="32620"/>
                  </a:cubicBezTo>
                  <a:cubicBezTo>
                    <a:pt x="12396" y="32620"/>
                    <a:pt x="6525" y="26749"/>
                    <a:pt x="6525" y="19572"/>
                  </a:cubicBezTo>
                  <a:cubicBezTo>
                    <a:pt x="6525" y="12363"/>
                    <a:pt x="12396" y="6524"/>
                    <a:pt x="19573" y="6524"/>
                  </a:cubicBezTo>
                  <a:cubicBezTo>
                    <a:pt x="21399" y="6524"/>
                    <a:pt x="23161" y="6883"/>
                    <a:pt x="24792" y="7601"/>
                  </a:cubicBezTo>
                  <a:cubicBezTo>
                    <a:pt x="25219" y="7785"/>
                    <a:pt x="25664" y="7873"/>
                    <a:pt x="26101" y="7873"/>
                  </a:cubicBezTo>
                  <a:cubicBezTo>
                    <a:pt x="27365" y="7873"/>
                    <a:pt x="28564" y="7141"/>
                    <a:pt x="29098" y="5905"/>
                  </a:cubicBezTo>
                  <a:cubicBezTo>
                    <a:pt x="29815" y="4241"/>
                    <a:pt x="29065" y="2349"/>
                    <a:pt x="27401" y="1599"/>
                  </a:cubicBezTo>
                  <a:cubicBezTo>
                    <a:pt x="24955" y="522"/>
                    <a:pt x="22313" y="0"/>
                    <a:pt x="1960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4208775" y="2033025"/>
              <a:ext cx="978600" cy="978625"/>
            </a:xfrm>
            <a:custGeom>
              <a:avLst/>
              <a:gdLst/>
              <a:ahLst/>
              <a:cxnLst/>
              <a:rect l="l" t="t" r="r" b="b"/>
              <a:pathLst>
                <a:path w="39144" h="39145" extrusionOk="0">
                  <a:moveTo>
                    <a:pt x="19572" y="0"/>
                  </a:moveTo>
                  <a:cubicBezTo>
                    <a:pt x="8775" y="0"/>
                    <a:pt x="0" y="8775"/>
                    <a:pt x="0" y="19572"/>
                  </a:cubicBezTo>
                  <a:cubicBezTo>
                    <a:pt x="0" y="30369"/>
                    <a:pt x="8775" y="39144"/>
                    <a:pt x="19572" y="39144"/>
                  </a:cubicBezTo>
                  <a:cubicBezTo>
                    <a:pt x="30369" y="39144"/>
                    <a:pt x="39144" y="30369"/>
                    <a:pt x="39144" y="19572"/>
                  </a:cubicBezTo>
                  <a:cubicBezTo>
                    <a:pt x="39144" y="16832"/>
                    <a:pt x="38589" y="14190"/>
                    <a:pt x="37513" y="11711"/>
                  </a:cubicBezTo>
                  <a:cubicBezTo>
                    <a:pt x="36984" y="10486"/>
                    <a:pt x="35802" y="9756"/>
                    <a:pt x="34550" y="9756"/>
                  </a:cubicBezTo>
                  <a:cubicBezTo>
                    <a:pt x="34102" y="9756"/>
                    <a:pt x="33646" y="9849"/>
                    <a:pt x="33207" y="10047"/>
                  </a:cubicBezTo>
                  <a:cubicBezTo>
                    <a:pt x="31576" y="10765"/>
                    <a:pt x="30826" y="12689"/>
                    <a:pt x="31544" y="14320"/>
                  </a:cubicBezTo>
                  <a:cubicBezTo>
                    <a:pt x="32261" y="15984"/>
                    <a:pt x="32620" y="17746"/>
                    <a:pt x="32620" y="19572"/>
                  </a:cubicBezTo>
                  <a:cubicBezTo>
                    <a:pt x="32620" y="26749"/>
                    <a:pt x="26781" y="32620"/>
                    <a:pt x="19572" y="32620"/>
                  </a:cubicBezTo>
                  <a:cubicBezTo>
                    <a:pt x="12363" y="32620"/>
                    <a:pt x="6524" y="26749"/>
                    <a:pt x="6524" y="19572"/>
                  </a:cubicBezTo>
                  <a:cubicBezTo>
                    <a:pt x="6524" y="12363"/>
                    <a:pt x="12363" y="6524"/>
                    <a:pt x="19572" y="6524"/>
                  </a:cubicBezTo>
                  <a:cubicBezTo>
                    <a:pt x="21399" y="6524"/>
                    <a:pt x="23128" y="6883"/>
                    <a:pt x="24791" y="7601"/>
                  </a:cubicBezTo>
                  <a:cubicBezTo>
                    <a:pt x="25219" y="7785"/>
                    <a:pt x="25661" y="7873"/>
                    <a:pt x="26095" y="7873"/>
                  </a:cubicBezTo>
                  <a:cubicBezTo>
                    <a:pt x="27352" y="7873"/>
                    <a:pt x="28540" y="7141"/>
                    <a:pt x="29097" y="5905"/>
                  </a:cubicBezTo>
                  <a:cubicBezTo>
                    <a:pt x="29815" y="4241"/>
                    <a:pt x="29064" y="2349"/>
                    <a:pt x="27401" y="1599"/>
                  </a:cubicBezTo>
                  <a:cubicBezTo>
                    <a:pt x="24922" y="522"/>
                    <a:pt x="22279" y="0"/>
                    <a:pt x="1957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9"/>
          <p:cNvGrpSpPr/>
          <p:nvPr/>
        </p:nvGrpSpPr>
        <p:grpSpPr>
          <a:xfrm>
            <a:off x="4388620" y="4101255"/>
            <a:ext cx="439979" cy="439979"/>
            <a:chOff x="1190625" y="238125"/>
            <a:chExt cx="5219200" cy="5219200"/>
          </a:xfrm>
        </p:grpSpPr>
        <p:sp>
          <p:nvSpPr>
            <p:cNvPr id="647" name="Google Shape;647;p29"/>
            <p:cNvSpPr/>
            <p:nvPr/>
          </p:nvSpPr>
          <p:spPr>
            <a:xfrm>
              <a:off x="1190625" y="238125"/>
              <a:ext cx="4486050" cy="5219200"/>
            </a:xfrm>
            <a:custGeom>
              <a:avLst/>
              <a:gdLst/>
              <a:ahLst/>
              <a:cxnLst/>
              <a:rect l="l" t="t" r="r" b="b"/>
              <a:pathLst>
                <a:path w="179442" h="208768" extrusionOk="0">
                  <a:moveTo>
                    <a:pt x="104384" y="6524"/>
                  </a:moveTo>
                  <a:cubicBezTo>
                    <a:pt x="129436" y="6524"/>
                    <a:pt x="153020" y="15886"/>
                    <a:pt x="171222" y="32913"/>
                  </a:cubicBezTo>
                  <a:lnTo>
                    <a:pt x="102068" y="102068"/>
                  </a:lnTo>
                  <a:cubicBezTo>
                    <a:pt x="100795" y="103340"/>
                    <a:pt x="100795" y="105395"/>
                    <a:pt x="102068" y="106700"/>
                  </a:cubicBezTo>
                  <a:lnTo>
                    <a:pt x="171222" y="175854"/>
                  </a:lnTo>
                  <a:cubicBezTo>
                    <a:pt x="153020" y="192881"/>
                    <a:pt x="129436" y="202243"/>
                    <a:pt x="104384" y="202243"/>
                  </a:cubicBezTo>
                  <a:cubicBezTo>
                    <a:pt x="78255" y="202243"/>
                    <a:pt x="53660" y="192066"/>
                    <a:pt x="35197" y="173570"/>
                  </a:cubicBezTo>
                  <a:cubicBezTo>
                    <a:pt x="16701" y="155075"/>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170"/>
                  </a:cubicBezTo>
                  <a:cubicBezTo>
                    <a:pt x="50300" y="197905"/>
                    <a:pt x="76494" y="208767"/>
                    <a:pt x="104384" y="208767"/>
                  </a:cubicBezTo>
                  <a:cubicBezTo>
                    <a:pt x="132274" y="208767"/>
                    <a:pt x="158467" y="197905"/>
                    <a:pt x="178170" y="178170"/>
                  </a:cubicBezTo>
                  <a:cubicBezTo>
                    <a:pt x="179442" y="176898"/>
                    <a:pt x="179442" y="174842"/>
                    <a:pt x="178170" y="173570"/>
                  </a:cubicBezTo>
                  <a:lnTo>
                    <a:pt x="108983" y="104384"/>
                  </a:lnTo>
                  <a:lnTo>
                    <a:pt x="178170" y="35197"/>
                  </a:lnTo>
                  <a:cubicBezTo>
                    <a:pt x="178789" y="34577"/>
                    <a:pt x="179148" y="33729"/>
                    <a:pt x="179148" y="32881"/>
                  </a:cubicBezTo>
                  <a:cubicBezTo>
                    <a:pt x="179148" y="32000"/>
                    <a:pt x="178789" y="31185"/>
                    <a:pt x="178170" y="30565"/>
                  </a:cubicBezTo>
                  <a:cubicBezTo>
                    <a:pt x="158467" y="10862"/>
                    <a:pt x="132274" y="0"/>
                    <a:pt x="10438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3637100" y="1053600"/>
              <a:ext cx="570875" cy="570875"/>
            </a:xfrm>
            <a:custGeom>
              <a:avLst/>
              <a:gdLst/>
              <a:ahLst/>
              <a:cxnLst/>
              <a:rect l="l" t="t" r="r" b="b"/>
              <a:pathLst>
                <a:path w="22835" h="22835" extrusionOk="0">
                  <a:moveTo>
                    <a:pt x="11418" y="1"/>
                  </a:moveTo>
                  <a:cubicBezTo>
                    <a:pt x="5122" y="1"/>
                    <a:pt x="1" y="5122"/>
                    <a:pt x="1" y="11418"/>
                  </a:cubicBezTo>
                  <a:cubicBezTo>
                    <a:pt x="1" y="17713"/>
                    <a:pt x="5122" y="22835"/>
                    <a:pt x="11418" y="22835"/>
                  </a:cubicBezTo>
                  <a:cubicBezTo>
                    <a:pt x="17713" y="22835"/>
                    <a:pt x="22835" y="17713"/>
                    <a:pt x="22835" y="11418"/>
                  </a:cubicBezTo>
                  <a:cubicBezTo>
                    <a:pt x="22835" y="9624"/>
                    <a:pt x="21367" y="8156"/>
                    <a:pt x="19573" y="8156"/>
                  </a:cubicBezTo>
                  <a:cubicBezTo>
                    <a:pt x="17778" y="8156"/>
                    <a:pt x="16311" y="9624"/>
                    <a:pt x="16311" y="11418"/>
                  </a:cubicBezTo>
                  <a:cubicBezTo>
                    <a:pt x="16311" y="14125"/>
                    <a:pt x="14125" y="16311"/>
                    <a:pt x="11418" y="16311"/>
                  </a:cubicBezTo>
                  <a:cubicBezTo>
                    <a:pt x="8710" y="16311"/>
                    <a:pt x="6525" y="14125"/>
                    <a:pt x="6525" y="11418"/>
                  </a:cubicBezTo>
                  <a:cubicBezTo>
                    <a:pt x="6525" y="8710"/>
                    <a:pt x="8710" y="6525"/>
                    <a:pt x="11418" y="6525"/>
                  </a:cubicBezTo>
                  <a:cubicBezTo>
                    <a:pt x="13212" y="6525"/>
                    <a:pt x="14680" y="5057"/>
                    <a:pt x="14680" y="3263"/>
                  </a:cubicBezTo>
                  <a:cubicBezTo>
                    <a:pt x="14680" y="1469"/>
                    <a:pt x="13212" y="1"/>
                    <a:pt x="1141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4452600" y="2603050"/>
              <a:ext cx="489325" cy="489325"/>
            </a:xfrm>
            <a:custGeom>
              <a:avLst/>
              <a:gdLst/>
              <a:ahLst/>
              <a:cxnLst/>
              <a:rect l="l" t="t" r="r" b="b"/>
              <a:pathLst>
                <a:path w="19573" h="19573" extrusionOk="0">
                  <a:moveTo>
                    <a:pt x="9786" y="1"/>
                  </a:moveTo>
                  <a:cubicBezTo>
                    <a:pt x="4372" y="1"/>
                    <a:pt x="0" y="4372"/>
                    <a:pt x="0" y="9787"/>
                  </a:cubicBezTo>
                  <a:cubicBezTo>
                    <a:pt x="0" y="15169"/>
                    <a:pt x="4372" y="19573"/>
                    <a:pt x="9786" y="19573"/>
                  </a:cubicBezTo>
                  <a:cubicBezTo>
                    <a:pt x="15169" y="19573"/>
                    <a:pt x="19572" y="15169"/>
                    <a:pt x="19572" y="9787"/>
                  </a:cubicBezTo>
                  <a:cubicBezTo>
                    <a:pt x="19572" y="7992"/>
                    <a:pt x="18104" y="6525"/>
                    <a:pt x="16310" y="6525"/>
                  </a:cubicBezTo>
                  <a:cubicBezTo>
                    <a:pt x="14516" y="6525"/>
                    <a:pt x="13048" y="7992"/>
                    <a:pt x="13048" y="9787"/>
                  </a:cubicBezTo>
                  <a:cubicBezTo>
                    <a:pt x="13048" y="11581"/>
                    <a:pt x="11581" y="13049"/>
                    <a:pt x="9786" y="13049"/>
                  </a:cubicBezTo>
                  <a:cubicBezTo>
                    <a:pt x="7992" y="13049"/>
                    <a:pt x="6524" y="11581"/>
                    <a:pt x="6524" y="9787"/>
                  </a:cubicBezTo>
                  <a:cubicBezTo>
                    <a:pt x="6524" y="7992"/>
                    <a:pt x="7992" y="6525"/>
                    <a:pt x="9786" y="6525"/>
                  </a:cubicBezTo>
                  <a:cubicBezTo>
                    <a:pt x="11581" y="6525"/>
                    <a:pt x="13048" y="5057"/>
                    <a:pt x="13048" y="3263"/>
                  </a:cubicBezTo>
                  <a:cubicBezTo>
                    <a:pt x="13048" y="1469"/>
                    <a:pt x="11581"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518655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9" y="19573"/>
                    <a:pt x="19572" y="15169"/>
                    <a:pt x="19572" y="9787"/>
                  </a:cubicBezTo>
                  <a:cubicBezTo>
                    <a:pt x="19572" y="7992"/>
                    <a:pt x="18104" y="6525"/>
                    <a:pt x="16310" y="6525"/>
                  </a:cubicBezTo>
                  <a:cubicBezTo>
                    <a:pt x="14484"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592050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8" y="19573"/>
                    <a:pt x="19572" y="15169"/>
                    <a:pt x="19572" y="9787"/>
                  </a:cubicBezTo>
                  <a:cubicBezTo>
                    <a:pt x="19572" y="7992"/>
                    <a:pt x="18104" y="6525"/>
                    <a:pt x="16310" y="6525"/>
                  </a:cubicBezTo>
                  <a:cubicBezTo>
                    <a:pt x="14483"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631;p29">
            <a:extLst>
              <a:ext uri="{FF2B5EF4-FFF2-40B4-BE49-F238E27FC236}">
                <a16:creationId xmlns:a16="http://schemas.microsoft.com/office/drawing/2014/main" id="{FDCB2174-FFA1-4EB6-A668-77A0981A7B68}"/>
              </a:ext>
            </a:extLst>
          </p:cNvPr>
          <p:cNvSpPr txBox="1">
            <a:spLocks/>
          </p:cNvSpPr>
          <p:nvPr/>
        </p:nvSpPr>
        <p:spPr>
          <a:xfrm>
            <a:off x="346517" y="576866"/>
            <a:ext cx="2843714" cy="9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2pPr>
            <a:lvl3pPr marR="0" lvl="2"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3pPr>
            <a:lvl4pPr marR="0" lvl="3"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4pPr>
            <a:lvl5pPr marR="0" lvl="4"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5pPr>
            <a:lvl6pPr marR="0" lvl="5"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6pPr>
            <a:lvl7pPr marR="0" lvl="6"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7pPr>
            <a:lvl8pPr marR="0" lvl="7"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8pPr>
            <a:lvl9pPr marR="0" lvl="8"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9pPr>
          </a:lstStyle>
          <a:p>
            <a:r>
              <a:rPr lang="en-US" dirty="0">
                <a:solidFill>
                  <a:srgbClr val="F3F3F3"/>
                </a:solidFill>
              </a:rPr>
              <a:t>Learn Restraining Bolt</a:t>
            </a:r>
          </a:p>
        </p:txBody>
      </p:sp>
      <p:grpSp>
        <p:nvGrpSpPr>
          <p:cNvPr id="577" name="Группа 576">
            <a:extLst>
              <a:ext uri="{FF2B5EF4-FFF2-40B4-BE49-F238E27FC236}">
                <a16:creationId xmlns:a16="http://schemas.microsoft.com/office/drawing/2014/main" id="{14114EC2-0409-464F-8F41-BC2AF96F175E}"/>
              </a:ext>
            </a:extLst>
          </p:cNvPr>
          <p:cNvGrpSpPr/>
          <p:nvPr/>
        </p:nvGrpSpPr>
        <p:grpSpPr>
          <a:xfrm>
            <a:off x="187304" y="1637241"/>
            <a:ext cx="3331473" cy="2700268"/>
            <a:chOff x="198543" y="1671493"/>
            <a:chExt cx="3331473" cy="2700268"/>
          </a:xfrm>
        </p:grpSpPr>
        <p:grpSp>
          <p:nvGrpSpPr>
            <p:cNvPr id="10" name="Группа 9">
              <a:extLst>
                <a:ext uri="{FF2B5EF4-FFF2-40B4-BE49-F238E27FC236}">
                  <a16:creationId xmlns:a16="http://schemas.microsoft.com/office/drawing/2014/main" id="{E6FF9095-D255-4E56-995D-6E012872A5C1}"/>
                </a:ext>
              </a:extLst>
            </p:cNvPr>
            <p:cNvGrpSpPr/>
            <p:nvPr/>
          </p:nvGrpSpPr>
          <p:grpSpPr>
            <a:xfrm>
              <a:off x="690149" y="1671493"/>
              <a:ext cx="2424223" cy="584703"/>
              <a:chOff x="766008" y="1566157"/>
              <a:chExt cx="2424223" cy="584703"/>
            </a:xfrm>
          </p:grpSpPr>
          <p:sp>
            <p:nvSpPr>
              <p:cNvPr id="8" name="Прямоугольник 7" descr="fdsf&#10;">
                <a:extLst>
                  <a:ext uri="{FF2B5EF4-FFF2-40B4-BE49-F238E27FC236}">
                    <a16:creationId xmlns:a16="http://schemas.microsoft.com/office/drawing/2014/main" id="{B83C1648-EE1D-4C88-970C-18E77C8F0FCE}"/>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6522B25B-197F-4E0C-BF13-A6D29F354DFB}"/>
                  </a:ext>
                </a:extLst>
              </p:cNvPr>
              <p:cNvSpPr txBox="1"/>
              <p:nvPr/>
            </p:nvSpPr>
            <p:spPr>
              <a:xfrm>
                <a:off x="766008" y="1673843"/>
                <a:ext cx="2424223"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Learning Restraining Bolt</a:t>
                </a:r>
              </a:p>
              <a:p>
                <a:pPr algn="ctr"/>
                <a:r>
                  <a:rPr lang="en-US" sz="900" dirty="0">
                    <a:solidFill>
                      <a:schemeClr val="bg1"/>
                    </a:solidFill>
                    <a:latin typeface="Source Code Pro" panose="020B0604020202020204" charset="0"/>
                    <a:ea typeface="Source Code Pro" panose="020B0604020202020204" charset="0"/>
                  </a:rPr>
                  <a:t>(DFA learner)</a:t>
                </a:r>
                <a:endParaRPr lang="ru-RU" sz="900" dirty="0">
                  <a:solidFill>
                    <a:schemeClr val="bg1"/>
                  </a:solidFill>
                  <a:latin typeface="Source Code Pro" panose="020B0604020202020204" charset="0"/>
                  <a:ea typeface="Source Code Pro" panose="020B0604020202020204" charset="0"/>
                </a:endParaRPr>
              </a:p>
            </p:txBody>
          </p:sp>
        </p:grpSp>
        <p:grpSp>
          <p:nvGrpSpPr>
            <p:cNvPr id="18" name="Группа 17">
              <a:extLst>
                <a:ext uri="{FF2B5EF4-FFF2-40B4-BE49-F238E27FC236}">
                  <a16:creationId xmlns:a16="http://schemas.microsoft.com/office/drawing/2014/main" id="{2ECD409C-09D0-4245-BED6-33CFB98EAED4}"/>
                </a:ext>
              </a:extLst>
            </p:cNvPr>
            <p:cNvGrpSpPr/>
            <p:nvPr/>
          </p:nvGrpSpPr>
          <p:grpSpPr>
            <a:xfrm>
              <a:off x="647686" y="2473854"/>
              <a:ext cx="2424223" cy="575988"/>
              <a:chOff x="766007" y="2515278"/>
              <a:chExt cx="2424223" cy="575988"/>
            </a:xfrm>
          </p:grpSpPr>
          <p:grpSp>
            <p:nvGrpSpPr>
              <p:cNvPr id="33" name="Группа 32">
                <a:extLst>
                  <a:ext uri="{FF2B5EF4-FFF2-40B4-BE49-F238E27FC236}">
                    <a16:creationId xmlns:a16="http://schemas.microsoft.com/office/drawing/2014/main" id="{3BF5B8CC-E6FC-4363-923C-0969C54A22FB}"/>
                  </a:ext>
                </a:extLst>
              </p:cNvPr>
              <p:cNvGrpSpPr/>
              <p:nvPr/>
            </p:nvGrpSpPr>
            <p:grpSpPr>
              <a:xfrm>
                <a:off x="766007" y="2721934"/>
                <a:ext cx="2424223" cy="369332"/>
                <a:chOff x="766008" y="1566157"/>
                <a:chExt cx="2424223" cy="584703"/>
              </a:xfrm>
            </p:grpSpPr>
            <p:sp>
              <p:nvSpPr>
                <p:cNvPr id="34" name="Прямоугольник 33" descr="fdsf&#10;">
                  <a:extLst>
                    <a:ext uri="{FF2B5EF4-FFF2-40B4-BE49-F238E27FC236}">
                      <a16:creationId xmlns:a16="http://schemas.microsoft.com/office/drawing/2014/main" id="{850F8613-EF36-4AC5-B7DB-8AD36680A39B}"/>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TextBox 34">
                  <a:extLst>
                    <a:ext uri="{FF2B5EF4-FFF2-40B4-BE49-F238E27FC236}">
                      <a16:creationId xmlns:a16="http://schemas.microsoft.com/office/drawing/2014/main" id="{4625E89A-E774-4843-B26B-BE409741DD18}"/>
                    </a:ext>
                  </a:extLst>
                </p:cNvPr>
                <p:cNvSpPr txBox="1"/>
                <p:nvPr/>
              </p:nvSpPr>
              <p:spPr>
                <a:xfrm>
                  <a:off x="766008" y="1673843"/>
                  <a:ext cx="2424223" cy="2308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Teacher</a:t>
                  </a:r>
                  <a:endParaRPr lang="ru-RU" sz="900" dirty="0">
                    <a:solidFill>
                      <a:schemeClr val="bg1"/>
                    </a:solidFill>
                    <a:latin typeface="Source Code Pro" panose="020B0604020202020204" charset="0"/>
                    <a:ea typeface="Source Code Pro" panose="020B0604020202020204" charset="0"/>
                  </a:endParaRPr>
                </a:p>
              </p:txBody>
            </p:sp>
          </p:grpSp>
          <p:sp>
            <p:nvSpPr>
              <p:cNvPr id="37" name="Прямоугольник 36" descr="fdsf&#10;">
                <a:extLst>
                  <a:ext uri="{FF2B5EF4-FFF2-40B4-BE49-F238E27FC236}">
                    <a16:creationId xmlns:a16="http://schemas.microsoft.com/office/drawing/2014/main" id="{3354C298-C48D-40FA-9B0C-4F7C0BBE2BA5}"/>
                  </a:ext>
                </a:extLst>
              </p:cNvPr>
              <p:cNvSpPr/>
              <p:nvPr/>
            </p:nvSpPr>
            <p:spPr>
              <a:xfrm>
                <a:off x="1617303" y="2515278"/>
                <a:ext cx="721643" cy="274677"/>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TextBox 37">
                <a:extLst>
                  <a:ext uri="{FF2B5EF4-FFF2-40B4-BE49-F238E27FC236}">
                    <a16:creationId xmlns:a16="http://schemas.microsoft.com/office/drawing/2014/main" id="{653CFAA0-0387-4FC1-BEF4-F7955982878B}"/>
                  </a:ext>
                </a:extLst>
              </p:cNvPr>
              <p:cNvSpPr txBox="1"/>
              <p:nvPr/>
            </p:nvSpPr>
            <p:spPr>
              <a:xfrm>
                <a:off x="1509044" y="2565866"/>
                <a:ext cx="938148" cy="216876"/>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T-rewards</a:t>
                </a:r>
                <a:endParaRPr lang="ru-RU" sz="900" dirty="0">
                  <a:solidFill>
                    <a:schemeClr val="bg1"/>
                  </a:solidFill>
                  <a:latin typeface="Source Code Pro" panose="020B0604020202020204" charset="0"/>
                  <a:ea typeface="Source Code Pro" panose="020B0604020202020204" charset="0"/>
                </a:endParaRPr>
              </a:p>
            </p:txBody>
          </p:sp>
        </p:grpSp>
        <p:grpSp>
          <p:nvGrpSpPr>
            <p:cNvPr id="16" name="Группа 15">
              <a:extLst>
                <a:ext uri="{FF2B5EF4-FFF2-40B4-BE49-F238E27FC236}">
                  <a16:creationId xmlns:a16="http://schemas.microsoft.com/office/drawing/2014/main" id="{496D4050-7033-4AF9-903C-4BB5978E2E53}"/>
                </a:ext>
              </a:extLst>
            </p:cNvPr>
            <p:cNvGrpSpPr/>
            <p:nvPr/>
          </p:nvGrpSpPr>
          <p:grpSpPr>
            <a:xfrm>
              <a:off x="595623" y="3293850"/>
              <a:ext cx="2698503" cy="1077911"/>
              <a:chOff x="140772" y="3223836"/>
              <a:chExt cx="2698503" cy="1077911"/>
            </a:xfrm>
          </p:grpSpPr>
          <p:grpSp>
            <p:nvGrpSpPr>
              <p:cNvPr id="14" name="Группа 13">
                <a:extLst>
                  <a:ext uri="{FF2B5EF4-FFF2-40B4-BE49-F238E27FC236}">
                    <a16:creationId xmlns:a16="http://schemas.microsoft.com/office/drawing/2014/main" id="{E4AE741F-07F3-4897-BD89-6391D6776010}"/>
                  </a:ext>
                </a:extLst>
              </p:cNvPr>
              <p:cNvGrpSpPr/>
              <p:nvPr/>
            </p:nvGrpSpPr>
            <p:grpSpPr>
              <a:xfrm>
                <a:off x="766007" y="3398048"/>
                <a:ext cx="1362806" cy="703207"/>
                <a:chOff x="508525" y="3481877"/>
                <a:chExt cx="1362806" cy="703207"/>
              </a:xfrm>
            </p:grpSpPr>
            <p:sp>
              <p:nvSpPr>
                <p:cNvPr id="12" name="Прямоугольник: скругленные углы 11">
                  <a:extLst>
                    <a:ext uri="{FF2B5EF4-FFF2-40B4-BE49-F238E27FC236}">
                      <a16:creationId xmlns:a16="http://schemas.microsoft.com/office/drawing/2014/main" id="{04B818C1-A019-432C-8FCC-58BFC7A75F11}"/>
                    </a:ext>
                  </a:extLst>
                </p:cNvPr>
                <p:cNvSpPr/>
                <p:nvPr/>
              </p:nvSpPr>
              <p:spPr>
                <a:xfrm>
                  <a:off x="508525" y="3481877"/>
                  <a:ext cx="1362806" cy="7032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a:extLst>
                    <a:ext uri="{FF2B5EF4-FFF2-40B4-BE49-F238E27FC236}">
                      <a16:creationId xmlns:a16="http://schemas.microsoft.com/office/drawing/2014/main" id="{05D46671-7733-45B3-81EA-AACE9B8FDCFB}"/>
                    </a:ext>
                  </a:extLst>
                </p:cNvPr>
                <p:cNvSpPr txBox="1"/>
                <p:nvPr/>
              </p:nvSpPr>
              <p:spPr>
                <a:xfrm>
                  <a:off x="585434" y="3701435"/>
                  <a:ext cx="1212111" cy="261610"/>
                </a:xfrm>
                <a:prstGeom prst="rect">
                  <a:avLst/>
                </a:prstGeom>
                <a:noFill/>
              </p:spPr>
              <p:txBody>
                <a:bodyPr wrap="square" rtlCol="0">
                  <a:spAutoFit/>
                </a:bodyPr>
                <a:lstStyle/>
                <a:p>
                  <a:pPr algn="ctr"/>
                  <a:r>
                    <a:rPr lang="en-US" sz="1100" dirty="0">
                      <a:solidFill>
                        <a:schemeClr val="bg1"/>
                      </a:solidFill>
                      <a:latin typeface="Source Code Pro" panose="020B0604020202020204" charset="0"/>
                      <a:ea typeface="Source Code Pro" panose="020B0604020202020204" charset="0"/>
                    </a:rPr>
                    <a:t>Environment</a:t>
                  </a:r>
                  <a:endParaRPr lang="ru-RU" sz="1100" dirty="0">
                    <a:solidFill>
                      <a:schemeClr val="bg1"/>
                    </a:solidFill>
                    <a:latin typeface="Source Code Pro" panose="020B0604020202020204" charset="0"/>
                    <a:ea typeface="Source Code Pro" panose="020B0604020202020204" charset="0"/>
                  </a:endParaRPr>
                </a:p>
              </p:txBody>
            </p:sp>
          </p:grpSp>
          <p:grpSp>
            <p:nvGrpSpPr>
              <p:cNvPr id="48" name="Группа 47">
                <a:extLst>
                  <a:ext uri="{FF2B5EF4-FFF2-40B4-BE49-F238E27FC236}">
                    <a16:creationId xmlns:a16="http://schemas.microsoft.com/office/drawing/2014/main" id="{6861498B-36EE-490A-A461-B029615A7404}"/>
                  </a:ext>
                </a:extLst>
              </p:cNvPr>
              <p:cNvGrpSpPr/>
              <p:nvPr/>
            </p:nvGrpSpPr>
            <p:grpSpPr>
              <a:xfrm>
                <a:off x="157356" y="3895801"/>
                <a:ext cx="904981" cy="405946"/>
                <a:chOff x="2309357" y="3247335"/>
                <a:chExt cx="904981" cy="405946"/>
              </a:xfrm>
            </p:grpSpPr>
            <p:sp>
              <p:nvSpPr>
                <p:cNvPr id="49" name="Прямоугольник 48" descr="fdsf&#10;">
                  <a:extLst>
                    <a:ext uri="{FF2B5EF4-FFF2-40B4-BE49-F238E27FC236}">
                      <a16:creationId xmlns:a16="http://schemas.microsoft.com/office/drawing/2014/main" id="{140F9AC9-156F-4F02-959D-C0BDC72E1B82}"/>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0" name="TextBox 49">
                  <a:extLst>
                    <a:ext uri="{FF2B5EF4-FFF2-40B4-BE49-F238E27FC236}">
                      <a16:creationId xmlns:a16="http://schemas.microsoft.com/office/drawing/2014/main" id="{600A1CB7-58C0-4A0D-B076-CA4AAE7C7065}"/>
                    </a:ext>
                  </a:extLst>
                </p:cNvPr>
                <p:cNvSpPr txBox="1"/>
                <p:nvPr/>
              </p:nvSpPr>
              <p:spPr>
                <a:xfrm>
                  <a:off x="2309357" y="3277882"/>
                  <a:ext cx="904981" cy="369332"/>
                </a:xfrm>
                <a:prstGeom prst="rect">
                  <a:avLst/>
                </a:prstGeom>
                <a:noFill/>
              </p:spPr>
              <p:txBody>
                <a:bodyPr wrap="square" rtlCol="0">
                  <a:spAutoFit/>
                </a:bodyPr>
                <a:lstStyle/>
                <a:p>
                  <a:pPr algn="ctr"/>
                  <a:r>
                    <a:rPr lang="en-US" sz="900" dirty="0" err="1">
                      <a:solidFill>
                        <a:schemeClr val="bg1"/>
                      </a:solidFill>
                      <a:latin typeface="Source Code Pro" panose="020B0604020202020204" charset="0"/>
                      <a:ea typeface="Source Code Pro" panose="020B0604020202020204" charset="0"/>
                    </a:rPr>
                    <a:t>Fluents</a:t>
                  </a:r>
                  <a:endParaRPr lang="en-US" sz="900" dirty="0">
                    <a:solidFill>
                      <a:schemeClr val="bg1"/>
                    </a:solidFill>
                    <a:latin typeface="Source Code Pro" panose="020B0604020202020204" charset="0"/>
                    <a:ea typeface="Source Code Pro" panose="020B0604020202020204" charset="0"/>
                  </a:endParaRP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51" name="Группа 50">
                <a:extLst>
                  <a:ext uri="{FF2B5EF4-FFF2-40B4-BE49-F238E27FC236}">
                    <a16:creationId xmlns:a16="http://schemas.microsoft.com/office/drawing/2014/main" id="{46266247-9E7F-4C7B-9622-5D049D3CF621}"/>
                  </a:ext>
                </a:extLst>
              </p:cNvPr>
              <p:cNvGrpSpPr/>
              <p:nvPr/>
            </p:nvGrpSpPr>
            <p:grpSpPr>
              <a:xfrm>
                <a:off x="140772" y="3223836"/>
                <a:ext cx="904981" cy="405946"/>
                <a:chOff x="2292773" y="3247335"/>
                <a:chExt cx="904981" cy="405946"/>
              </a:xfrm>
            </p:grpSpPr>
            <p:sp>
              <p:nvSpPr>
                <p:cNvPr id="52" name="Прямоугольник 51" descr="fdsf&#10;">
                  <a:extLst>
                    <a:ext uri="{FF2B5EF4-FFF2-40B4-BE49-F238E27FC236}">
                      <a16:creationId xmlns:a16="http://schemas.microsoft.com/office/drawing/2014/main" id="{7D21EAF1-9A70-4969-A7E0-F0B71A00E344}"/>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TextBox 52">
                  <a:extLst>
                    <a:ext uri="{FF2B5EF4-FFF2-40B4-BE49-F238E27FC236}">
                      <a16:creationId xmlns:a16="http://schemas.microsoft.com/office/drawing/2014/main" id="{E600D865-1D58-45B8-9F9B-EB0617F51CDD}"/>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T-features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15" name="Группа 14">
                <a:extLst>
                  <a:ext uri="{FF2B5EF4-FFF2-40B4-BE49-F238E27FC236}">
                    <a16:creationId xmlns:a16="http://schemas.microsoft.com/office/drawing/2014/main" id="{B4098600-CD26-47EE-9045-DE52346DB374}"/>
                  </a:ext>
                </a:extLst>
              </p:cNvPr>
              <p:cNvGrpSpPr/>
              <p:nvPr/>
            </p:nvGrpSpPr>
            <p:grpSpPr>
              <a:xfrm>
                <a:off x="1934294" y="3549818"/>
                <a:ext cx="904981" cy="405946"/>
                <a:chOff x="2292773" y="3247335"/>
                <a:chExt cx="904981" cy="405946"/>
              </a:xfrm>
            </p:grpSpPr>
            <p:sp>
              <p:nvSpPr>
                <p:cNvPr id="43" name="Прямоугольник 42" descr="fdsf&#10;">
                  <a:extLst>
                    <a:ext uri="{FF2B5EF4-FFF2-40B4-BE49-F238E27FC236}">
                      <a16:creationId xmlns:a16="http://schemas.microsoft.com/office/drawing/2014/main" id="{850FDAB7-A7F9-4BAE-8A80-CB08D3AEC380}"/>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4" name="TextBox 43">
                  <a:extLst>
                    <a:ext uri="{FF2B5EF4-FFF2-40B4-BE49-F238E27FC236}">
                      <a16:creationId xmlns:a16="http://schemas.microsoft.com/office/drawing/2014/main" id="{12076BC5-DEF9-45A3-B66A-6F3E55020685}"/>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T-action</a:t>
                  </a:r>
                </a:p>
                <a:p>
                  <a:pPr algn="ctr"/>
                  <a:r>
                    <a:rPr lang="en-US" sz="900" dirty="0">
                      <a:solidFill>
                        <a:schemeClr val="bg1"/>
                      </a:solidFill>
                      <a:latin typeface="Source Code Pro" panose="020B0604020202020204" charset="0"/>
                      <a:ea typeface="Source Code Pro" panose="020B0604020202020204" charset="0"/>
                    </a:rPr>
                    <a:t>actuator</a:t>
                  </a:r>
                  <a:endParaRPr lang="ru-RU" sz="900" dirty="0">
                    <a:solidFill>
                      <a:schemeClr val="bg1"/>
                    </a:solidFill>
                    <a:latin typeface="Source Code Pro" panose="020B0604020202020204" charset="0"/>
                    <a:ea typeface="Source Code Pro" panose="020B0604020202020204" charset="0"/>
                  </a:endParaRPr>
                </a:p>
              </p:txBody>
            </p:sp>
          </p:grpSp>
        </p:grpSp>
        <p:cxnSp>
          <p:nvCxnSpPr>
            <p:cNvPr id="25" name="Соединитель: изогнутый 24">
              <a:extLst>
                <a:ext uri="{FF2B5EF4-FFF2-40B4-BE49-F238E27FC236}">
                  <a16:creationId xmlns:a16="http://schemas.microsoft.com/office/drawing/2014/main" id="{41F906E4-5C3F-48FC-BBB9-23EEA3DF0B51}"/>
                </a:ext>
              </a:extLst>
            </p:cNvPr>
            <p:cNvCxnSpPr>
              <a:cxnSpLocks/>
              <a:endCxn id="44" idx="3"/>
            </p:cNvCxnSpPr>
            <p:nvPr/>
          </p:nvCxnSpPr>
          <p:spPr>
            <a:xfrm rot="16200000" flipH="1">
              <a:off x="2564346" y="3093025"/>
              <a:ext cx="957630" cy="501930"/>
            </a:xfrm>
            <a:prstGeom prst="curvedConnector4">
              <a:avLst>
                <a:gd name="adj1" fmla="val 17042"/>
                <a:gd name="adj2" fmla="val 1391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Соединитель: изогнутый 66">
              <a:extLst>
                <a:ext uri="{FF2B5EF4-FFF2-40B4-BE49-F238E27FC236}">
                  <a16:creationId xmlns:a16="http://schemas.microsoft.com/office/drawing/2014/main" id="{28DE7519-ED17-4F95-AC6C-EFC83AA5E47E}"/>
                </a:ext>
              </a:extLst>
            </p:cNvPr>
            <p:cNvCxnSpPr>
              <a:cxnSpLocks/>
              <a:stCxn id="37" idx="0"/>
              <a:endCxn id="8" idx="2"/>
            </p:cNvCxnSpPr>
            <p:nvPr/>
          </p:nvCxnSpPr>
          <p:spPr>
            <a:xfrm rot="5400000" flipH="1" flipV="1">
              <a:off x="1772211" y="2343789"/>
              <a:ext cx="217658" cy="4247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Соединитель: изогнутый 74">
              <a:extLst>
                <a:ext uri="{FF2B5EF4-FFF2-40B4-BE49-F238E27FC236}">
                  <a16:creationId xmlns:a16="http://schemas.microsoft.com/office/drawing/2014/main" id="{27AE2AAB-E2AB-4571-8F3A-FA5CF06829D5}"/>
                </a:ext>
              </a:extLst>
            </p:cNvPr>
            <p:cNvCxnSpPr>
              <a:cxnSpLocks/>
              <a:stCxn id="50" idx="1"/>
            </p:cNvCxnSpPr>
            <p:nvPr/>
          </p:nvCxnSpPr>
          <p:spPr>
            <a:xfrm rot="10800000" flipH="1">
              <a:off x="612206" y="1963844"/>
              <a:ext cx="331809" cy="2217184"/>
            </a:xfrm>
            <a:prstGeom prst="curvedConnector4">
              <a:avLst>
                <a:gd name="adj1" fmla="val -126575"/>
                <a:gd name="adj2" fmla="val 982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Соединитель: изогнутый 80">
              <a:extLst>
                <a:ext uri="{FF2B5EF4-FFF2-40B4-BE49-F238E27FC236}">
                  <a16:creationId xmlns:a16="http://schemas.microsoft.com/office/drawing/2014/main" id="{AE6DF778-2361-4718-946C-72095A10E0E9}"/>
                </a:ext>
              </a:extLst>
            </p:cNvPr>
            <p:cNvCxnSpPr>
              <a:cxnSpLocks/>
              <a:stCxn id="53" idx="1"/>
              <a:endCxn id="34" idx="1"/>
            </p:cNvCxnSpPr>
            <p:nvPr/>
          </p:nvCxnSpPr>
          <p:spPr>
            <a:xfrm rot="10800000" flipH="1">
              <a:off x="595622" y="2865177"/>
              <a:ext cx="331809" cy="631647"/>
            </a:xfrm>
            <a:prstGeom prst="curvedConnector3">
              <a:avLst>
                <a:gd name="adj1" fmla="val -68895"/>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8824B59-8EAE-4D14-80E3-64CC06CAE7EF}"/>
                </a:ext>
              </a:extLst>
            </p:cNvPr>
            <p:cNvSpPr txBox="1"/>
            <p:nvPr/>
          </p:nvSpPr>
          <p:spPr>
            <a:xfrm>
              <a:off x="262494" y="1701954"/>
              <a:ext cx="804655" cy="246221"/>
            </a:xfrm>
            <a:prstGeom prst="rect">
              <a:avLst/>
            </a:prstGeom>
            <a:noFill/>
          </p:spPr>
          <p:txBody>
            <a:bodyPr wrap="square" rtlCol="0">
              <a:spAutoFit/>
            </a:bodyPr>
            <a:lstStyle/>
            <a:p>
              <a:r>
                <a:rPr lang="en-US" sz="1000" dirty="0" err="1">
                  <a:solidFill>
                    <a:srgbClr val="FFC000"/>
                  </a:solidFill>
                  <a:latin typeface="Source Code Pro" panose="020B0604020202020204" charset="0"/>
                  <a:ea typeface="Source Code Pro" panose="020B0604020202020204" charset="0"/>
                </a:rPr>
                <a:t>fluents</a:t>
              </a:r>
              <a:endParaRPr lang="ru-RU" sz="1000" dirty="0">
                <a:solidFill>
                  <a:srgbClr val="FFC000"/>
                </a:solidFill>
                <a:latin typeface="Source Code Pro" panose="020B0604020202020204" charset="0"/>
                <a:ea typeface="Source Code Pro" panose="020B0604020202020204" charset="0"/>
              </a:endParaRPr>
            </a:p>
          </p:txBody>
        </p:sp>
        <p:sp>
          <p:nvSpPr>
            <p:cNvPr id="151" name="TextBox 150">
              <a:extLst>
                <a:ext uri="{FF2B5EF4-FFF2-40B4-BE49-F238E27FC236}">
                  <a16:creationId xmlns:a16="http://schemas.microsoft.com/office/drawing/2014/main" id="{E0495E6D-052B-417B-9436-4DB2A21CFE32}"/>
                </a:ext>
              </a:extLst>
            </p:cNvPr>
            <p:cNvSpPr txBox="1"/>
            <p:nvPr/>
          </p:nvSpPr>
          <p:spPr>
            <a:xfrm rot="20157452">
              <a:off x="198543" y="2703793"/>
              <a:ext cx="80465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features</a:t>
              </a:r>
              <a:endParaRPr lang="ru-RU" sz="1000" dirty="0">
                <a:solidFill>
                  <a:srgbClr val="FFC000"/>
                </a:solidFill>
                <a:latin typeface="Source Code Pro" panose="020B0604020202020204" charset="0"/>
                <a:ea typeface="Source Code Pro" panose="020B0604020202020204" charset="0"/>
              </a:endParaRPr>
            </a:p>
          </p:txBody>
        </p:sp>
        <p:sp>
          <p:nvSpPr>
            <p:cNvPr id="153" name="TextBox 152">
              <a:extLst>
                <a:ext uri="{FF2B5EF4-FFF2-40B4-BE49-F238E27FC236}">
                  <a16:creationId xmlns:a16="http://schemas.microsoft.com/office/drawing/2014/main" id="{80354E64-FD29-445F-BD02-D7F74E75CC94}"/>
                </a:ext>
              </a:extLst>
            </p:cNvPr>
            <p:cNvSpPr txBox="1"/>
            <p:nvPr/>
          </p:nvSpPr>
          <p:spPr>
            <a:xfrm>
              <a:off x="1912722" y="2216769"/>
              <a:ext cx="1581608"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teacher rewards</a:t>
              </a:r>
              <a:endParaRPr lang="ru-RU" sz="1000" dirty="0">
                <a:solidFill>
                  <a:srgbClr val="FFC000"/>
                </a:solidFill>
                <a:latin typeface="Source Code Pro" panose="020B0604020202020204" charset="0"/>
                <a:ea typeface="Source Code Pro" panose="020B0604020202020204" charset="0"/>
              </a:endParaRPr>
            </a:p>
          </p:txBody>
        </p:sp>
        <p:sp>
          <p:nvSpPr>
            <p:cNvPr id="154" name="TextBox 153">
              <a:extLst>
                <a:ext uri="{FF2B5EF4-FFF2-40B4-BE49-F238E27FC236}">
                  <a16:creationId xmlns:a16="http://schemas.microsoft.com/office/drawing/2014/main" id="{BD4E0888-EFFE-44C6-B64A-EC9253109DB0}"/>
                </a:ext>
              </a:extLst>
            </p:cNvPr>
            <p:cNvSpPr txBox="1"/>
            <p:nvPr/>
          </p:nvSpPr>
          <p:spPr>
            <a:xfrm rot="1255974">
              <a:off x="2879041" y="2738245"/>
              <a:ext cx="65097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action</a:t>
              </a:r>
              <a:endParaRPr lang="ru-RU" sz="1000" dirty="0">
                <a:solidFill>
                  <a:srgbClr val="FFC000"/>
                </a:solidFill>
                <a:latin typeface="Source Code Pro" panose="020B0604020202020204" charset="0"/>
                <a:ea typeface="Source Code Pro" panose="020B0604020202020204" charset="0"/>
              </a:endParaRPr>
            </a:p>
          </p:txBody>
        </p:sp>
      </p:grpSp>
      <p:grpSp>
        <p:nvGrpSpPr>
          <p:cNvPr id="578" name="Группа 577">
            <a:extLst>
              <a:ext uri="{FF2B5EF4-FFF2-40B4-BE49-F238E27FC236}">
                <a16:creationId xmlns:a16="http://schemas.microsoft.com/office/drawing/2014/main" id="{A97C7C8C-2DF4-484D-BF33-1C0599378379}"/>
              </a:ext>
            </a:extLst>
          </p:cNvPr>
          <p:cNvGrpSpPr/>
          <p:nvPr/>
        </p:nvGrpSpPr>
        <p:grpSpPr>
          <a:xfrm>
            <a:off x="5383418" y="1837779"/>
            <a:ext cx="3305810" cy="2880252"/>
            <a:chOff x="5348229" y="1740874"/>
            <a:chExt cx="3305810" cy="2880252"/>
          </a:xfrm>
        </p:grpSpPr>
        <p:cxnSp>
          <p:nvCxnSpPr>
            <p:cNvPr id="133" name="Соединитель: изогнутый 132">
              <a:extLst>
                <a:ext uri="{FF2B5EF4-FFF2-40B4-BE49-F238E27FC236}">
                  <a16:creationId xmlns:a16="http://schemas.microsoft.com/office/drawing/2014/main" id="{98332993-841F-4AE0-A90B-1536457723E4}"/>
                </a:ext>
              </a:extLst>
            </p:cNvPr>
            <p:cNvCxnSpPr>
              <a:cxnSpLocks/>
              <a:stCxn id="123" idx="0"/>
              <a:endCxn id="117" idx="2"/>
            </p:cNvCxnSpPr>
            <p:nvPr/>
          </p:nvCxnSpPr>
          <p:spPr>
            <a:xfrm rot="5400000" flipH="1" flipV="1">
              <a:off x="6915262" y="3186405"/>
              <a:ext cx="385966" cy="6840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6" name="Группа 575">
              <a:extLst>
                <a:ext uri="{FF2B5EF4-FFF2-40B4-BE49-F238E27FC236}">
                  <a16:creationId xmlns:a16="http://schemas.microsoft.com/office/drawing/2014/main" id="{AD019474-41A5-4B15-83D9-584879DCA69D}"/>
                </a:ext>
              </a:extLst>
            </p:cNvPr>
            <p:cNvGrpSpPr/>
            <p:nvPr/>
          </p:nvGrpSpPr>
          <p:grpSpPr>
            <a:xfrm>
              <a:off x="5348229" y="1740874"/>
              <a:ext cx="3305810" cy="2880252"/>
              <a:chOff x="5286297" y="1917578"/>
              <a:chExt cx="3305810" cy="2880252"/>
            </a:xfrm>
          </p:grpSpPr>
          <p:grpSp>
            <p:nvGrpSpPr>
              <p:cNvPr id="116" name="Группа 115">
                <a:extLst>
                  <a:ext uri="{FF2B5EF4-FFF2-40B4-BE49-F238E27FC236}">
                    <a16:creationId xmlns:a16="http://schemas.microsoft.com/office/drawing/2014/main" id="{46B4F498-C679-4ED2-8EE1-C784D8D74F05}"/>
                  </a:ext>
                </a:extLst>
              </p:cNvPr>
              <p:cNvGrpSpPr/>
              <p:nvPr/>
            </p:nvGrpSpPr>
            <p:grpSpPr>
              <a:xfrm>
                <a:off x="6032033" y="2819159"/>
                <a:ext cx="2045383" cy="385168"/>
                <a:chOff x="735457" y="1566157"/>
                <a:chExt cx="2424223" cy="584703"/>
              </a:xfrm>
            </p:grpSpPr>
            <p:sp>
              <p:nvSpPr>
                <p:cNvPr id="117" name="Прямоугольник 116" descr="fdsf&#10;">
                  <a:extLst>
                    <a:ext uri="{FF2B5EF4-FFF2-40B4-BE49-F238E27FC236}">
                      <a16:creationId xmlns:a16="http://schemas.microsoft.com/office/drawing/2014/main" id="{0CBDE147-7C93-46B9-813D-209AC31814E5}"/>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8" name="TextBox 117">
                  <a:extLst>
                    <a:ext uri="{FF2B5EF4-FFF2-40B4-BE49-F238E27FC236}">
                      <a16:creationId xmlns:a16="http://schemas.microsoft.com/office/drawing/2014/main" id="{9DCB3335-1980-4DE1-AD7F-F129D7A71C2A}"/>
                    </a:ext>
                  </a:extLst>
                </p:cNvPr>
                <p:cNvSpPr txBox="1"/>
                <p:nvPr/>
              </p:nvSpPr>
              <p:spPr>
                <a:xfrm>
                  <a:off x="735457" y="1651479"/>
                  <a:ext cx="2424223" cy="230833"/>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Learning Agent</a:t>
                  </a:r>
                  <a:endParaRPr lang="ru-RU" sz="900" dirty="0">
                    <a:solidFill>
                      <a:schemeClr val="bg1"/>
                    </a:solidFill>
                    <a:latin typeface="Source Code Pro" panose="020B0604020202020204" charset="0"/>
                    <a:ea typeface="Source Code Pro" panose="020B0604020202020204" charset="0"/>
                  </a:endParaRPr>
                </a:p>
              </p:txBody>
            </p:sp>
          </p:grpSp>
          <p:grpSp>
            <p:nvGrpSpPr>
              <p:cNvPr id="119" name="Группа 118">
                <a:extLst>
                  <a:ext uri="{FF2B5EF4-FFF2-40B4-BE49-F238E27FC236}">
                    <a16:creationId xmlns:a16="http://schemas.microsoft.com/office/drawing/2014/main" id="{7914FBDF-F885-4190-9774-AA36C478A73B}"/>
                  </a:ext>
                </a:extLst>
              </p:cNvPr>
              <p:cNvGrpSpPr/>
              <p:nvPr/>
            </p:nvGrpSpPr>
            <p:grpSpPr>
              <a:xfrm>
                <a:off x="6122358" y="1917578"/>
                <a:ext cx="1864764" cy="584703"/>
                <a:chOff x="1045754" y="1566157"/>
                <a:chExt cx="1864764" cy="584703"/>
              </a:xfrm>
            </p:grpSpPr>
            <p:sp>
              <p:nvSpPr>
                <p:cNvPr id="120" name="Прямоугольник 119" descr="fdsf&#10;">
                  <a:extLst>
                    <a:ext uri="{FF2B5EF4-FFF2-40B4-BE49-F238E27FC236}">
                      <a16:creationId xmlns:a16="http://schemas.microsoft.com/office/drawing/2014/main" id="{170F0979-5812-426B-9EA0-6102AFE824BB}"/>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1" name="TextBox 120">
                  <a:extLst>
                    <a:ext uri="{FF2B5EF4-FFF2-40B4-BE49-F238E27FC236}">
                      <a16:creationId xmlns:a16="http://schemas.microsoft.com/office/drawing/2014/main" id="{79EC7BD1-A075-4F6A-8300-D251B18D874A}"/>
                    </a:ext>
                  </a:extLst>
                </p:cNvPr>
                <p:cNvSpPr txBox="1"/>
                <p:nvPr/>
              </p:nvSpPr>
              <p:spPr>
                <a:xfrm>
                  <a:off x="1265340" y="1675790"/>
                  <a:ext cx="1451365"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Restraining Bolt</a:t>
                  </a:r>
                </a:p>
                <a:p>
                  <a:pPr algn="ctr"/>
                  <a:r>
                    <a:rPr lang="en-US" sz="900" dirty="0">
                      <a:solidFill>
                        <a:schemeClr val="bg1"/>
                      </a:solidFill>
                      <a:latin typeface="Source Code Pro" panose="020B0604020202020204" charset="0"/>
                      <a:ea typeface="Source Code Pro" panose="020B0604020202020204" charset="0"/>
                    </a:rPr>
                    <a:t>(DFA + rewards)</a:t>
                  </a:r>
                  <a:endParaRPr lang="ru-RU" sz="900" dirty="0">
                    <a:solidFill>
                      <a:schemeClr val="bg1"/>
                    </a:solidFill>
                    <a:latin typeface="Source Code Pro" panose="020B0604020202020204" charset="0"/>
                    <a:ea typeface="Source Code Pro" panose="020B0604020202020204" charset="0"/>
                  </a:endParaRPr>
                </a:p>
              </p:txBody>
            </p:sp>
          </p:grpSp>
          <p:grpSp>
            <p:nvGrpSpPr>
              <p:cNvPr id="64" name="Группа 63">
                <a:extLst>
                  <a:ext uri="{FF2B5EF4-FFF2-40B4-BE49-F238E27FC236}">
                    <a16:creationId xmlns:a16="http://schemas.microsoft.com/office/drawing/2014/main" id="{AC4B0CA9-F682-42B5-BC66-A564C06F264D}"/>
                  </a:ext>
                </a:extLst>
              </p:cNvPr>
              <p:cNvGrpSpPr/>
              <p:nvPr/>
            </p:nvGrpSpPr>
            <p:grpSpPr>
              <a:xfrm>
                <a:off x="5705473" y="3590293"/>
                <a:ext cx="2698503" cy="1207537"/>
                <a:chOff x="5591746" y="3592608"/>
                <a:chExt cx="2698503" cy="1207537"/>
              </a:xfrm>
            </p:grpSpPr>
            <p:grpSp>
              <p:nvGrpSpPr>
                <p:cNvPr id="87" name="Группа 86">
                  <a:extLst>
                    <a:ext uri="{FF2B5EF4-FFF2-40B4-BE49-F238E27FC236}">
                      <a16:creationId xmlns:a16="http://schemas.microsoft.com/office/drawing/2014/main" id="{E62BDDB6-19AE-4A33-934B-9E62824AD4ED}"/>
                    </a:ext>
                  </a:extLst>
                </p:cNvPr>
                <p:cNvGrpSpPr/>
                <p:nvPr/>
              </p:nvGrpSpPr>
              <p:grpSpPr>
                <a:xfrm>
                  <a:off x="5591746" y="3722234"/>
                  <a:ext cx="2698503" cy="1077911"/>
                  <a:chOff x="140772" y="3223836"/>
                  <a:chExt cx="2698503" cy="1077911"/>
                </a:xfrm>
              </p:grpSpPr>
              <p:grpSp>
                <p:nvGrpSpPr>
                  <p:cNvPr id="88" name="Группа 87">
                    <a:extLst>
                      <a:ext uri="{FF2B5EF4-FFF2-40B4-BE49-F238E27FC236}">
                        <a16:creationId xmlns:a16="http://schemas.microsoft.com/office/drawing/2014/main" id="{A5F42B17-5025-4886-BF1B-1B1EC22D32CC}"/>
                      </a:ext>
                    </a:extLst>
                  </p:cNvPr>
                  <p:cNvGrpSpPr/>
                  <p:nvPr/>
                </p:nvGrpSpPr>
                <p:grpSpPr>
                  <a:xfrm>
                    <a:off x="766007" y="3398048"/>
                    <a:ext cx="1362806" cy="703207"/>
                    <a:chOff x="508525" y="3481877"/>
                    <a:chExt cx="1362806" cy="703207"/>
                  </a:xfrm>
                </p:grpSpPr>
                <p:sp>
                  <p:nvSpPr>
                    <p:cNvPr id="98" name="Прямоугольник: скругленные углы 97">
                      <a:extLst>
                        <a:ext uri="{FF2B5EF4-FFF2-40B4-BE49-F238E27FC236}">
                          <a16:creationId xmlns:a16="http://schemas.microsoft.com/office/drawing/2014/main" id="{987776F5-94AB-4075-B2FB-47AC2DFFD8B7}"/>
                        </a:ext>
                      </a:extLst>
                    </p:cNvPr>
                    <p:cNvSpPr/>
                    <p:nvPr/>
                  </p:nvSpPr>
                  <p:spPr>
                    <a:xfrm>
                      <a:off x="508525" y="3481877"/>
                      <a:ext cx="1362806" cy="7032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9" name="TextBox 98">
                      <a:extLst>
                        <a:ext uri="{FF2B5EF4-FFF2-40B4-BE49-F238E27FC236}">
                          <a16:creationId xmlns:a16="http://schemas.microsoft.com/office/drawing/2014/main" id="{458BC4D5-8B87-4EF7-A7B9-DED0C89DF6AE}"/>
                        </a:ext>
                      </a:extLst>
                    </p:cNvPr>
                    <p:cNvSpPr txBox="1"/>
                    <p:nvPr/>
                  </p:nvSpPr>
                  <p:spPr>
                    <a:xfrm>
                      <a:off x="585434" y="3701435"/>
                      <a:ext cx="1212111" cy="261610"/>
                    </a:xfrm>
                    <a:prstGeom prst="rect">
                      <a:avLst/>
                    </a:prstGeom>
                    <a:noFill/>
                  </p:spPr>
                  <p:txBody>
                    <a:bodyPr wrap="square" rtlCol="0">
                      <a:spAutoFit/>
                    </a:bodyPr>
                    <a:lstStyle/>
                    <a:p>
                      <a:pPr algn="ctr"/>
                      <a:r>
                        <a:rPr lang="en-US" sz="1100" dirty="0">
                          <a:solidFill>
                            <a:schemeClr val="bg1"/>
                          </a:solidFill>
                          <a:latin typeface="Source Code Pro" panose="020B0604020202020204" charset="0"/>
                          <a:ea typeface="Source Code Pro" panose="020B0604020202020204" charset="0"/>
                        </a:rPr>
                        <a:t>Environment</a:t>
                      </a:r>
                      <a:endParaRPr lang="ru-RU" sz="1100" dirty="0">
                        <a:solidFill>
                          <a:schemeClr val="bg1"/>
                        </a:solidFill>
                        <a:latin typeface="Source Code Pro" panose="020B0604020202020204" charset="0"/>
                        <a:ea typeface="Source Code Pro" panose="020B0604020202020204" charset="0"/>
                      </a:endParaRPr>
                    </a:p>
                  </p:txBody>
                </p:sp>
              </p:grpSp>
              <p:grpSp>
                <p:nvGrpSpPr>
                  <p:cNvPr id="89" name="Группа 88">
                    <a:extLst>
                      <a:ext uri="{FF2B5EF4-FFF2-40B4-BE49-F238E27FC236}">
                        <a16:creationId xmlns:a16="http://schemas.microsoft.com/office/drawing/2014/main" id="{2B94F77E-6476-4E96-8705-631E966AFE5F}"/>
                      </a:ext>
                    </a:extLst>
                  </p:cNvPr>
                  <p:cNvGrpSpPr/>
                  <p:nvPr/>
                </p:nvGrpSpPr>
                <p:grpSpPr>
                  <a:xfrm>
                    <a:off x="157356" y="3895801"/>
                    <a:ext cx="904981" cy="405946"/>
                    <a:chOff x="2309357" y="3247335"/>
                    <a:chExt cx="904981" cy="405946"/>
                  </a:xfrm>
                </p:grpSpPr>
                <p:sp>
                  <p:nvSpPr>
                    <p:cNvPr id="96" name="Прямоугольник 95" descr="fdsf&#10;">
                      <a:extLst>
                        <a:ext uri="{FF2B5EF4-FFF2-40B4-BE49-F238E27FC236}">
                          <a16:creationId xmlns:a16="http://schemas.microsoft.com/office/drawing/2014/main" id="{886535A2-6B5B-4985-B523-25EA8CDC5665}"/>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7" name="TextBox 96">
                      <a:extLst>
                        <a:ext uri="{FF2B5EF4-FFF2-40B4-BE49-F238E27FC236}">
                          <a16:creationId xmlns:a16="http://schemas.microsoft.com/office/drawing/2014/main" id="{52B0DF3A-DAE6-440A-B289-0C160870C709}"/>
                        </a:ext>
                      </a:extLst>
                    </p:cNvPr>
                    <p:cNvSpPr txBox="1"/>
                    <p:nvPr/>
                  </p:nvSpPr>
                  <p:spPr>
                    <a:xfrm>
                      <a:off x="2309357" y="327788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T-features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90" name="Группа 89">
                    <a:extLst>
                      <a:ext uri="{FF2B5EF4-FFF2-40B4-BE49-F238E27FC236}">
                        <a16:creationId xmlns:a16="http://schemas.microsoft.com/office/drawing/2014/main" id="{E8CE1350-C28C-45E9-9ADD-C0CD7DD0ED26}"/>
                      </a:ext>
                    </a:extLst>
                  </p:cNvPr>
                  <p:cNvGrpSpPr/>
                  <p:nvPr/>
                </p:nvGrpSpPr>
                <p:grpSpPr>
                  <a:xfrm>
                    <a:off x="140772" y="3223836"/>
                    <a:ext cx="904981" cy="405946"/>
                    <a:chOff x="2292773" y="3247335"/>
                    <a:chExt cx="904981" cy="405946"/>
                  </a:xfrm>
                </p:grpSpPr>
                <p:sp>
                  <p:nvSpPr>
                    <p:cNvPr id="94" name="Прямоугольник 93" descr="fdsf&#10;">
                      <a:extLst>
                        <a:ext uri="{FF2B5EF4-FFF2-40B4-BE49-F238E27FC236}">
                          <a16:creationId xmlns:a16="http://schemas.microsoft.com/office/drawing/2014/main" id="{FA791E2B-812D-42F1-94FE-53BBCA765B61}"/>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5" name="TextBox 94">
                      <a:extLst>
                        <a:ext uri="{FF2B5EF4-FFF2-40B4-BE49-F238E27FC236}">
                          <a16:creationId xmlns:a16="http://schemas.microsoft.com/office/drawing/2014/main" id="{A72D837C-1E77-40CC-A3E0-9DC1778718F7}"/>
                        </a:ext>
                      </a:extLst>
                    </p:cNvPr>
                    <p:cNvSpPr txBox="1"/>
                    <p:nvPr/>
                  </p:nvSpPr>
                  <p:spPr>
                    <a:xfrm>
                      <a:off x="2292773" y="3265642"/>
                      <a:ext cx="904981" cy="369332"/>
                    </a:xfrm>
                    <a:prstGeom prst="rect">
                      <a:avLst/>
                    </a:prstGeom>
                    <a:noFill/>
                  </p:spPr>
                  <p:txBody>
                    <a:bodyPr wrap="square" rtlCol="0">
                      <a:spAutoFit/>
                    </a:bodyPr>
                    <a:lstStyle/>
                    <a:p>
                      <a:pPr algn="ctr"/>
                      <a:r>
                        <a:rPr lang="en-US" sz="900" dirty="0" err="1">
                          <a:solidFill>
                            <a:schemeClr val="bg1"/>
                          </a:solidFill>
                          <a:latin typeface="Source Code Pro" panose="020B0604020202020204" charset="0"/>
                          <a:ea typeface="Source Code Pro" panose="020B0604020202020204" charset="0"/>
                        </a:rPr>
                        <a:t>Fluents</a:t>
                      </a:r>
                      <a:endParaRPr lang="en-US" sz="900" dirty="0">
                        <a:solidFill>
                          <a:schemeClr val="bg1"/>
                        </a:solidFill>
                        <a:latin typeface="Source Code Pro" panose="020B0604020202020204" charset="0"/>
                        <a:ea typeface="Source Code Pro" panose="020B0604020202020204" charset="0"/>
                      </a:endParaRP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91" name="Группа 90">
                    <a:extLst>
                      <a:ext uri="{FF2B5EF4-FFF2-40B4-BE49-F238E27FC236}">
                        <a16:creationId xmlns:a16="http://schemas.microsoft.com/office/drawing/2014/main" id="{18E8EFB1-01DB-41D2-A9EB-5CFF89F9E59C}"/>
                      </a:ext>
                    </a:extLst>
                  </p:cNvPr>
                  <p:cNvGrpSpPr/>
                  <p:nvPr/>
                </p:nvGrpSpPr>
                <p:grpSpPr>
                  <a:xfrm>
                    <a:off x="1934294" y="3549818"/>
                    <a:ext cx="904981" cy="405946"/>
                    <a:chOff x="2292773" y="3247335"/>
                    <a:chExt cx="904981" cy="405946"/>
                  </a:xfrm>
                </p:grpSpPr>
                <p:sp>
                  <p:nvSpPr>
                    <p:cNvPr id="92" name="Прямоугольник 91" descr="fdsf&#10;">
                      <a:extLst>
                        <a:ext uri="{FF2B5EF4-FFF2-40B4-BE49-F238E27FC236}">
                          <a16:creationId xmlns:a16="http://schemas.microsoft.com/office/drawing/2014/main" id="{152324F7-0041-4492-A5ED-4BB36EB283FF}"/>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3" name="TextBox 92">
                      <a:extLst>
                        <a:ext uri="{FF2B5EF4-FFF2-40B4-BE49-F238E27FC236}">
                          <a16:creationId xmlns:a16="http://schemas.microsoft.com/office/drawing/2014/main" id="{02D2A3A5-446B-4383-AB3B-12623AEC74BD}"/>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T-action</a:t>
                      </a:r>
                    </a:p>
                    <a:p>
                      <a:pPr algn="ctr"/>
                      <a:r>
                        <a:rPr lang="en-US" sz="900" dirty="0">
                          <a:solidFill>
                            <a:schemeClr val="bg1"/>
                          </a:solidFill>
                          <a:latin typeface="Source Code Pro" panose="020B0604020202020204" charset="0"/>
                          <a:ea typeface="Source Code Pro" panose="020B0604020202020204" charset="0"/>
                        </a:rPr>
                        <a:t>actuator</a:t>
                      </a:r>
                      <a:endParaRPr lang="ru-RU" sz="900" dirty="0">
                        <a:solidFill>
                          <a:schemeClr val="bg1"/>
                        </a:solidFill>
                        <a:latin typeface="Source Code Pro" panose="020B0604020202020204" charset="0"/>
                        <a:ea typeface="Source Code Pro" panose="020B0604020202020204" charset="0"/>
                      </a:endParaRPr>
                    </a:p>
                  </p:txBody>
                </p:sp>
              </p:grpSp>
            </p:grpSp>
            <p:grpSp>
              <p:nvGrpSpPr>
                <p:cNvPr id="63" name="Группа 62">
                  <a:extLst>
                    <a:ext uri="{FF2B5EF4-FFF2-40B4-BE49-F238E27FC236}">
                      <a16:creationId xmlns:a16="http://schemas.microsoft.com/office/drawing/2014/main" id="{BB0A76C4-06DC-440F-B516-4F56FA4EA408}"/>
                    </a:ext>
                  </a:extLst>
                </p:cNvPr>
                <p:cNvGrpSpPr/>
                <p:nvPr/>
              </p:nvGrpSpPr>
              <p:grpSpPr>
                <a:xfrm>
                  <a:off x="6445893" y="3592608"/>
                  <a:ext cx="904981" cy="405946"/>
                  <a:chOff x="4460213" y="3050967"/>
                  <a:chExt cx="904981" cy="405946"/>
                </a:xfrm>
              </p:grpSpPr>
              <p:sp>
                <p:nvSpPr>
                  <p:cNvPr id="123" name="Прямоугольник 122" descr="fdsf&#10;">
                    <a:extLst>
                      <a:ext uri="{FF2B5EF4-FFF2-40B4-BE49-F238E27FC236}">
                        <a16:creationId xmlns:a16="http://schemas.microsoft.com/office/drawing/2014/main" id="{50C34370-8334-44ED-B44D-35BA90376B3E}"/>
                      </a:ext>
                    </a:extLst>
                  </p:cNvPr>
                  <p:cNvSpPr/>
                  <p:nvPr/>
                </p:nvSpPr>
                <p:spPr>
                  <a:xfrm>
                    <a:off x="4551883" y="3050967"/>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4" name="TextBox 123">
                    <a:extLst>
                      <a:ext uri="{FF2B5EF4-FFF2-40B4-BE49-F238E27FC236}">
                        <a16:creationId xmlns:a16="http://schemas.microsoft.com/office/drawing/2014/main" id="{C4AF7E12-000C-452F-B6EE-6669119B2474}"/>
                      </a:ext>
                    </a:extLst>
                  </p:cNvPr>
                  <p:cNvSpPr txBox="1"/>
                  <p:nvPr/>
                </p:nvSpPr>
                <p:spPr>
                  <a:xfrm>
                    <a:off x="4460213" y="3081514"/>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Rewards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cxnSp>
            <p:nvCxnSpPr>
              <p:cNvPr id="127" name="Соединитель: изогнутый 126">
                <a:extLst>
                  <a:ext uri="{FF2B5EF4-FFF2-40B4-BE49-F238E27FC236}">
                    <a16:creationId xmlns:a16="http://schemas.microsoft.com/office/drawing/2014/main" id="{B7C97E82-82EC-4355-88D5-270036A67B09}"/>
                  </a:ext>
                </a:extLst>
              </p:cNvPr>
              <p:cNvCxnSpPr>
                <a:cxnSpLocks/>
                <a:stCxn id="120" idx="2"/>
                <a:endCxn id="117" idx="0"/>
              </p:cNvCxnSpPr>
              <p:nvPr/>
            </p:nvCxnSpPr>
            <p:spPr>
              <a:xfrm rot="16200000" flipH="1">
                <a:off x="6909188" y="2647832"/>
                <a:ext cx="316878" cy="2577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Соединитель: изогнутый 129">
                <a:extLst>
                  <a:ext uri="{FF2B5EF4-FFF2-40B4-BE49-F238E27FC236}">
                    <a16:creationId xmlns:a16="http://schemas.microsoft.com/office/drawing/2014/main" id="{FD3B7A93-3672-46AC-B992-F311B0A23EF6}"/>
                  </a:ext>
                </a:extLst>
              </p:cNvPr>
              <p:cNvCxnSpPr>
                <a:cxnSpLocks/>
                <a:stCxn id="117" idx="3"/>
                <a:endCxn id="93" idx="3"/>
              </p:cNvCxnSpPr>
              <p:nvPr/>
            </p:nvCxnSpPr>
            <p:spPr>
              <a:xfrm>
                <a:off x="7867191" y="3011743"/>
                <a:ext cx="536785" cy="1237131"/>
              </a:xfrm>
              <a:prstGeom prst="curvedConnector3">
                <a:avLst>
                  <a:gd name="adj1" fmla="val 1425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Соединитель: изогнутый 135">
                <a:extLst>
                  <a:ext uri="{FF2B5EF4-FFF2-40B4-BE49-F238E27FC236}">
                    <a16:creationId xmlns:a16="http://schemas.microsoft.com/office/drawing/2014/main" id="{C05E6867-49F2-40E9-AE6C-948A1134B81B}"/>
                  </a:ext>
                </a:extLst>
              </p:cNvPr>
              <p:cNvCxnSpPr>
                <a:cxnSpLocks/>
                <a:stCxn id="95" idx="1"/>
              </p:cNvCxnSpPr>
              <p:nvPr/>
            </p:nvCxnSpPr>
            <p:spPr>
              <a:xfrm rot="10800000" flipH="1">
                <a:off x="5705473" y="3000928"/>
                <a:ext cx="596176" cy="921964"/>
              </a:xfrm>
              <a:prstGeom prst="curvedConnector4">
                <a:avLst>
                  <a:gd name="adj1" fmla="val -38344"/>
                  <a:gd name="adj2" fmla="val 1015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Соединитель: изогнутый 142">
                <a:extLst>
                  <a:ext uri="{FF2B5EF4-FFF2-40B4-BE49-F238E27FC236}">
                    <a16:creationId xmlns:a16="http://schemas.microsoft.com/office/drawing/2014/main" id="{29DB1300-FD66-40A1-A059-5DD007B81CF2}"/>
                  </a:ext>
                </a:extLst>
              </p:cNvPr>
              <p:cNvCxnSpPr>
                <a:cxnSpLocks/>
                <a:stCxn id="97" idx="1"/>
                <a:endCxn id="120" idx="1"/>
              </p:cNvCxnSpPr>
              <p:nvPr/>
            </p:nvCxnSpPr>
            <p:spPr>
              <a:xfrm rot="10800000" flipH="1">
                <a:off x="5722056" y="2209931"/>
                <a:ext cx="400301" cy="2397167"/>
              </a:xfrm>
              <a:prstGeom prst="curvedConnector3">
                <a:avLst>
                  <a:gd name="adj1" fmla="val -144760"/>
                </a:avLst>
              </a:prstGeom>
              <a:ln>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E115475A-3DAF-4F0C-8061-171F19DD7CA5}"/>
                  </a:ext>
                </a:extLst>
              </p:cNvPr>
              <p:cNvSpPr txBox="1"/>
              <p:nvPr/>
            </p:nvSpPr>
            <p:spPr>
              <a:xfrm rot="20337210">
                <a:off x="5286297" y="2039931"/>
                <a:ext cx="804655" cy="246221"/>
              </a:xfrm>
              <a:prstGeom prst="rect">
                <a:avLst/>
              </a:prstGeom>
              <a:noFill/>
            </p:spPr>
            <p:txBody>
              <a:bodyPr wrap="square" rtlCol="0">
                <a:spAutoFit/>
              </a:bodyPr>
              <a:lstStyle/>
              <a:p>
                <a:r>
                  <a:rPr lang="en-US" sz="1000" dirty="0" err="1">
                    <a:solidFill>
                      <a:srgbClr val="FFC000"/>
                    </a:solidFill>
                    <a:latin typeface="Source Code Pro" panose="020B0604020202020204" charset="0"/>
                    <a:ea typeface="Source Code Pro" panose="020B0604020202020204" charset="0"/>
                  </a:rPr>
                  <a:t>fluents</a:t>
                </a:r>
                <a:endParaRPr lang="ru-RU" sz="1000" dirty="0">
                  <a:solidFill>
                    <a:srgbClr val="FFC000"/>
                  </a:solidFill>
                  <a:latin typeface="Source Code Pro" panose="020B0604020202020204" charset="0"/>
                  <a:ea typeface="Source Code Pro" panose="020B0604020202020204" charset="0"/>
                </a:endParaRPr>
              </a:p>
            </p:txBody>
          </p:sp>
          <p:sp>
            <p:nvSpPr>
              <p:cNvPr id="156" name="TextBox 155">
                <a:extLst>
                  <a:ext uri="{FF2B5EF4-FFF2-40B4-BE49-F238E27FC236}">
                    <a16:creationId xmlns:a16="http://schemas.microsoft.com/office/drawing/2014/main" id="{4D9F0D2F-71FB-4F39-A288-B339C842FC11}"/>
                  </a:ext>
                </a:extLst>
              </p:cNvPr>
              <p:cNvSpPr txBox="1"/>
              <p:nvPr/>
            </p:nvSpPr>
            <p:spPr>
              <a:xfrm>
                <a:off x="5496458" y="2756776"/>
                <a:ext cx="80465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features</a:t>
                </a:r>
                <a:endParaRPr lang="ru-RU" sz="1000" dirty="0">
                  <a:solidFill>
                    <a:srgbClr val="FFC000"/>
                  </a:solidFill>
                  <a:latin typeface="Source Code Pro" panose="020B0604020202020204" charset="0"/>
                  <a:ea typeface="Source Code Pro" panose="020B0604020202020204" charset="0"/>
                </a:endParaRPr>
              </a:p>
            </p:txBody>
          </p:sp>
          <p:sp>
            <p:nvSpPr>
              <p:cNvPr id="157" name="TextBox 156">
                <a:extLst>
                  <a:ext uri="{FF2B5EF4-FFF2-40B4-BE49-F238E27FC236}">
                    <a16:creationId xmlns:a16="http://schemas.microsoft.com/office/drawing/2014/main" id="{8661C8B0-75A5-4BB6-B698-C7E8CDAA2151}"/>
                  </a:ext>
                </a:extLst>
              </p:cNvPr>
              <p:cNvSpPr txBox="1"/>
              <p:nvPr/>
            </p:nvSpPr>
            <p:spPr>
              <a:xfrm>
                <a:off x="6848022" y="3197526"/>
                <a:ext cx="1581608" cy="400110"/>
              </a:xfrm>
              <a:prstGeom prst="rect">
                <a:avLst/>
              </a:prstGeom>
              <a:noFill/>
            </p:spPr>
            <p:txBody>
              <a:bodyPr wrap="square" rtlCol="0">
                <a:spAutoFit/>
              </a:bodyPr>
              <a:lstStyle/>
              <a:p>
                <a:pPr algn="ctr"/>
                <a:r>
                  <a:rPr lang="en-US" sz="1000" dirty="0">
                    <a:solidFill>
                      <a:srgbClr val="FFC000"/>
                    </a:solidFill>
                    <a:latin typeface="Source Code Pro" panose="020B0604020202020204" charset="0"/>
                    <a:ea typeface="Source Code Pro" panose="020B0604020202020204" charset="0"/>
                  </a:rPr>
                  <a:t>rewards from</a:t>
                </a:r>
              </a:p>
              <a:p>
                <a:pPr algn="ctr"/>
                <a:r>
                  <a:rPr lang="en-US" sz="1000" dirty="0">
                    <a:solidFill>
                      <a:srgbClr val="FFC000"/>
                    </a:solidFill>
                    <a:latin typeface="Source Code Pro" panose="020B0604020202020204" charset="0"/>
                    <a:ea typeface="Source Code Pro" panose="020B0604020202020204" charset="0"/>
                  </a:rPr>
                  <a:t>environment</a:t>
                </a:r>
                <a:endParaRPr lang="ru-RU" sz="1000" dirty="0">
                  <a:solidFill>
                    <a:srgbClr val="FFC000"/>
                  </a:solidFill>
                  <a:latin typeface="Source Code Pro" panose="020B0604020202020204" charset="0"/>
                  <a:ea typeface="Source Code Pro" panose="020B0604020202020204" charset="0"/>
                </a:endParaRPr>
              </a:p>
            </p:txBody>
          </p:sp>
          <p:sp>
            <p:nvSpPr>
              <p:cNvPr id="158" name="TextBox 157">
                <a:extLst>
                  <a:ext uri="{FF2B5EF4-FFF2-40B4-BE49-F238E27FC236}">
                    <a16:creationId xmlns:a16="http://schemas.microsoft.com/office/drawing/2014/main" id="{5C515BF5-1E90-4E07-B2BF-79A007109DBB}"/>
                  </a:ext>
                </a:extLst>
              </p:cNvPr>
              <p:cNvSpPr txBox="1"/>
              <p:nvPr/>
            </p:nvSpPr>
            <p:spPr>
              <a:xfrm rot="1255974">
                <a:off x="7941132" y="2847887"/>
                <a:ext cx="65097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action</a:t>
                </a:r>
                <a:endParaRPr lang="ru-RU" sz="1000" dirty="0">
                  <a:solidFill>
                    <a:srgbClr val="FFC000"/>
                  </a:solidFill>
                  <a:latin typeface="Source Code Pro" panose="020B0604020202020204" charset="0"/>
                  <a:ea typeface="Source Code Pro" panose="020B0604020202020204" charset="0"/>
                </a:endParaRPr>
              </a:p>
            </p:txBody>
          </p:sp>
        </p:grpSp>
      </p:grpSp>
    </p:spTree>
    <p:extLst>
      <p:ext uri="{BB962C8B-B14F-4D97-AF65-F5344CB8AC3E}">
        <p14:creationId xmlns:p14="http://schemas.microsoft.com/office/powerpoint/2010/main" val="273400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nodeType="withEffect">
                                  <p:stCondLst>
                                    <p:cond delay="0"/>
                                  </p:stCondLst>
                                  <p:childTnLst>
                                    <p:set>
                                      <p:cBhvr>
                                        <p:cTn id="9" dur="1" fill="hold">
                                          <p:stCondLst>
                                            <p:cond delay="0"/>
                                          </p:stCondLst>
                                        </p:cTn>
                                        <p:tgtEl>
                                          <p:spTgt spid="577"/>
                                        </p:tgtEl>
                                        <p:attrNameLst>
                                          <p:attrName>style.visibility</p:attrName>
                                        </p:attrNameLst>
                                      </p:cBhvr>
                                      <p:to>
                                        <p:strVal val="visible"/>
                                      </p:to>
                                    </p:set>
                                    <p:animEffect transition="in" filter="barn(inVertical)">
                                      <p:cBhvr>
                                        <p:cTn id="10" dur="500"/>
                                        <p:tgtEl>
                                          <p:spTgt spid="57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34"/>
                                        </p:tgtEl>
                                        <p:attrNameLst>
                                          <p:attrName>style.visibility</p:attrName>
                                        </p:attrNameLst>
                                      </p:cBhvr>
                                      <p:to>
                                        <p:strVal val="visible"/>
                                      </p:to>
                                    </p:set>
                                    <p:animEffect transition="in" filter="barn(inVertical)">
                                      <p:cBhvr>
                                        <p:cTn id="15" dur="500"/>
                                        <p:tgtEl>
                                          <p:spTgt spid="634"/>
                                        </p:tgtEl>
                                      </p:cBhvr>
                                    </p:animEffect>
                                  </p:childTnLst>
                                </p:cTn>
                              </p:par>
                              <p:par>
                                <p:cTn id="16" presetID="16" presetClass="entr" presetSubtype="21" fill="hold" nodeType="withEffect">
                                  <p:stCondLst>
                                    <p:cond delay="0"/>
                                  </p:stCondLst>
                                  <p:childTnLst>
                                    <p:set>
                                      <p:cBhvr>
                                        <p:cTn id="17" dur="1" fill="hold">
                                          <p:stCondLst>
                                            <p:cond delay="0"/>
                                          </p:stCondLst>
                                        </p:cTn>
                                        <p:tgtEl>
                                          <p:spTgt spid="578"/>
                                        </p:tgtEl>
                                        <p:attrNameLst>
                                          <p:attrName>style.visibility</p:attrName>
                                        </p:attrNameLst>
                                      </p:cBhvr>
                                      <p:to>
                                        <p:strVal val="visible"/>
                                      </p:to>
                                    </p:set>
                                    <p:animEffect transition="in" filter="barn(inVertical)">
                                      <p:cBhvr>
                                        <p:cTn id="18" dur="500"/>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65" name="Oval 64">
            <a:extLst>
              <a:ext uri="{FF2B5EF4-FFF2-40B4-BE49-F238E27FC236}">
                <a16:creationId xmlns:a16="http://schemas.microsoft.com/office/drawing/2014/main" id="{DC95AE78-177D-45A4-A536-E6BA6B04E5DE}"/>
              </a:ext>
            </a:extLst>
          </p:cNvPr>
          <p:cNvSpPr/>
          <p:nvPr/>
        </p:nvSpPr>
        <p:spPr>
          <a:xfrm>
            <a:off x="4843875" y="3596933"/>
            <a:ext cx="630075" cy="630075"/>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5" name="Google Shape;535;p26"/>
          <p:cNvSpPr txBox="1">
            <a:spLocks noGrp="1"/>
          </p:cNvSpPr>
          <p:nvPr>
            <p:ph type="ctrTitle" idx="4294967295"/>
          </p:nvPr>
        </p:nvSpPr>
        <p:spPr>
          <a:xfrm>
            <a:off x="498195" y="2161085"/>
            <a:ext cx="2233949" cy="2458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600" dirty="0">
                <a:solidFill>
                  <a:srgbClr val="11FFFF"/>
                </a:solidFill>
                <a:latin typeface="Teko"/>
                <a:ea typeface="Teko"/>
                <a:cs typeface="Teko"/>
                <a:sym typeface="Teko"/>
              </a:rPr>
              <a:t>DFA</a:t>
            </a:r>
            <a:endParaRPr sz="6600" dirty="0">
              <a:solidFill>
                <a:srgbClr val="11FFFF"/>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2EE7BBB0-D806-4E05-8D3A-4941EB4A543A}"/>
                  </a:ext>
                </a:extLst>
              </p:cNvPr>
              <p:cNvSpPr/>
              <p:nvPr/>
            </p:nvSpPr>
            <p:spPr>
              <a:xfrm>
                <a:off x="3468691" y="1158494"/>
                <a:ext cx="4572000" cy="1713546"/>
              </a:xfrm>
              <a:prstGeom prst="rect">
                <a:avLst/>
              </a:prstGeom>
            </p:spPr>
            <p:txBody>
              <a:bodyPr>
                <a:spAutoFit/>
              </a:bodyPr>
              <a:lstStyle/>
              <a:p>
                <a:r>
                  <a:rPr lang="en-US" dirty="0">
                    <a:solidFill>
                      <a:schemeClr val="bg1"/>
                    </a:solidFill>
                    <a:latin typeface="Source Code Pro" panose="020B0604020202020204" charset="0"/>
                    <a:ea typeface="Source Code Pro" panose="020B0604020202020204" charset="0"/>
                  </a:rPr>
                  <a:t>A DFA A is a tuple </a:t>
                </a: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A</m:t>
                    </m:r>
                    <m:r>
                      <m:rPr>
                        <m:nor/>
                      </m:rPr>
                      <a:rPr lang="en-US" b="0" i="0" smtClean="0">
                        <a:solidFill>
                          <a:schemeClr val="bg1"/>
                        </a:solidFill>
                        <a:latin typeface="lmroman10-italic" panose="00000500000000000000" pitchFamily="50" charset="0"/>
                        <a:ea typeface="Source Code Pro" panose="020B0604020202020204" charset="0"/>
                      </a:rPr>
                      <m:t>=(</m:t>
                    </m:r>
                    <m:r>
                      <m:rPr>
                        <m:nor/>
                      </m:rPr>
                      <a:rPr lang="en-US" b="0" i="0" smtClean="0">
                        <a:solidFill>
                          <a:schemeClr val="bg1"/>
                        </a:solidFill>
                        <a:latin typeface="lmroman10-italic" panose="00000500000000000000" pitchFamily="50" charset="0"/>
                        <a:ea typeface="Source Code Pro" panose="020B0604020202020204" charset="0"/>
                      </a:rPr>
                      <m:t>Σ</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S</m:t>
                    </m:r>
                    <m:r>
                      <m:rPr>
                        <m:nor/>
                      </m:rPr>
                      <a:rPr lang="en-US" b="0" i="0" smtClean="0">
                        <a:solidFill>
                          <a:schemeClr val="bg1"/>
                        </a:solidFill>
                        <a:latin typeface="lmroman10-italic" panose="00000500000000000000" pitchFamily="50" charset="0"/>
                        <a:ea typeface="Source Code Pro" panose="020B0604020202020204" charset="0"/>
                      </a:rPr>
                      <m:t>, </m:t>
                    </m:r>
                    <m:sSup>
                      <m:sSupPr>
                        <m:ctrlPr>
                          <a:rPr lang="en-US" b="0" i="1" smtClean="0">
                            <a:solidFill>
                              <a:schemeClr val="bg1"/>
                            </a:solidFill>
                            <a:latin typeface="Cambria Math" panose="02040503050406030204" pitchFamily="18" charset="0"/>
                            <a:ea typeface="Source Code Pro" panose="020B0604020202020204" charset="0"/>
                          </a:rPr>
                        </m:ctrlPr>
                      </m:sSupPr>
                      <m:e>
                        <m:r>
                          <m:rPr>
                            <m:nor/>
                          </m:rPr>
                          <a:rPr lang="en-US" b="0" i="0" smtClean="0">
                            <a:solidFill>
                              <a:schemeClr val="bg1"/>
                            </a:solidFill>
                            <a:latin typeface="lmroman10-italic" panose="00000500000000000000" pitchFamily="50" charset="0"/>
                            <a:ea typeface="Source Code Pro" panose="020B0604020202020204" charset="0"/>
                          </a:rPr>
                          <m:t>s</m:t>
                        </m:r>
                      </m:e>
                      <m:sup>
                        <m:r>
                          <m:rPr>
                            <m:nor/>
                          </m:rPr>
                          <a:rPr lang="en-US" b="0" i="0" smtClean="0">
                            <a:solidFill>
                              <a:schemeClr val="bg1"/>
                            </a:solidFill>
                            <a:latin typeface="lmroman10-italic" panose="00000500000000000000" pitchFamily="50" charset="0"/>
                            <a:ea typeface="Source Code Pro" panose="020B0604020202020204" charset="0"/>
                          </a:rPr>
                          <m:t>0</m:t>
                        </m:r>
                      </m:sup>
                    </m:sSup>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ρ</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F</m:t>
                    </m:r>
                    <m:r>
                      <m:rPr>
                        <m:nor/>
                      </m:rPr>
                      <a:rPr lang="en-US" b="0" i="0" smtClean="0">
                        <a:solidFill>
                          <a:schemeClr val="bg1"/>
                        </a:solidFill>
                        <a:latin typeface="lmroman10-italic" panose="00000500000000000000" pitchFamily="50" charset="0"/>
                        <a:ea typeface="Source Code Pro" panose="020B0604020202020204" charset="0"/>
                      </a:rPr>
                      <m:t>)</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where</a:t>
                </a:r>
              </a:p>
              <a:p>
                <a:endParaRPr lang="en-US" dirty="0">
                  <a:solidFill>
                    <a:schemeClr val="bg1"/>
                  </a:solidFill>
                  <a:latin typeface="Source Code Pro" panose="020B0604020202020204" charset="0"/>
                  <a:ea typeface="Source Code Pro" panose="020B0604020202020204" charset="0"/>
                </a:endParaRP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Σ</m:t>
                    </m:r>
                  </m:oMath>
                </a14:m>
                <a:r>
                  <a:rPr lang="en-US" dirty="0">
                    <a:solidFill>
                      <a:schemeClr val="bg1"/>
                    </a:solidFill>
                    <a:latin typeface="Source Code Pro" panose="020B0604020202020204" charset="0"/>
                    <a:ea typeface="Source Code Pro" panose="020B0604020202020204" charset="0"/>
                  </a:rPr>
                  <a:t> is a finite non-empty alphabet</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Source Code Pro" panose="020B0604020202020204" charset="0"/>
                    <a:ea typeface="Source Code Pro" panose="020B0604020202020204" charset="0"/>
                  </a:rPr>
                  <a:t> is a finite non-empty set of states</a:t>
                </a:r>
              </a:p>
              <a:p>
                <a:pPr marL="457200" indent="-457200">
                  <a:buClr>
                    <a:schemeClr val="bg1"/>
                  </a:buClr>
                  <a:buFont typeface="Arial" panose="020B0604020202020204" pitchFamily="34" charset="0"/>
                  <a:buChar char="•"/>
                </a:pPr>
                <a14:m>
                  <m:oMath xmlns:m="http://schemas.openxmlformats.org/officeDocument/2006/math">
                    <m:sSup>
                      <m:sSupPr>
                        <m:ctrlPr>
                          <a:rPr lang="en-US" i="1">
                            <a:solidFill>
                              <a:schemeClr val="bg1"/>
                            </a:solidFill>
                            <a:latin typeface="Cambria Math" panose="02040503050406030204" pitchFamily="18" charset="0"/>
                            <a:ea typeface="Source Code Pro" panose="020B0604020202020204" charset="0"/>
                          </a:rPr>
                        </m:ctrlPr>
                      </m:sSupPr>
                      <m:e>
                        <m:r>
                          <m:rPr>
                            <m:nor/>
                          </m:rPr>
                          <a:rPr lang="en-US">
                            <a:solidFill>
                              <a:schemeClr val="bg1"/>
                            </a:solidFill>
                            <a:latin typeface="lmroman10-italic" panose="00000500000000000000" pitchFamily="50" charset="0"/>
                            <a:ea typeface="Source Code Pro" panose="020B0604020202020204" charset="0"/>
                          </a:rPr>
                          <m:t>s</m:t>
                        </m:r>
                      </m:e>
                      <m:sup>
                        <m:r>
                          <m:rPr>
                            <m:nor/>
                          </m:rPr>
                          <a:rPr lang="en-US">
                            <a:solidFill>
                              <a:schemeClr val="bg1"/>
                            </a:solidFill>
                            <a:latin typeface="lmroman10-italic" panose="00000500000000000000" pitchFamily="50" charset="0"/>
                            <a:ea typeface="Source Code Pro" panose="020B0604020202020204" charset="0"/>
                          </a:rPr>
                          <m:t>0</m:t>
                        </m:r>
                      </m:sup>
                    </m:sSup>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the initial state </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F</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the set of accepting states</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ρ</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m:t>
                    </m:r>
                    <m:r>
                      <m:rPr>
                        <m:nor/>
                      </m:rPr>
                      <a:rPr lang="en-US" b="0" i="0" smtClean="0">
                        <a:solidFill>
                          <a:schemeClr val="bg1"/>
                        </a:solidFill>
                        <a:latin typeface="lmroman10-italic" panose="00000500000000000000" pitchFamily="50" charset="0"/>
                        <a:ea typeface="Source Code Pro" panose="020B0604020202020204" charset="0"/>
                      </a:rPr>
                      <m:t>Σ</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a transition function</a:t>
                </a:r>
                <a:endParaRPr lang="ru-RU" dirty="0">
                  <a:solidFill>
                    <a:schemeClr val="bg1"/>
                  </a:solidFill>
                  <a:latin typeface="Source Code Pro" panose="020B0604020202020204" charset="0"/>
                  <a:ea typeface="Source Code Pro" panose="020B0604020202020204" charset="0"/>
                </a:endParaRPr>
              </a:p>
            </p:txBody>
          </p:sp>
        </mc:Choice>
        <mc:Fallback xmlns="">
          <p:sp>
            <p:nvSpPr>
              <p:cNvPr id="8" name="Прямоугольник 7">
                <a:extLst>
                  <a:ext uri="{FF2B5EF4-FFF2-40B4-BE49-F238E27FC236}">
                    <a16:creationId xmlns:a16="http://schemas.microsoft.com/office/drawing/2014/main" id="{2EE7BBB0-D806-4E05-8D3A-4941EB4A543A}"/>
                  </a:ext>
                </a:extLst>
              </p:cNvPr>
              <p:cNvSpPr>
                <a:spLocks noRot="1" noChangeAspect="1" noMove="1" noResize="1" noEditPoints="1" noAdjustHandles="1" noChangeArrowheads="1" noChangeShapeType="1" noTextEdit="1"/>
              </p:cNvSpPr>
              <p:nvPr/>
            </p:nvSpPr>
            <p:spPr>
              <a:xfrm>
                <a:off x="3468691" y="1158494"/>
                <a:ext cx="4572000" cy="1713546"/>
              </a:xfrm>
              <a:prstGeom prst="rect">
                <a:avLst/>
              </a:prstGeom>
              <a:blipFill>
                <a:blip r:embed="rId3"/>
                <a:stretch>
                  <a:fillRect l="-400" b="-106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A9ACC81-D1B8-4B91-9527-A715A1D85512}"/>
              </a:ext>
            </a:extLst>
          </p:cNvPr>
          <p:cNvSpPr txBox="1"/>
          <p:nvPr/>
        </p:nvSpPr>
        <p:spPr>
          <a:xfrm>
            <a:off x="651471" y="3127045"/>
            <a:ext cx="3181794" cy="1384995"/>
          </a:xfrm>
          <a:prstGeom prst="rect">
            <a:avLst/>
          </a:prstGeom>
          <a:noFill/>
        </p:spPr>
        <p:txBody>
          <a:bodyPr wrap="square" rtlCol="0">
            <a:spAutoFit/>
          </a:bodyPr>
          <a:lstStyle/>
          <a:p>
            <a:pPr algn="just"/>
            <a:r>
              <a:rPr lang="en-US" dirty="0">
                <a:solidFill>
                  <a:schemeClr val="bg1"/>
                </a:solidFill>
                <a:latin typeface="Source Code Pro" panose="020B0604020202020204" charset="0"/>
                <a:ea typeface="Source Code Pro" panose="020B0604020202020204" charset="0"/>
              </a:rPr>
              <a:t>An automaton is essentially an edge-labelled directed graph: </a:t>
            </a:r>
          </a:p>
          <a:p>
            <a:pPr algn="just"/>
            <a:endParaRPr lang="en-US" dirty="0">
              <a:solidFill>
                <a:schemeClr val="bg1"/>
              </a:solidFill>
              <a:latin typeface="Source Code Pro" panose="020B0604020202020204" charset="0"/>
              <a:ea typeface="Source Code Pro" panose="020B0604020202020204" charset="0"/>
            </a:endParaRPr>
          </a:p>
          <a:p>
            <a:pPr algn="ctr"/>
            <a:r>
              <a:rPr lang="en-US" dirty="0">
                <a:solidFill>
                  <a:schemeClr val="bg1"/>
                </a:solidFill>
                <a:latin typeface="Source Code Pro" panose="020B0604020202020204" charset="0"/>
                <a:ea typeface="Source Code Pro" panose="020B0604020202020204" charset="0"/>
              </a:rPr>
              <a:t>States </a:t>
            </a:r>
            <a:r>
              <a:rPr lang="en-US" dirty="0">
                <a:solidFill>
                  <a:schemeClr val="bg1"/>
                </a:solidFill>
                <a:latin typeface="Source Code Pro" panose="020B0604020202020204" charset="0"/>
                <a:ea typeface="Source Code Pro" panose="020B0604020202020204" charset="0"/>
                <a:sym typeface="Wingdings" panose="05000000000000000000" pitchFamily="2" charset="2"/>
              </a:rPr>
              <a:t> N</a:t>
            </a:r>
            <a:r>
              <a:rPr lang="en-US" dirty="0">
                <a:solidFill>
                  <a:schemeClr val="bg1"/>
                </a:solidFill>
                <a:latin typeface="Source Code Pro" panose="020B0604020202020204" charset="0"/>
                <a:ea typeface="Source Code Pro" panose="020B0604020202020204" charset="0"/>
              </a:rPr>
              <a:t>odes</a:t>
            </a:r>
          </a:p>
          <a:p>
            <a:pPr algn="ctr"/>
            <a:r>
              <a:rPr lang="en-US" dirty="0">
                <a:solidFill>
                  <a:schemeClr val="bg1"/>
                </a:solidFill>
                <a:latin typeface="Source Code Pro" panose="020B0604020202020204" charset="0"/>
                <a:ea typeface="Source Code Pro" panose="020B0604020202020204" charset="0"/>
              </a:rPr>
              <a:t>Transitions </a:t>
            </a:r>
            <a:r>
              <a:rPr lang="en-US" dirty="0">
                <a:solidFill>
                  <a:schemeClr val="bg1"/>
                </a:solidFill>
                <a:latin typeface="Source Code Pro" panose="020B0604020202020204" charset="0"/>
                <a:ea typeface="Source Code Pro" panose="020B0604020202020204" charset="0"/>
                <a:sym typeface="Wingdings" panose="05000000000000000000" pitchFamily="2" charset="2"/>
              </a:rPr>
              <a:t> Edges</a:t>
            </a:r>
          </a:p>
        </p:txBody>
      </p:sp>
      <p:pic>
        <p:nvPicPr>
          <p:cNvPr id="32" name="Google Shape;614;p27">
            <a:extLst>
              <a:ext uri="{FF2B5EF4-FFF2-40B4-BE49-F238E27FC236}">
                <a16:creationId xmlns:a16="http://schemas.microsoft.com/office/drawing/2014/main" id="{BF17D96C-E957-4CB3-9B8C-563807FF2E9C}"/>
              </a:ext>
            </a:extLst>
          </p:cNvPr>
          <p:cNvPicPr preferRelativeResize="0"/>
          <p:nvPr/>
        </p:nvPicPr>
        <p:blipFill rotWithShape="1">
          <a:blip r:embed="rId4">
            <a:alphaModFix amt="90000"/>
          </a:blip>
          <a:srcRect b="58359"/>
          <a:stretch/>
        </p:blipFill>
        <p:spPr>
          <a:xfrm>
            <a:off x="794656" y="477894"/>
            <a:ext cx="1605847" cy="1538561"/>
          </a:xfrm>
          <a:prstGeom prst="ellipse">
            <a:avLst/>
          </a:prstGeom>
          <a:noFill/>
          <a:ln>
            <a:noFill/>
          </a:ln>
        </p:spPr>
      </p:pic>
      <p:sp>
        <p:nvSpPr>
          <p:cNvPr id="3" name="Rectangle 2">
            <a:extLst>
              <a:ext uri="{FF2B5EF4-FFF2-40B4-BE49-F238E27FC236}">
                <a16:creationId xmlns:a16="http://schemas.microsoft.com/office/drawing/2014/main" id="{42B6E486-33B9-4BC0-B0A6-71FBB79E2CC1}"/>
              </a:ext>
            </a:extLst>
          </p:cNvPr>
          <p:cNvSpPr/>
          <p:nvPr/>
        </p:nvSpPr>
        <p:spPr>
          <a:xfrm>
            <a:off x="3380375" y="425168"/>
            <a:ext cx="4633000" cy="707886"/>
          </a:xfrm>
          <a:prstGeom prst="rect">
            <a:avLst/>
          </a:prstGeom>
        </p:spPr>
        <p:txBody>
          <a:bodyPr wrap="none">
            <a:spAutoFit/>
          </a:bodyPr>
          <a:lstStyle/>
          <a:p>
            <a:r>
              <a:rPr lang="en-US" sz="4000" dirty="0">
                <a:solidFill>
                  <a:srgbClr val="11FFFF"/>
                </a:solidFill>
                <a:latin typeface="Teko"/>
                <a:ea typeface="Teko"/>
                <a:cs typeface="Teko"/>
                <a:sym typeface="Teko"/>
              </a:rPr>
              <a:t>Deterministic Finite Automata</a:t>
            </a:r>
            <a:endParaRPr lang="en-US" sz="4000" dirty="0"/>
          </a:p>
        </p:txBody>
      </p:sp>
      <p:grpSp>
        <p:nvGrpSpPr>
          <p:cNvPr id="46" name="Group 45">
            <a:extLst>
              <a:ext uri="{FF2B5EF4-FFF2-40B4-BE49-F238E27FC236}">
                <a16:creationId xmlns:a16="http://schemas.microsoft.com/office/drawing/2014/main" id="{F28EDD3A-9396-4D8F-815A-417F84CC02A5}"/>
              </a:ext>
            </a:extLst>
          </p:cNvPr>
          <p:cNvGrpSpPr/>
          <p:nvPr/>
        </p:nvGrpSpPr>
        <p:grpSpPr>
          <a:xfrm>
            <a:off x="4481834" y="2996443"/>
            <a:ext cx="3351694" cy="1863336"/>
            <a:chOff x="4024507" y="2712612"/>
            <a:chExt cx="3351694" cy="1863336"/>
          </a:xfrm>
        </p:grpSpPr>
        <p:grpSp>
          <p:nvGrpSpPr>
            <p:cNvPr id="6" name="Group 5">
              <a:extLst>
                <a:ext uri="{FF2B5EF4-FFF2-40B4-BE49-F238E27FC236}">
                  <a16:creationId xmlns:a16="http://schemas.microsoft.com/office/drawing/2014/main" id="{61FB23CF-F916-4FC0-A578-753079BC3D58}"/>
                </a:ext>
              </a:extLst>
            </p:cNvPr>
            <p:cNvGrpSpPr/>
            <p:nvPr/>
          </p:nvGrpSpPr>
          <p:grpSpPr>
            <a:xfrm>
              <a:off x="4425137" y="3369749"/>
              <a:ext cx="583173" cy="529389"/>
              <a:chOff x="4826157" y="3309237"/>
              <a:chExt cx="583173" cy="529389"/>
            </a:xfrm>
          </p:grpSpPr>
          <p:sp>
            <p:nvSpPr>
              <p:cNvPr id="4" name="Oval 3">
                <a:extLst>
                  <a:ext uri="{FF2B5EF4-FFF2-40B4-BE49-F238E27FC236}">
                    <a16:creationId xmlns:a16="http://schemas.microsoft.com/office/drawing/2014/main" id="{D01859AD-47C4-4F35-8AC3-DD1801F87E6F}"/>
                  </a:ext>
                </a:extLst>
              </p:cNvPr>
              <p:cNvSpPr/>
              <p:nvPr/>
            </p:nvSpPr>
            <p:spPr>
              <a:xfrm>
                <a:off x="4840133" y="3309237"/>
                <a:ext cx="529389" cy="529389"/>
              </a:xfrm>
              <a:prstGeom prst="ellipse">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1B868A4-FBAB-4C5E-A8DD-C615B75F876F}"/>
                      </a:ext>
                    </a:extLst>
                  </p:cNvPr>
                  <p:cNvSpPr txBox="1"/>
                  <p:nvPr/>
                </p:nvSpPr>
                <p:spPr>
                  <a:xfrm>
                    <a:off x="4826157" y="3354974"/>
                    <a:ext cx="58317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0</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xmlns="">
              <p:sp>
                <p:nvSpPr>
                  <p:cNvPr id="5" name="TextBox 4">
                    <a:extLst>
                      <a:ext uri="{FF2B5EF4-FFF2-40B4-BE49-F238E27FC236}">
                        <a16:creationId xmlns:a16="http://schemas.microsoft.com/office/drawing/2014/main" id="{01B868A4-FBAB-4C5E-A8DD-C615B75F876F}"/>
                      </a:ext>
                    </a:extLst>
                  </p:cNvPr>
                  <p:cNvSpPr txBox="1">
                    <a:spLocks noRot="1" noChangeAspect="1" noMove="1" noResize="1" noEditPoints="1" noAdjustHandles="1" noChangeArrowheads="1" noChangeShapeType="1" noTextEdit="1"/>
                  </p:cNvSpPr>
                  <p:nvPr/>
                </p:nvSpPr>
                <p:spPr>
                  <a:xfrm>
                    <a:off x="4826157" y="3354974"/>
                    <a:ext cx="583173" cy="400110"/>
                  </a:xfrm>
                  <a:prstGeom prst="rect">
                    <a:avLst/>
                  </a:prstGeom>
                  <a:blipFill>
                    <a:blip r:embed="rId5"/>
                    <a:stretch>
                      <a:fillRect b="-1538"/>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6EC612BC-B3D0-48A0-9E01-DC9169845AE5}"/>
                </a:ext>
              </a:extLst>
            </p:cNvPr>
            <p:cNvGrpSpPr/>
            <p:nvPr/>
          </p:nvGrpSpPr>
          <p:grpSpPr>
            <a:xfrm>
              <a:off x="5435788" y="3369748"/>
              <a:ext cx="577209" cy="529389"/>
              <a:chOff x="4826157" y="3309237"/>
              <a:chExt cx="577209" cy="529389"/>
            </a:xfrm>
          </p:grpSpPr>
          <p:sp>
            <p:nvSpPr>
              <p:cNvPr id="40" name="Oval 39">
                <a:extLst>
                  <a:ext uri="{FF2B5EF4-FFF2-40B4-BE49-F238E27FC236}">
                    <a16:creationId xmlns:a16="http://schemas.microsoft.com/office/drawing/2014/main" id="{BB3267A8-C7BC-49E3-9A0C-EB2CB1B769F0}"/>
                  </a:ext>
                </a:extLst>
              </p:cNvPr>
              <p:cNvSpPr/>
              <p:nvPr/>
            </p:nvSpPr>
            <p:spPr>
              <a:xfrm>
                <a:off x="4840133" y="3309237"/>
                <a:ext cx="529389" cy="529389"/>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E88CFCE-E15B-4B75-88D3-860C9A1BED4D}"/>
                      </a:ext>
                    </a:extLst>
                  </p:cNvPr>
                  <p:cNvSpPr txBox="1"/>
                  <p:nvPr/>
                </p:nvSpPr>
                <p:spPr>
                  <a:xfrm>
                    <a:off x="4826157" y="3354974"/>
                    <a:ext cx="57720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1</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xmlns="">
              <p:sp>
                <p:nvSpPr>
                  <p:cNvPr id="41" name="TextBox 40">
                    <a:extLst>
                      <a:ext uri="{FF2B5EF4-FFF2-40B4-BE49-F238E27FC236}">
                        <a16:creationId xmlns:a16="http://schemas.microsoft.com/office/drawing/2014/main" id="{5E88CFCE-E15B-4B75-88D3-860C9A1BED4D}"/>
                      </a:ext>
                    </a:extLst>
                  </p:cNvPr>
                  <p:cNvSpPr txBox="1">
                    <a:spLocks noRot="1" noChangeAspect="1" noMove="1" noResize="1" noEditPoints="1" noAdjustHandles="1" noChangeArrowheads="1" noChangeShapeType="1" noTextEdit="1"/>
                  </p:cNvSpPr>
                  <p:nvPr/>
                </p:nvSpPr>
                <p:spPr>
                  <a:xfrm>
                    <a:off x="4826157" y="3354974"/>
                    <a:ext cx="577209" cy="400110"/>
                  </a:xfrm>
                  <a:prstGeom prst="rect">
                    <a:avLst/>
                  </a:prstGeom>
                  <a:blipFill>
                    <a:blip r:embed="rId6"/>
                    <a:stretch>
                      <a:fillRect/>
                    </a:stretch>
                  </a:blipFill>
                </p:spPr>
                <p:txBody>
                  <a:bodyPr/>
                  <a:lstStyle/>
                  <a:p>
                    <a:r>
                      <a:rPr lang="en-US">
                        <a:noFill/>
                      </a:rPr>
                      <a:t> </a:t>
                    </a:r>
                  </a:p>
                </p:txBody>
              </p:sp>
            </mc:Fallback>
          </mc:AlternateContent>
        </p:grpSp>
        <p:sp>
          <p:nvSpPr>
            <p:cNvPr id="36" name="Arrow: Curved Down 35">
              <a:extLst>
                <a:ext uri="{FF2B5EF4-FFF2-40B4-BE49-F238E27FC236}">
                  <a16:creationId xmlns:a16="http://schemas.microsoft.com/office/drawing/2014/main" id="{79B9E359-FF99-4639-A3BE-616E21A79438}"/>
                </a:ext>
              </a:extLst>
            </p:cNvPr>
            <p:cNvSpPr/>
            <p:nvPr/>
          </p:nvSpPr>
          <p:spPr>
            <a:xfrm flipH="1">
              <a:off x="4623644" y="3034647"/>
              <a:ext cx="977056" cy="25155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Curved Down 46">
              <a:extLst>
                <a:ext uri="{FF2B5EF4-FFF2-40B4-BE49-F238E27FC236}">
                  <a16:creationId xmlns:a16="http://schemas.microsoft.com/office/drawing/2014/main" id="{613962E4-BB74-4E35-B909-FE4D9FD9C36B}"/>
                </a:ext>
              </a:extLst>
            </p:cNvPr>
            <p:cNvSpPr/>
            <p:nvPr/>
          </p:nvSpPr>
          <p:spPr>
            <a:xfrm flipV="1">
              <a:off x="4687667" y="3969231"/>
              <a:ext cx="977056" cy="185376"/>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Curved Down 47">
              <a:extLst>
                <a:ext uri="{FF2B5EF4-FFF2-40B4-BE49-F238E27FC236}">
                  <a16:creationId xmlns:a16="http://schemas.microsoft.com/office/drawing/2014/main" id="{A1AD3363-DA8A-4C27-BA18-10BC5726FC5C}"/>
                </a:ext>
              </a:extLst>
            </p:cNvPr>
            <p:cNvSpPr/>
            <p:nvPr/>
          </p:nvSpPr>
          <p:spPr>
            <a:xfrm rot="19320512" flipH="1">
              <a:off x="4146869" y="3058541"/>
              <a:ext cx="291602" cy="36643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a:extLst>
                <a:ext uri="{FF2B5EF4-FFF2-40B4-BE49-F238E27FC236}">
                  <a16:creationId xmlns:a16="http://schemas.microsoft.com/office/drawing/2014/main" id="{201DD23F-5D78-47A1-9E84-3C5116A935D3}"/>
                </a:ext>
              </a:extLst>
            </p:cNvPr>
            <p:cNvSpPr/>
            <p:nvPr/>
          </p:nvSpPr>
          <p:spPr>
            <a:xfrm>
              <a:off x="5033483" y="2712612"/>
              <a:ext cx="284052" cy="307777"/>
            </a:xfrm>
            <a:prstGeom prst="rect">
              <a:avLst/>
            </a:prstGeom>
          </p:spPr>
          <p:txBody>
            <a:bodyPr wrap="none">
              <a:spAutoFit/>
            </a:bodyPr>
            <a:lstStyle/>
            <a:p>
              <a:r>
                <a:rPr lang="en-US" dirty="0">
                  <a:solidFill>
                    <a:schemeClr val="bg1"/>
                  </a:solidFill>
                </a:rPr>
                <a:t>1</a:t>
              </a:r>
            </a:p>
          </p:txBody>
        </p:sp>
        <p:sp>
          <p:nvSpPr>
            <p:cNvPr id="50" name="Rectangle 49">
              <a:extLst>
                <a:ext uri="{FF2B5EF4-FFF2-40B4-BE49-F238E27FC236}">
                  <a16:creationId xmlns:a16="http://schemas.microsoft.com/office/drawing/2014/main" id="{FFC52436-1D07-474B-85ED-A9EA2D94E9BC}"/>
                </a:ext>
              </a:extLst>
            </p:cNvPr>
            <p:cNvSpPr/>
            <p:nvPr/>
          </p:nvSpPr>
          <p:spPr>
            <a:xfrm>
              <a:off x="4024507" y="2805430"/>
              <a:ext cx="284052" cy="307777"/>
            </a:xfrm>
            <a:prstGeom prst="rect">
              <a:avLst/>
            </a:prstGeom>
          </p:spPr>
          <p:txBody>
            <a:bodyPr wrap="none">
              <a:spAutoFit/>
            </a:bodyPr>
            <a:lstStyle/>
            <a:p>
              <a:r>
                <a:rPr lang="en-US" dirty="0">
                  <a:solidFill>
                    <a:schemeClr val="bg1"/>
                  </a:solidFill>
                </a:rPr>
                <a:t>0</a:t>
              </a:r>
            </a:p>
          </p:txBody>
        </p:sp>
        <p:sp>
          <p:nvSpPr>
            <p:cNvPr id="51" name="Rectangle 50">
              <a:extLst>
                <a:ext uri="{FF2B5EF4-FFF2-40B4-BE49-F238E27FC236}">
                  <a16:creationId xmlns:a16="http://schemas.microsoft.com/office/drawing/2014/main" id="{E942AFF9-8E1F-4BE6-8C5A-17F7D5FD057E}"/>
                </a:ext>
              </a:extLst>
            </p:cNvPr>
            <p:cNvSpPr/>
            <p:nvPr/>
          </p:nvSpPr>
          <p:spPr>
            <a:xfrm>
              <a:off x="5072217" y="4257221"/>
              <a:ext cx="284052" cy="307777"/>
            </a:xfrm>
            <a:prstGeom prst="rect">
              <a:avLst/>
            </a:prstGeom>
          </p:spPr>
          <p:txBody>
            <a:bodyPr wrap="none">
              <a:spAutoFit/>
            </a:bodyPr>
            <a:lstStyle/>
            <a:p>
              <a:r>
                <a:rPr lang="en-US" dirty="0">
                  <a:solidFill>
                    <a:schemeClr val="bg1"/>
                  </a:solidFill>
                </a:rPr>
                <a:t>0</a:t>
              </a:r>
            </a:p>
          </p:txBody>
        </p:sp>
        <p:grpSp>
          <p:nvGrpSpPr>
            <p:cNvPr id="55" name="Group 54">
              <a:extLst>
                <a:ext uri="{FF2B5EF4-FFF2-40B4-BE49-F238E27FC236}">
                  <a16:creationId xmlns:a16="http://schemas.microsoft.com/office/drawing/2014/main" id="{1735742A-DDCA-4B0E-85E9-FFEF973DA097}"/>
                </a:ext>
              </a:extLst>
            </p:cNvPr>
            <p:cNvGrpSpPr/>
            <p:nvPr/>
          </p:nvGrpSpPr>
          <p:grpSpPr>
            <a:xfrm>
              <a:off x="6483672" y="3380698"/>
              <a:ext cx="583173" cy="529389"/>
              <a:chOff x="4826157" y="3309237"/>
              <a:chExt cx="583173" cy="529389"/>
            </a:xfrm>
          </p:grpSpPr>
          <p:sp>
            <p:nvSpPr>
              <p:cNvPr id="56" name="Oval 55">
                <a:extLst>
                  <a:ext uri="{FF2B5EF4-FFF2-40B4-BE49-F238E27FC236}">
                    <a16:creationId xmlns:a16="http://schemas.microsoft.com/office/drawing/2014/main" id="{91E73AD9-6C70-47D8-8CA4-32271C8FC7BC}"/>
                  </a:ext>
                </a:extLst>
              </p:cNvPr>
              <p:cNvSpPr/>
              <p:nvPr/>
            </p:nvSpPr>
            <p:spPr>
              <a:xfrm>
                <a:off x="4840133" y="3309237"/>
                <a:ext cx="529389" cy="529389"/>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AC37929-1526-4806-A2F9-6F8FE20F88A0}"/>
                      </a:ext>
                    </a:extLst>
                  </p:cNvPr>
                  <p:cNvSpPr txBox="1"/>
                  <p:nvPr/>
                </p:nvSpPr>
                <p:spPr>
                  <a:xfrm>
                    <a:off x="4826157" y="3354974"/>
                    <a:ext cx="58317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2</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xmlns="">
              <p:sp>
                <p:nvSpPr>
                  <p:cNvPr id="57" name="TextBox 56">
                    <a:extLst>
                      <a:ext uri="{FF2B5EF4-FFF2-40B4-BE49-F238E27FC236}">
                        <a16:creationId xmlns:a16="http://schemas.microsoft.com/office/drawing/2014/main" id="{BAC37929-1526-4806-A2F9-6F8FE20F88A0}"/>
                      </a:ext>
                    </a:extLst>
                  </p:cNvPr>
                  <p:cNvSpPr txBox="1">
                    <a:spLocks noRot="1" noChangeAspect="1" noMove="1" noResize="1" noEditPoints="1" noAdjustHandles="1" noChangeArrowheads="1" noChangeShapeType="1" noTextEdit="1"/>
                  </p:cNvSpPr>
                  <p:nvPr/>
                </p:nvSpPr>
                <p:spPr>
                  <a:xfrm>
                    <a:off x="4826157" y="3354974"/>
                    <a:ext cx="583173" cy="400110"/>
                  </a:xfrm>
                  <a:prstGeom prst="rect">
                    <a:avLst/>
                  </a:prstGeom>
                  <a:blipFill>
                    <a:blip r:embed="rId7"/>
                    <a:stretch>
                      <a:fillRect b="-1538"/>
                    </a:stretch>
                  </a:blipFill>
                </p:spPr>
                <p:txBody>
                  <a:bodyPr/>
                  <a:lstStyle/>
                  <a:p>
                    <a:r>
                      <a:rPr lang="en-US">
                        <a:noFill/>
                      </a:rPr>
                      <a:t> </a:t>
                    </a:r>
                  </a:p>
                </p:txBody>
              </p:sp>
            </mc:Fallback>
          </mc:AlternateContent>
        </p:grpSp>
        <p:sp>
          <p:nvSpPr>
            <p:cNvPr id="58" name="Arrow: Curved Down 57">
              <a:extLst>
                <a:ext uri="{FF2B5EF4-FFF2-40B4-BE49-F238E27FC236}">
                  <a16:creationId xmlns:a16="http://schemas.microsoft.com/office/drawing/2014/main" id="{55A141C2-996C-4B6F-A4AB-15AFD503E773}"/>
                </a:ext>
              </a:extLst>
            </p:cNvPr>
            <p:cNvSpPr/>
            <p:nvPr/>
          </p:nvSpPr>
          <p:spPr>
            <a:xfrm flipH="1">
              <a:off x="5678252" y="3045597"/>
              <a:ext cx="1103730" cy="25155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Arrow: Curved Down 58">
              <a:extLst>
                <a:ext uri="{FF2B5EF4-FFF2-40B4-BE49-F238E27FC236}">
                  <a16:creationId xmlns:a16="http://schemas.microsoft.com/office/drawing/2014/main" id="{3F77147B-CDF5-41D9-8927-CE9DE7F4B7C7}"/>
                </a:ext>
              </a:extLst>
            </p:cNvPr>
            <p:cNvSpPr/>
            <p:nvPr/>
          </p:nvSpPr>
          <p:spPr>
            <a:xfrm flipV="1">
              <a:off x="5791477" y="3980181"/>
              <a:ext cx="977056" cy="185376"/>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1935AA91-7CB7-4F55-B7F7-DC43B29AABB3}"/>
                </a:ext>
              </a:extLst>
            </p:cNvPr>
            <p:cNvSpPr/>
            <p:nvPr/>
          </p:nvSpPr>
          <p:spPr>
            <a:xfrm>
              <a:off x="6081367" y="2723562"/>
              <a:ext cx="284052" cy="307777"/>
            </a:xfrm>
            <a:prstGeom prst="rect">
              <a:avLst/>
            </a:prstGeom>
          </p:spPr>
          <p:txBody>
            <a:bodyPr wrap="none">
              <a:spAutoFit/>
            </a:bodyPr>
            <a:lstStyle/>
            <a:p>
              <a:r>
                <a:rPr lang="en-US" dirty="0">
                  <a:solidFill>
                    <a:schemeClr val="bg1"/>
                  </a:solidFill>
                </a:rPr>
                <a:t>0</a:t>
              </a:r>
            </a:p>
          </p:txBody>
        </p:sp>
        <p:sp>
          <p:nvSpPr>
            <p:cNvPr id="61" name="Rectangle 60">
              <a:extLst>
                <a:ext uri="{FF2B5EF4-FFF2-40B4-BE49-F238E27FC236}">
                  <a16:creationId xmlns:a16="http://schemas.microsoft.com/office/drawing/2014/main" id="{20AC995B-8D62-49D9-B198-BA6A7305B5AD}"/>
                </a:ext>
              </a:extLst>
            </p:cNvPr>
            <p:cNvSpPr/>
            <p:nvPr/>
          </p:nvSpPr>
          <p:spPr>
            <a:xfrm>
              <a:off x="6120101" y="4268171"/>
              <a:ext cx="284052" cy="307777"/>
            </a:xfrm>
            <a:prstGeom prst="rect">
              <a:avLst/>
            </a:prstGeom>
          </p:spPr>
          <p:txBody>
            <a:bodyPr wrap="none">
              <a:spAutoFit/>
            </a:bodyPr>
            <a:lstStyle/>
            <a:p>
              <a:r>
                <a:rPr lang="en-US" dirty="0">
                  <a:solidFill>
                    <a:schemeClr val="bg1"/>
                  </a:solidFill>
                </a:rPr>
                <a:t>0</a:t>
              </a:r>
            </a:p>
          </p:txBody>
        </p:sp>
        <p:sp>
          <p:nvSpPr>
            <p:cNvPr id="62" name="Arrow: Curved Down 61">
              <a:extLst>
                <a:ext uri="{FF2B5EF4-FFF2-40B4-BE49-F238E27FC236}">
                  <a16:creationId xmlns:a16="http://schemas.microsoft.com/office/drawing/2014/main" id="{B3749639-BE50-4DE4-86F5-0C56B80CFB6B}"/>
                </a:ext>
              </a:extLst>
            </p:cNvPr>
            <p:cNvSpPr/>
            <p:nvPr/>
          </p:nvSpPr>
          <p:spPr>
            <a:xfrm rot="3100500" flipH="1">
              <a:off x="7047181" y="3114179"/>
              <a:ext cx="291602" cy="36643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67B3F016-FD2D-4D60-96C6-31EA8DBC9CC3}"/>
                </a:ext>
              </a:extLst>
            </p:cNvPr>
            <p:cNvSpPr/>
            <p:nvPr/>
          </p:nvSpPr>
          <p:spPr>
            <a:xfrm>
              <a:off x="6924819" y="2861068"/>
              <a:ext cx="284052" cy="307777"/>
            </a:xfrm>
            <a:prstGeom prst="rect">
              <a:avLst/>
            </a:prstGeom>
          </p:spPr>
          <p:txBody>
            <a:bodyPr wrap="none">
              <a:spAutoFit/>
            </a:bodyPr>
            <a:lstStyle/>
            <a:p>
              <a:r>
                <a:rPr lang="en-US" dirty="0">
                  <a:solidFill>
                    <a:schemeClr val="bg1"/>
                  </a:solidFill>
                </a:rPr>
                <a:t>1</a:t>
              </a:r>
            </a:p>
          </p:txBody>
        </p:sp>
      </p:grpSp>
    </p:spTree>
    <p:extLst>
      <p:ext uri="{BB962C8B-B14F-4D97-AF65-F5344CB8AC3E}">
        <p14:creationId xmlns:p14="http://schemas.microsoft.com/office/powerpoint/2010/main" val="2064015709"/>
      </p:ext>
    </p:extLst>
  </p:cSld>
  <p:clrMapOvr>
    <a:masterClrMapping/>
  </p:clrMapOvr>
</p:sld>
</file>

<file path=ppt/theme/theme1.xml><?xml version="1.0" encoding="utf-8"?>
<a:theme xmlns:a="http://schemas.openxmlformats.org/drawingml/2006/main"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2015</TotalTime>
  <Words>2143</Words>
  <Application>Microsoft Office PowerPoint</Application>
  <PresentationFormat>On-screen Show (16:9)</PresentationFormat>
  <Paragraphs>336</Paragraphs>
  <Slides>29</Slides>
  <Notes>25</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Source Code Pro</vt:lpstr>
      <vt:lpstr>Teko</vt:lpstr>
      <vt:lpstr>lmroman10-italic</vt:lpstr>
      <vt:lpstr>Source Code Pro Light</vt:lpstr>
      <vt:lpstr>Teko Medium</vt:lpstr>
      <vt:lpstr>Cambria Math</vt:lpstr>
      <vt:lpstr>Teko Light</vt:lpstr>
      <vt:lpstr>Roboto Slab Regular</vt:lpstr>
      <vt:lpstr>Pitch Deck Template</vt:lpstr>
      <vt:lpstr>Imitation Learning over Heterogeneous Agents with Restraining Bolts</vt:lpstr>
      <vt:lpstr>TABLE OF CONTENTS</vt:lpstr>
      <vt:lpstr>PROBLEM DESCRIPTION</vt:lpstr>
      <vt:lpstr>PROBLEM DESCRIPTION</vt:lpstr>
      <vt:lpstr>PowerPoint Presentation</vt:lpstr>
      <vt:lpstr>RESTRAINING BOLT</vt:lpstr>
      <vt:lpstr>RESTRAINING BOLT</vt:lpstr>
      <vt:lpstr>IMITATION LEARNING</vt:lpstr>
      <vt:lpstr>DFA</vt:lpstr>
      <vt:lpstr>RB DFA training</vt:lpstr>
      <vt:lpstr>PowerPoint Presentation</vt:lpstr>
      <vt:lpstr>PowerPoint Presentation</vt:lpstr>
      <vt:lpstr>SOLUTION METHOD</vt:lpstr>
      <vt:lpstr>GENERALIZATION OF TRACES</vt:lpstr>
      <vt:lpstr>EXTRACTING DFA</vt:lpstr>
      <vt:lpstr>L* ALGORITHM</vt:lpstr>
      <vt:lpstr>L*</vt:lpstr>
      <vt:lpstr>Case studies</vt:lpstr>
      <vt:lpstr>CASE STUDIES</vt:lpstr>
      <vt:lpstr>PowerPoint Presentation</vt:lpstr>
      <vt:lpstr>PowerPoint Presentation</vt:lpstr>
      <vt:lpstr>PowerPoint Presentation</vt:lpstr>
      <vt:lpstr>Learner training  with RB from generated DFA</vt:lpstr>
      <vt:lpstr>PowerPoint Presentation</vt:lpstr>
      <vt:lpstr>PowerPoint Presentation</vt:lpstr>
      <vt:lpstr>PowerPoint Presentation</vt:lpstr>
      <vt:lpstr>PowerPoint Presentation</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Imitation Learning over Heterogeneous Agents with Restraining Bolts</dc:title>
  <dc:creator>Andrés Arciniegas</dc:creator>
  <cp:lastModifiedBy>Andrés Arciniegas</cp:lastModifiedBy>
  <cp:revision>172</cp:revision>
  <dcterms:modified xsi:type="dcterms:W3CDTF">2020-05-18T15:47:01Z</dcterms:modified>
</cp:coreProperties>
</file>